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90"/>
  </p:notesMasterIdLst>
  <p:sldIdLst>
    <p:sldId id="385" r:id="rId2"/>
    <p:sldId id="378" r:id="rId3"/>
    <p:sldId id="379" r:id="rId4"/>
    <p:sldId id="380" r:id="rId5"/>
    <p:sldId id="381" r:id="rId6"/>
    <p:sldId id="344" r:id="rId7"/>
    <p:sldId id="363" r:id="rId8"/>
    <p:sldId id="345" r:id="rId9"/>
    <p:sldId id="340" r:id="rId10"/>
    <p:sldId id="398" r:id="rId11"/>
    <p:sldId id="399" r:id="rId12"/>
    <p:sldId id="400" r:id="rId13"/>
    <p:sldId id="401" r:id="rId14"/>
    <p:sldId id="402" r:id="rId15"/>
    <p:sldId id="403" r:id="rId16"/>
    <p:sldId id="404" r:id="rId17"/>
    <p:sldId id="405" r:id="rId18"/>
    <p:sldId id="406" r:id="rId19"/>
    <p:sldId id="407" r:id="rId20"/>
    <p:sldId id="408" r:id="rId21"/>
    <p:sldId id="409" r:id="rId22"/>
    <p:sldId id="410" r:id="rId23"/>
    <p:sldId id="411" r:id="rId24"/>
    <p:sldId id="412" r:id="rId25"/>
    <p:sldId id="413" r:id="rId26"/>
    <p:sldId id="414" r:id="rId27"/>
    <p:sldId id="415" r:id="rId28"/>
    <p:sldId id="416" r:id="rId29"/>
    <p:sldId id="444" r:id="rId30"/>
    <p:sldId id="316" r:id="rId31"/>
    <p:sldId id="317" r:id="rId32"/>
    <p:sldId id="318" r:id="rId33"/>
    <p:sldId id="319" r:id="rId34"/>
    <p:sldId id="320" r:id="rId35"/>
    <p:sldId id="321" r:id="rId36"/>
    <p:sldId id="322" r:id="rId37"/>
    <p:sldId id="323" r:id="rId38"/>
    <p:sldId id="324" r:id="rId39"/>
    <p:sldId id="326" r:id="rId40"/>
    <p:sldId id="327" r:id="rId41"/>
    <p:sldId id="328" r:id="rId42"/>
    <p:sldId id="329" r:id="rId43"/>
    <p:sldId id="330" r:id="rId44"/>
    <p:sldId id="343" r:id="rId45"/>
    <p:sldId id="417" r:id="rId46"/>
    <p:sldId id="418" r:id="rId47"/>
    <p:sldId id="419" r:id="rId48"/>
    <p:sldId id="420" r:id="rId49"/>
    <p:sldId id="421" r:id="rId50"/>
    <p:sldId id="422" r:id="rId51"/>
    <p:sldId id="423" r:id="rId52"/>
    <p:sldId id="332" r:id="rId53"/>
    <p:sldId id="333" r:id="rId54"/>
    <p:sldId id="424" r:id="rId55"/>
    <p:sldId id="425" r:id="rId56"/>
    <p:sldId id="426" r:id="rId57"/>
    <p:sldId id="427" r:id="rId58"/>
    <p:sldId id="428" r:id="rId59"/>
    <p:sldId id="429" r:id="rId60"/>
    <p:sldId id="430" r:id="rId61"/>
    <p:sldId id="431" r:id="rId62"/>
    <p:sldId id="432" r:id="rId63"/>
    <p:sldId id="433" r:id="rId64"/>
    <p:sldId id="434" r:id="rId65"/>
    <p:sldId id="435" r:id="rId66"/>
    <p:sldId id="436" r:id="rId67"/>
    <p:sldId id="437" r:id="rId68"/>
    <p:sldId id="438" r:id="rId69"/>
    <p:sldId id="439" r:id="rId70"/>
    <p:sldId id="440" r:id="rId71"/>
    <p:sldId id="441" r:id="rId72"/>
    <p:sldId id="442" r:id="rId73"/>
    <p:sldId id="443" r:id="rId74"/>
    <p:sldId id="347" r:id="rId75"/>
    <p:sldId id="335" r:id="rId76"/>
    <p:sldId id="336" r:id="rId77"/>
    <p:sldId id="337" r:id="rId78"/>
    <p:sldId id="346" r:id="rId79"/>
    <p:sldId id="386" r:id="rId80"/>
    <p:sldId id="387" r:id="rId81"/>
    <p:sldId id="397" r:id="rId82"/>
    <p:sldId id="389" r:id="rId83"/>
    <p:sldId id="373" r:id="rId84"/>
    <p:sldId id="390" r:id="rId85"/>
    <p:sldId id="372" r:id="rId86"/>
    <p:sldId id="392" r:id="rId87"/>
    <p:sldId id="393" r:id="rId88"/>
    <p:sldId id="396" r:id="rId8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0544"/>
    <a:srgbClr val="EE33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30" autoAdjust="0"/>
    <p:restoredTop sz="85526" autoAdjust="0"/>
  </p:normalViewPr>
  <p:slideViewPr>
    <p:cSldViewPr snapToGrid="0" snapToObjects="1">
      <p:cViewPr varScale="1">
        <p:scale>
          <a:sx n="98" d="100"/>
          <a:sy n="98" d="100"/>
        </p:scale>
        <p:origin x="924" y="72"/>
      </p:cViewPr>
      <p:guideLst/>
    </p:cSldViewPr>
  </p:slideViewPr>
  <p:outlineViewPr>
    <p:cViewPr>
      <p:scale>
        <a:sx n="33" d="100"/>
        <a:sy n="33" d="100"/>
      </p:scale>
      <p:origin x="0" y="-5384"/>
    </p:cViewPr>
  </p:outlineViewPr>
  <p:notesTextViewPr>
    <p:cViewPr>
      <p:scale>
        <a:sx n="1" d="1"/>
        <a:sy n="1" d="1"/>
      </p:scale>
      <p:origin x="0" y="0"/>
    </p:cViewPr>
  </p:notesTextViewPr>
  <p:sorterViewPr>
    <p:cViewPr varScale="1">
      <p:scale>
        <a:sx n="1" d="1"/>
        <a:sy n="1" d="1"/>
      </p:scale>
      <p:origin x="0" y="0"/>
    </p:cViewPr>
  </p:sorterViewPr>
  <p:notesViewPr>
    <p:cSldViewPr snapToGrid="0" snapToObjects="1">
      <p:cViewPr varScale="1">
        <p:scale>
          <a:sx n="156" d="100"/>
          <a:sy n="156" d="100"/>
        </p:scale>
        <p:origin x="6536" y="1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050CE4-1147-AB49-AFFA-EF63787245B8}" type="datetimeFigureOut">
              <a:rPr lang="en-US" smtClean="0"/>
              <a:t>11/7/2019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039262-299F-6E4F-94A3-FDF114F72A80}" type="slidenum">
              <a:rPr lang="en-US" smtClean="0"/>
              <a:t>‹#›</a:t>
            </a:fld>
            <a:endParaRPr lang="en-US" dirty="0"/>
          </a:p>
        </p:txBody>
      </p:sp>
    </p:spTree>
    <p:extLst>
      <p:ext uri="{BB962C8B-B14F-4D97-AF65-F5344CB8AC3E}">
        <p14:creationId xmlns:p14="http://schemas.microsoft.com/office/powerpoint/2010/main" val="8660207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039262-299F-6E4F-94A3-FDF114F72A80}" type="slidenum">
              <a:rPr lang="en-US" smtClean="0"/>
              <a:t>6</a:t>
            </a:fld>
            <a:endParaRPr lang="en-US" dirty="0"/>
          </a:p>
        </p:txBody>
      </p:sp>
    </p:spTree>
    <p:extLst>
      <p:ext uri="{BB962C8B-B14F-4D97-AF65-F5344CB8AC3E}">
        <p14:creationId xmlns:p14="http://schemas.microsoft.com/office/powerpoint/2010/main" val="114222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xfrm>
            <a:off x="2914650" y="682625"/>
            <a:ext cx="4062413" cy="2286000"/>
          </a:xfrm>
          <a:ln/>
        </p:spPr>
      </p:sp>
      <p:sp>
        <p:nvSpPr>
          <p:cNvPr id="133123" name="Rectangle 3"/>
          <p:cNvSpPr>
            <a:spLocks noGrp="1" noChangeArrowheads="1"/>
          </p:cNvSpPr>
          <p:nvPr>
            <p:ph type="body" idx="1"/>
          </p:nvPr>
        </p:nvSpPr>
        <p:spPr>
          <a:xfrm>
            <a:off x="534294" y="3126619"/>
            <a:ext cx="5789414" cy="5334000"/>
          </a:xfrm>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72201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xfrm>
            <a:off x="2914650" y="682625"/>
            <a:ext cx="4062413" cy="2286000"/>
          </a:xfrm>
          <a:ln/>
        </p:spPr>
      </p:sp>
      <p:sp>
        <p:nvSpPr>
          <p:cNvPr id="135171" name="Rectangle 3"/>
          <p:cNvSpPr>
            <a:spLocks noGrp="1" noChangeArrowheads="1"/>
          </p:cNvSpPr>
          <p:nvPr>
            <p:ph type="body" idx="1"/>
          </p:nvPr>
        </p:nvSpPr>
        <p:spPr>
          <a:xfrm>
            <a:off x="534294" y="3126619"/>
            <a:ext cx="5789414" cy="5334000"/>
          </a:xfrm>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0280249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xfrm>
            <a:off x="2914650" y="682625"/>
            <a:ext cx="4062413" cy="2286000"/>
          </a:xfrm>
          <a:ln/>
        </p:spPr>
      </p:sp>
      <p:sp>
        <p:nvSpPr>
          <p:cNvPr id="137219" name="Rectangle 3"/>
          <p:cNvSpPr>
            <a:spLocks noGrp="1" noChangeArrowheads="1"/>
          </p:cNvSpPr>
          <p:nvPr>
            <p:ph type="body" idx="1"/>
          </p:nvPr>
        </p:nvSpPr>
        <p:spPr>
          <a:xfrm>
            <a:off x="534294" y="3126619"/>
            <a:ext cx="5789414" cy="5334000"/>
          </a:xfrm>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944775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FFD: Full functioning</a:t>
            </a:r>
            <a:r>
              <a:rPr lang="en-US" baseline="0" dirty="0"/>
              <a:t> device</a:t>
            </a:r>
          </a:p>
          <a:p>
            <a:r>
              <a:rPr lang="en-US" baseline="0" dirty="0"/>
              <a:t>RFD: Reduced functioning device (eg, battery powered)</a:t>
            </a:r>
            <a:endParaRPr lang="en-US" dirty="0"/>
          </a:p>
        </p:txBody>
      </p:sp>
      <p:sp>
        <p:nvSpPr>
          <p:cNvPr id="4" name="Slide Number Placeholder 3"/>
          <p:cNvSpPr>
            <a:spLocks noGrp="1"/>
          </p:cNvSpPr>
          <p:nvPr>
            <p:ph type="sldNum" sz="quarter" idx="10"/>
          </p:nvPr>
        </p:nvSpPr>
        <p:spPr/>
        <p:txBody>
          <a:bodyPr/>
          <a:lstStyle/>
          <a:p>
            <a:fld id="{74A1981E-F02A-41C0-9CF0-E7612899FE91}" type="slidenum">
              <a:rPr lang="en-US" smtClean="0"/>
              <a:pPr/>
              <a:t>20</a:t>
            </a:fld>
            <a:endParaRPr lang="en-US" dirty="0"/>
          </a:p>
        </p:txBody>
      </p:sp>
    </p:spTree>
    <p:extLst>
      <p:ext uri="{BB962C8B-B14F-4D97-AF65-F5344CB8AC3E}">
        <p14:creationId xmlns:p14="http://schemas.microsoft.com/office/powerpoint/2010/main" val="3364869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FFD: Full functioning</a:t>
            </a:r>
            <a:r>
              <a:rPr lang="en-US" baseline="0" dirty="0"/>
              <a:t> device</a:t>
            </a:r>
          </a:p>
          <a:p>
            <a:r>
              <a:rPr lang="en-US" baseline="0" dirty="0"/>
              <a:t>RFD: Reduced functioning device (eg, battery powered)</a:t>
            </a:r>
            <a:endParaRPr lang="en-US" dirty="0"/>
          </a:p>
        </p:txBody>
      </p:sp>
      <p:sp>
        <p:nvSpPr>
          <p:cNvPr id="4" name="Slide Number Placeholder 3"/>
          <p:cNvSpPr>
            <a:spLocks noGrp="1"/>
          </p:cNvSpPr>
          <p:nvPr>
            <p:ph type="sldNum" sz="quarter" idx="10"/>
          </p:nvPr>
        </p:nvSpPr>
        <p:spPr/>
        <p:txBody>
          <a:bodyPr/>
          <a:lstStyle/>
          <a:p>
            <a:fld id="{74A1981E-F02A-41C0-9CF0-E7612899FE91}" type="slidenum">
              <a:rPr lang="en-US" smtClean="0"/>
              <a:pPr/>
              <a:t>21</a:t>
            </a:fld>
            <a:endParaRPr lang="en-US" dirty="0"/>
          </a:p>
        </p:txBody>
      </p:sp>
    </p:spTree>
    <p:extLst>
      <p:ext uri="{BB962C8B-B14F-4D97-AF65-F5344CB8AC3E}">
        <p14:creationId xmlns:p14="http://schemas.microsoft.com/office/powerpoint/2010/main" val="30207837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xfrm>
            <a:off x="2914650" y="682625"/>
            <a:ext cx="4062413" cy="2286000"/>
          </a:xfrm>
          <a:ln/>
        </p:spPr>
      </p:sp>
      <p:sp>
        <p:nvSpPr>
          <p:cNvPr id="131075" name="Rectangle 3"/>
          <p:cNvSpPr>
            <a:spLocks noGrp="1" noChangeArrowheads="1"/>
          </p:cNvSpPr>
          <p:nvPr>
            <p:ph type="body" idx="1"/>
          </p:nvPr>
        </p:nvSpPr>
        <p:spPr>
          <a:xfrm>
            <a:off x="534294" y="3126619"/>
            <a:ext cx="5789414" cy="5334000"/>
          </a:xfrm>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950328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xfrm>
            <a:off x="374650" y="688975"/>
            <a:ext cx="6111875" cy="3438525"/>
          </a:xfrm>
          <a:ln/>
        </p:spPr>
      </p:sp>
      <p:sp>
        <p:nvSpPr>
          <p:cNvPr id="129027" name="Rectangle 3"/>
          <p:cNvSpPr>
            <a:spLocks noGrp="1" noChangeArrowheads="1"/>
          </p:cNvSpPr>
          <p:nvPr>
            <p:ph type="body" idx="1"/>
          </p:nvPr>
        </p:nvSpPr>
        <p:spPr>
          <a:xfrm>
            <a:off x="913805" y="4357309"/>
            <a:ext cx="5030391" cy="4125989"/>
          </a:xfrm>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0242617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A1981E-F02A-41C0-9CF0-E7612899FE91}" type="slidenum">
              <a:rPr lang="en-US" smtClean="0"/>
              <a:pPr/>
              <a:t>28</a:t>
            </a:fld>
            <a:endParaRPr lang="en-US" dirty="0"/>
          </a:p>
        </p:txBody>
      </p:sp>
    </p:spTree>
    <p:extLst>
      <p:ext uri="{BB962C8B-B14F-4D97-AF65-F5344CB8AC3E}">
        <p14:creationId xmlns:p14="http://schemas.microsoft.com/office/powerpoint/2010/main" val="34049706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039262-299F-6E4F-94A3-FDF114F72A80}" type="slidenum">
              <a:rPr lang="en-US" smtClean="0"/>
              <a:t>29</a:t>
            </a:fld>
            <a:endParaRPr lang="en-US" dirty="0"/>
          </a:p>
        </p:txBody>
      </p:sp>
    </p:spTree>
    <p:extLst>
      <p:ext uri="{BB962C8B-B14F-4D97-AF65-F5344CB8AC3E}">
        <p14:creationId xmlns:p14="http://schemas.microsoft.com/office/powerpoint/2010/main" val="6984548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039262-299F-6E4F-94A3-FDF114F72A80}" type="slidenum">
              <a:rPr lang="en-US" smtClean="0"/>
              <a:t>42</a:t>
            </a:fld>
            <a:endParaRPr lang="en-US" dirty="0"/>
          </a:p>
        </p:txBody>
      </p:sp>
    </p:spTree>
    <p:extLst>
      <p:ext uri="{BB962C8B-B14F-4D97-AF65-F5344CB8AC3E}">
        <p14:creationId xmlns:p14="http://schemas.microsoft.com/office/powerpoint/2010/main" val="2103107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039262-299F-6E4F-94A3-FDF114F72A80}" type="slidenum">
              <a:rPr lang="en-US" smtClean="0"/>
              <a:t>8</a:t>
            </a:fld>
            <a:endParaRPr lang="en-US" dirty="0"/>
          </a:p>
        </p:txBody>
      </p:sp>
    </p:spTree>
    <p:extLst>
      <p:ext uri="{BB962C8B-B14F-4D97-AF65-F5344CB8AC3E}">
        <p14:creationId xmlns:p14="http://schemas.microsoft.com/office/powerpoint/2010/main" val="938813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039262-299F-6E4F-94A3-FDF114F72A80}" type="slidenum">
              <a:rPr lang="en-US" smtClean="0"/>
              <a:t>43</a:t>
            </a:fld>
            <a:endParaRPr lang="en-US" dirty="0"/>
          </a:p>
        </p:txBody>
      </p:sp>
    </p:spTree>
    <p:extLst>
      <p:ext uri="{BB962C8B-B14F-4D97-AF65-F5344CB8AC3E}">
        <p14:creationId xmlns:p14="http://schemas.microsoft.com/office/powerpoint/2010/main" val="24720227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039262-299F-6E4F-94A3-FDF114F72A80}" type="slidenum">
              <a:rPr lang="en-US" smtClean="0"/>
              <a:t>45</a:t>
            </a:fld>
            <a:endParaRPr lang="en-US" dirty="0"/>
          </a:p>
        </p:txBody>
      </p:sp>
    </p:spTree>
    <p:extLst>
      <p:ext uri="{BB962C8B-B14F-4D97-AF65-F5344CB8AC3E}">
        <p14:creationId xmlns:p14="http://schemas.microsoft.com/office/powerpoint/2010/main" val="19787788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039262-299F-6E4F-94A3-FDF114F72A80}" type="slidenum">
              <a:rPr lang="en-US" smtClean="0"/>
              <a:t>52</a:t>
            </a:fld>
            <a:endParaRPr lang="en-US" dirty="0"/>
          </a:p>
        </p:txBody>
      </p:sp>
    </p:spTree>
    <p:extLst>
      <p:ext uri="{BB962C8B-B14F-4D97-AF65-F5344CB8AC3E}">
        <p14:creationId xmlns:p14="http://schemas.microsoft.com/office/powerpoint/2010/main" val="9453323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039262-299F-6E4F-94A3-FDF114F72A80}" type="slidenum">
              <a:rPr lang="en-US" smtClean="0"/>
              <a:t>55</a:t>
            </a:fld>
            <a:endParaRPr lang="en-US" dirty="0"/>
          </a:p>
        </p:txBody>
      </p:sp>
    </p:spTree>
    <p:extLst>
      <p:ext uri="{BB962C8B-B14F-4D97-AF65-F5344CB8AC3E}">
        <p14:creationId xmlns:p14="http://schemas.microsoft.com/office/powerpoint/2010/main" val="34241936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A1981E-F02A-41C0-9CF0-E7612899FE91}" type="slidenum">
              <a:rPr lang="en-US" smtClean="0"/>
              <a:pPr/>
              <a:t>57</a:t>
            </a:fld>
            <a:endParaRPr lang="en-US" dirty="0"/>
          </a:p>
        </p:txBody>
      </p:sp>
    </p:spTree>
    <p:extLst>
      <p:ext uri="{BB962C8B-B14F-4D97-AF65-F5344CB8AC3E}">
        <p14:creationId xmlns:p14="http://schemas.microsoft.com/office/powerpoint/2010/main" val="39788542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039262-299F-6E4F-94A3-FDF114F72A80}" type="slidenum">
              <a:rPr lang="en-US" smtClean="0"/>
              <a:t>59</a:t>
            </a:fld>
            <a:endParaRPr lang="en-US" dirty="0"/>
          </a:p>
        </p:txBody>
      </p:sp>
    </p:spTree>
    <p:extLst>
      <p:ext uri="{BB962C8B-B14F-4D97-AF65-F5344CB8AC3E}">
        <p14:creationId xmlns:p14="http://schemas.microsoft.com/office/powerpoint/2010/main" val="37389437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85">
              <a:defRPr>
                <a:solidFill>
                  <a:schemeClr val="tx1"/>
                </a:solidFill>
                <a:latin typeface="Arial" charset="0"/>
                <a:ea typeface="ＭＳ Ｐゴシック" charset="0"/>
              </a:defRPr>
            </a:lvl1pPr>
            <a:lvl2pPr marL="702756" indent="-270291" defTabSz="914485">
              <a:defRPr>
                <a:solidFill>
                  <a:schemeClr val="tx1"/>
                </a:solidFill>
                <a:latin typeface="Arial" charset="0"/>
                <a:ea typeface="ＭＳ Ｐゴシック" charset="0"/>
              </a:defRPr>
            </a:lvl2pPr>
            <a:lvl3pPr marL="1081164" indent="-216233" defTabSz="914485">
              <a:defRPr>
                <a:solidFill>
                  <a:schemeClr val="tx1"/>
                </a:solidFill>
                <a:latin typeface="Arial" charset="0"/>
                <a:ea typeface="ＭＳ Ｐゴシック" charset="0"/>
              </a:defRPr>
            </a:lvl3pPr>
            <a:lvl4pPr marL="1513629" indent="-216233" defTabSz="914485">
              <a:defRPr>
                <a:solidFill>
                  <a:schemeClr val="tx1"/>
                </a:solidFill>
                <a:latin typeface="Arial" charset="0"/>
                <a:ea typeface="ＭＳ Ｐゴシック" charset="0"/>
              </a:defRPr>
            </a:lvl4pPr>
            <a:lvl5pPr marL="1946095" indent="-216233" defTabSz="914485">
              <a:defRPr>
                <a:solidFill>
                  <a:schemeClr val="tx1"/>
                </a:solidFill>
                <a:latin typeface="Arial" charset="0"/>
                <a:ea typeface="ＭＳ Ｐゴシック" charset="0"/>
              </a:defRPr>
            </a:lvl5pPr>
            <a:lvl6pPr marL="2378560" indent="-216233" defTabSz="914485" eaLnBrk="0" fontAlgn="base" hangingPunct="0">
              <a:spcBef>
                <a:spcPct val="0"/>
              </a:spcBef>
              <a:spcAft>
                <a:spcPct val="0"/>
              </a:spcAft>
              <a:defRPr>
                <a:solidFill>
                  <a:schemeClr val="tx1"/>
                </a:solidFill>
                <a:latin typeface="Arial" charset="0"/>
                <a:ea typeface="ＭＳ Ｐゴシック" charset="0"/>
              </a:defRPr>
            </a:lvl6pPr>
            <a:lvl7pPr marL="2811026" indent="-216233" defTabSz="914485" eaLnBrk="0" fontAlgn="base" hangingPunct="0">
              <a:spcBef>
                <a:spcPct val="0"/>
              </a:spcBef>
              <a:spcAft>
                <a:spcPct val="0"/>
              </a:spcAft>
              <a:defRPr>
                <a:solidFill>
                  <a:schemeClr val="tx1"/>
                </a:solidFill>
                <a:latin typeface="Arial" charset="0"/>
                <a:ea typeface="ＭＳ Ｐゴシック" charset="0"/>
              </a:defRPr>
            </a:lvl7pPr>
            <a:lvl8pPr marL="3243491" indent="-216233" defTabSz="914485" eaLnBrk="0" fontAlgn="base" hangingPunct="0">
              <a:spcBef>
                <a:spcPct val="0"/>
              </a:spcBef>
              <a:spcAft>
                <a:spcPct val="0"/>
              </a:spcAft>
              <a:defRPr>
                <a:solidFill>
                  <a:schemeClr val="tx1"/>
                </a:solidFill>
                <a:latin typeface="Arial" charset="0"/>
                <a:ea typeface="ＭＳ Ｐゴシック" charset="0"/>
              </a:defRPr>
            </a:lvl8pPr>
            <a:lvl9pPr marL="3675957" indent="-216233" defTabSz="914485" eaLnBrk="0" fontAlgn="base" hangingPunct="0">
              <a:spcBef>
                <a:spcPct val="0"/>
              </a:spcBef>
              <a:spcAft>
                <a:spcPct val="0"/>
              </a:spcAft>
              <a:defRPr>
                <a:solidFill>
                  <a:schemeClr val="tx1"/>
                </a:solidFill>
                <a:latin typeface="Arial" charset="0"/>
                <a:ea typeface="ＭＳ Ｐゴシック" charset="0"/>
              </a:defRPr>
            </a:lvl9pPr>
          </a:lstStyle>
          <a:p>
            <a:fld id="{79BF795E-3A02-D840-B753-17715446F9D5}" type="slidenum">
              <a:rPr lang="en-US"/>
              <a:pPr/>
              <a:t>68</a:t>
            </a:fld>
            <a:endParaRPr lang="en-US" dirty="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extLst>
            <a:ext uri="{FAA26D3D-D897-4be2-8F04-BA451C77F1D7}">
              <ma14:placeholderFlag xmlns="" xmlns:ma14="http://schemas.microsoft.com/office/mac/drawingml/2011/main" val="1"/>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eaLnBrk="1" hangingPunct="1"/>
            <a:endParaRPr lang="en-US" dirty="0">
              <a:latin typeface="Arial" charset="0"/>
            </a:endParaRPr>
          </a:p>
        </p:txBody>
      </p:sp>
    </p:spTree>
    <p:extLst>
      <p:ext uri="{BB962C8B-B14F-4D97-AF65-F5344CB8AC3E}">
        <p14:creationId xmlns:p14="http://schemas.microsoft.com/office/powerpoint/2010/main" val="15428782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85">
              <a:defRPr>
                <a:solidFill>
                  <a:schemeClr val="tx1"/>
                </a:solidFill>
                <a:latin typeface="Arial" charset="0"/>
                <a:ea typeface="ＭＳ Ｐゴシック" charset="0"/>
              </a:defRPr>
            </a:lvl1pPr>
            <a:lvl2pPr marL="702756" indent="-270291" defTabSz="914485">
              <a:defRPr>
                <a:solidFill>
                  <a:schemeClr val="tx1"/>
                </a:solidFill>
                <a:latin typeface="Arial" charset="0"/>
                <a:ea typeface="ＭＳ Ｐゴシック" charset="0"/>
              </a:defRPr>
            </a:lvl2pPr>
            <a:lvl3pPr marL="1081164" indent="-216233" defTabSz="914485">
              <a:defRPr>
                <a:solidFill>
                  <a:schemeClr val="tx1"/>
                </a:solidFill>
                <a:latin typeface="Arial" charset="0"/>
                <a:ea typeface="ＭＳ Ｐゴシック" charset="0"/>
              </a:defRPr>
            </a:lvl3pPr>
            <a:lvl4pPr marL="1513629" indent="-216233" defTabSz="914485">
              <a:defRPr>
                <a:solidFill>
                  <a:schemeClr val="tx1"/>
                </a:solidFill>
                <a:latin typeface="Arial" charset="0"/>
                <a:ea typeface="ＭＳ Ｐゴシック" charset="0"/>
              </a:defRPr>
            </a:lvl4pPr>
            <a:lvl5pPr marL="1946095" indent="-216233" defTabSz="914485">
              <a:defRPr>
                <a:solidFill>
                  <a:schemeClr val="tx1"/>
                </a:solidFill>
                <a:latin typeface="Arial" charset="0"/>
                <a:ea typeface="ＭＳ Ｐゴシック" charset="0"/>
              </a:defRPr>
            </a:lvl5pPr>
            <a:lvl6pPr marL="2378560" indent="-216233" defTabSz="914485" eaLnBrk="0" fontAlgn="base" hangingPunct="0">
              <a:spcBef>
                <a:spcPct val="0"/>
              </a:spcBef>
              <a:spcAft>
                <a:spcPct val="0"/>
              </a:spcAft>
              <a:defRPr>
                <a:solidFill>
                  <a:schemeClr val="tx1"/>
                </a:solidFill>
                <a:latin typeface="Arial" charset="0"/>
                <a:ea typeface="ＭＳ Ｐゴシック" charset="0"/>
              </a:defRPr>
            </a:lvl6pPr>
            <a:lvl7pPr marL="2811026" indent="-216233" defTabSz="914485" eaLnBrk="0" fontAlgn="base" hangingPunct="0">
              <a:spcBef>
                <a:spcPct val="0"/>
              </a:spcBef>
              <a:spcAft>
                <a:spcPct val="0"/>
              </a:spcAft>
              <a:defRPr>
                <a:solidFill>
                  <a:schemeClr val="tx1"/>
                </a:solidFill>
                <a:latin typeface="Arial" charset="0"/>
                <a:ea typeface="ＭＳ Ｐゴシック" charset="0"/>
              </a:defRPr>
            </a:lvl7pPr>
            <a:lvl8pPr marL="3243491" indent="-216233" defTabSz="914485" eaLnBrk="0" fontAlgn="base" hangingPunct="0">
              <a:spcBef>
                <a:spcPct val="0"/>
              </a:spcBef>
              <a:spcAft>
                <a:spcPct val="0"/>
              </a:spcAft>
              <a:defRPr>
                <a:solidFill>
                  <a:schemeClr val="tx1"/>
                </a:solidFill>
                <a:latin typeface="Arial" charset="0"/>
                <a:ea typeface="ＭＳ Ｐゴシック" charset="0"/>
              </a:defRPr>
            </a:lvl8pPr>
            <a:lvl9pPr marL="3675957" indent="-216233" defTabSz="914485" eaLnBrk="0" fontAlgn="base" hangingPunct="0">
              <a:spcBef>
                <a:spcPct val="0"/>
              </a:spcBef>
              <a:spcAft>
                <a:spcPct val="0"/>
              </a:spcAft>
              <a:defRPr>
                <a:solidFill>
                  <a:schemeClr val="tx1"/>
                </a:solidFill>
                <a:latin typeface="Arial" charset="0"/>
                <a:ea typeface="ＭＳ Ｐゴシック" charset="0"/>
              </a:defRPr>
            </a:lvl9pPr>
          </a:lstStyle>
          <a:p>
            <a:fld id="{7A81D361-5A54-EF47-8034-793DF378B2E2}" type="slidenum">
              <a:rPr lang="en-US"/>
              <a:pPr/>
              <a:t>69</a:t>
            </a:fld>
            <a:endParaRPr lang="en-US" dirty="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extLst>
            <a:ext uri="{FAA26D3D-D897-4be2-8F04-BA451C77F1D7}">
              <ma14:placeholderFlag xmlns="" xmlns:ma14="http://schemas.microsoft.com/office/mac/drawingml/2011/main" val="1"/>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eaLnBrk="1" hangingPunct="1"/>
            <a:endParaRPr lang="en-US" dirty="0">
              <a:latin typeface="Arial" charset="0"/>
            </a:endParaRPr>
          </a:p>
        </p:txBody>
      </p:sp>
    </p:spTree>
    <p:extLst>
      <p:ext uri="{BB962C8B-B14F-4D97-AF65-F5344CB8AC3E}">
        <p14:creationId xmlns:p14="http://schemas.microsoft.com/office/powerpoint/2010/main" val="10229405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85">
              <a:defRPr>
                <a:solidFill>
                  <a:schemeClr val="tx1"/>
                </a:solidFill>
                <a:latin typeface="Arial" charset="0"/>
                <a:ea typeface="ＭＳ Ｐゴシック" charset="0"/>
              </a:defRPr>
            </a:lvl1pPr>
            <a:lvl2pPr marL="702756" indent="-270291" defTabSz="914485">
              <a:defRPr>
                <a:solidFill>
                  <a:schemeClr val="tx1"/>
                </a:solidFill>
                <a:latin typeface="Arial" charset="0"/>
                <a:ea typeface="ＭＳ Ｐゴシック" charset="0"/>
              </a:defRPr>
            </a:lvl2pPr>
            <a:lvl3pPr marL="1081164" indent="-216233" defTabSz="914485">
              <a:defRPr>
                <a:solidFill>
                  <a:schemeClr val="tx1"/>
                </a:solidFill>
                <a:latin typeface="Arial" charset="0"/>
                <a:ea typeface="ＭＳ Ｐゴシック" charset="0"/>
              </a:defRPr>
            </a:lvl3pPr>
            <a:lvl4pPr marL="1513629" indent="-216233" defTabSz="914485">
              <a:defRPr>
                <a:solidFill>
                  <a:schemeClr val="tx1"/>
                </a:solidFill>
                <a:latin typeface="Arial" charset="0"/>
                <a:ea typeface="ＭＳ Ｐゴシック" charset="0"/>
              </a:defRPr>
            </a:lvl4pPr>
            <a:lvl5pPr marL="1946095" indent="-216233" defTabSz="914485">
              <a:defRPr>
                <a:solidFill>
                  <a:schemeClr val="tx1"/>
                </a:solidFill>
                <a:latin typeface="Arial" charset="0"/>
                <a:ea typeface="ＭＳ Ｐゴシック" charset="0"/>
              </a:defRPr>
            </a:lvl5pPr>
            <a:lvl6pPr marL="2378560" indent="-216233" defTabSz="914485" eaLnBrk="0" fontAlgn="base" hangingPunct="0">
              <a:spcBef>
                <a:spcPct val="0"/>
              </a:spcBef>
              <a:spcAft>
                <a:spcPct val="0"/>
              </a:spcAft>
              <a:defRPr>
                <a:solidFill>
                  <a:schemeClr val="tx1"/>
                </a:solidFill>
                <a:latin typeface="Arial" charset="0"/>
                <a:ea typeface="ＭＳ Ｐゴシック" charset="0"/>
              </a:defRPr>
            </a:lvl6pPr>
            <a:lvl7pPr marL="2811026" indent="-216233" defTabSz="914485" eaLnBrk="0" fontAlgn="base" hangingPunct="0">
              <a:spcBef>
                <a:spcPct val="0"/>
              </a:spcBef>
              <a:spcAft>
                <a:spcPct val="0"/>
              </a:spcAft>
              <a:defRPr>
                <a:solidFill>
                  <a:schemeClr val="tx1"/>
                </a:solidFill>
                <a:latin typeface="Arial" charset="0"/>
                <a:ea typeface="ＭＳ Ｐゴシック" charset="0"/>
              </a:defRPr>
            </a:lvl7pPr>
            <a:lvl8pPr marL="3243491" indent="-216233" defTabSz="914485" eaLnBrk="0" fontAlgn="base" hangingPunct="0">
              <a:spcBef>
                <a:spcPct val="0"/>
              </a:spcBef>
              <a:spcAft>
                <a:spcPct val="0"/>
              </a:spcAft>
              <a:defRPr>
                <a:solidFill>
                  <a:schemeClr val="tx1"/>
                </a:solidFill>
                <a:latin typeface="Arial" charset="0"/>
                <a:ea typeface="ＭＳ Ｐゴシック" charset="0"/>
              </a:defRPr>
            </a:lvl8pPr>
            <a:lvl9pPr marL="3675957" indent="-216233" defTabSz="914485" eaLnBrk="0" fontAlgn="base" hangingPunct="0">
              <a:spcBef>
                <a:spcPct val="0"/>
              </a:spcBef>
              <a:spcAft>
                <a:spcPct val="0"/>
              </a:spcAft>
              <a:defRPr>
                <a:solidFill>
                  <a:schemeClr val="tx1"/>
                </a:solidFill>
                <a:latin typeface="Arial" charset="0"/>
                <a:ea typeface="ＭＳ Ｐゴシック" charset="0"/>
              </a:defRPr>
            </a:lvl9pPr>
          </a:lstStyle>
          <a:p>
            <a:fld id="{A4DC0653-A191-A24B-BAF4-B3EFD640150D}" type="slidenum">
              <a:rPr lang="en-US"/>
              <a:pPr/>
              <a:t>70</a:t>
            </a:fld>
            <a:endParaRPr lang="en-US" dirty="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extLst>
            <a:ext uri="{FAA26D3D-D897-4be2-8F04-BA451C77F1D7}">
              <ma14:placeholderFlag xmlns="" xmlns:ma14="http://schemas.microsoft.com/office/mac/drawingml/2011/main" val="1"/>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eaLnBrk="1" hangingPunct="1"/>
            <a:endParaRPr lang="en-US" dirty="0">
              <a:latin typeface="Arial" charset="0"/>
            </a:endParaRPr>
          </a:p>
        </p:txBody>
      </p:sp>
    </p:spTree>
    <p:extLst>
      <p:ext uri="{BB962C8B-B14F-4D97-AF65-F5344CB8AC3E}">
        <p14:creationId xmlns:p14="http://schemas.microsoft.com/office/powerpoint/2010/main" val="22108564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85">
              <a:defRPr>
                <a:solidFill>
                  <a:schemeClr val="tx1"/>
                </a:solidFill>
                <a:latin typeface="Arial" charset="0"/>
                <a:ea typeface="ＭＳ Ｐゴシック" charset="0"/>
              </a:defRPr>
            </a:lvl1pPr>
            <a:lvl2pPr marL="702756" indent="-270291" defTabSz="914485">
              <a:defRPr>
                <a:solidFill>
                  <a:schemeClr val="tx1"/>
                </a:solidFill>
                <a:latin typeface="Arial" charset="0"/>
                <a:ea typeface="ＭＳ Ｐゴシック" charset="0"/>
              </a:defRPr>
            </a:lvl2pPr>
            <a:lvl3pPr marL="1081164" indent="-216233" defTabSz="914485">
              <a:defRPr>
                <a:solidFill>
                  <a:schemeClr val="tx1"/>
                </a:solidFill>
                <a:latin typeface="Arial" charset="0"/>
                <a:ea typeface="ＭＳ Ｐゴシック" charset="0"/>
              </a:defRPr>
            </a:lvl3pPr>
            <a:lvl4pPr marL="1513629" indent="-216233" defTabSz="914485">
              <a:defRPr>
                <a:solidFill>
                  <a:schemeClr val="tx1"/>
                </a:solidFill>
                <a:latin typeface="Arial" charset="0"/>
                <a:ea typeface="ＭＳ Ｐゴシック" charset="0"/>
              </a:defRPr>
            </a:lvl4pPr>
            <a:lvl5pPr marL="1946095" indent="-216233" defTabSz="914485">
              <a:defRPr>
                <a:solidFill>
                  <a:schemeClr val="tx1"/>
                </a:solidFill>
                <a:latin typeface="Arial" charset="0"/>
                <a:ea typeface="ＭＳ Ｐゴシック" charset="0"/>
              </a:defRPr>
            </a:lvl5pPr>
            <a:lvl6pPr marL="2378560" indent="-216233" defTabSz="914485" eaLnBrk="0" fontAlgn="base" hangingPunct="0">
              <a:spcBef>
                <a:spcPct val="0"/>
              </a:spcBef>
              <a:spcAft>
                <a:spcPct val="0"/>
              </a:spcAft>
              <a:defRPr>
                <a:solidFill>
                  <a:schemeClr val="tx1"/>
                </a:solidFill>
                <a:latin typeface="Arial" charset="0"/>
                <a:ea typeface="ＭＳ Ｐゴシック" charset="0"/>
              </a:defRPr>
            </a:lvl6pPr>
            <a:lvl7pPr marL="2811026" indent="-216233" defTabSz="914485" eaLnBrk="0" fontAlgn="base" hangingPunct="0">
              <a:spcBef>
                <a:spcPct val="0"/>
              </a:spcBef>
              <a:spcAft>
                <a:spcPct val="0"/>
              </a:spcAft>
              <a:defRPr>
                <a:solidFill>
                  <a:schemeClr val="tx1"/>
                </a:solidFill>
                <a:latin typeface="Arial" charset="0"/>
                <a:ea typeface="ＭＳ Ｐゴシック" charset="0"/>
              </a:defRPr>
            </a:lvl7pPr>
            <a:lvl8pPr marL="3243491" indent="-216233" defTabSz="914485" eaLnBrk="0" fontAlgn="base" hangingPunct="0">
              <a:spcBef>
                <a:spcPct val="0"/>
              </a:spcBef>
              <a:spcAft>
                <a:spcPct val="0"/>
              </a:spcAft>
              <a:defRPr>
                <a:solidFill>
                  <a:schemeClr val="tx1"/>
                </a:solidFill>
                <a:latin typeface="Arial" charset="0"/>
                <a:ea typeface="ＭＳ Ｐゴシック" charset="0"/>
              </a:defRPr>
            </a:lvl8pPr>
            <a:lvl9pPr marL="3675957" indent="-216233" defTabSz="914485" eaLnBrk="0" fontAlgn="base" hangingPunct="0">
              <a:spcBef>
                <a:spcPct val="0"/>
              </a:spcBef>
              <a:spcAft>
                <a:spcPct val="0"/>
              </a:spcAft>
              <a:defRPr>
                <a:solidFill>
                  <a:schemeClr val="tx1"/>
                </a:solidFill>
                <a:latin typeface="Arial" charset="0"/>
                <a:ea typeface="ＭＳ Ｐゴシック" charset="0"/>
              </a:defRPr>
            </a:lvl9pPr>
          </a:lstStyle>
          <a:p>
            <a:fld id="{3FD28048-C570-5F4D-8A42-BBF39D2D8A96}" type="slidenum">
              <a:rPr lang="en-US"/>
              <a:pPr/>
              <a:t>71</a:t>
            </a:fld>
            <a:endParaRPr lang="en-US" dirty="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extLst>
            <a:ext uri="{FAA26D3D-D897-4be2-8F04-BA451C77F1D7}">
              <ma14:placeholderFlag xmlns="" xmlns:ma14="http://schemas.microsoft.com/office/mac/drawingml/2011/main" val="1"/>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eaLnBrk="1" hangingPunct="1"/>
            <a:endParaRPr lang="en-US" dirty="0">
              <a:latin typeface="Arial" charset="0"/>
            </a:endParaRPr>
          </a:p>
        </p:txBody>
      </p:sp>
    </p:spTree>
    <p:extLst>
      <p:ext uri="{BB962C8B-B14F-4D97-AF65-F5344CB8AC3E}">
        <p14:creationId xmlns:p14="http://schemas.microsoft.com/office/powerpoint/2010/main" val="404165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Rot="1" noChangeAspect="1" noChangeArrowheads="1" noTextEdit="1"/>
          </p:cNvSpPr>
          <p:nvPr>
            <p:ph type="sldImg"/>
          </p:nvPr>
        </p:nvSpPr>
        <p:spPr>
          <a:xfrm>
            <a:off x="374650" y="688975"/>
            <a:ext cx="6111875" cy="3438525"/>
          </a:xfrm>
          <a:ln/>
        </p:spPr>
      </p:sp>
      <p:sp>
        <p:nvSpPr>
          <p:cNvPr id="297987" name="Rectangle 3"/>
          <p:cNvSpPr>
            <a:spLocks noGrp="1" noChangeArrowheads="1"/>
          </p:cNvSpPr>
          <p:nvPr>
            <p:ph type="body" idx="1"/>
          </p:nvPr>
        </p:nvSpPr>
        <p:spPr>
          <a:xfrm>
            <a:off x="915526" y="4355705"/>
            <a:ext cx="5026951" cy="4127352"/>
          </a:xfrm>
          <a:noFill/>
          <a:ln/>
        </p:spPr>
        <p:txBody>
          <a:bodyPr/>
          <a:lstStyle/>
          <a:p>
            <a:endParaRPr lang="en-US" dirty="0"/>
          </a:p>
        </p:txBody>
      </p:sp>
    </p:spTree>
    <p:extLst>
      <p:ext uri="{BB962C8B-B14F-4D97-AF65-F5344CB8AC3E}">
        <p14:creationId xmlns:p14="http://schemas.microsoft.com/office/powerpoint/2010/main" val="7578572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85">
              <a:defRPr>
                <a:solidFill>
                  <a:schemeClr val="tx1"/>
                </a:solidFill>
                <a:latin typeface="Arial" charset="0"/>
                <a:ea typeface="ＭＳ Ｐゴシック" charset="0"/>
              </a:defRPr>
            </a:lvl1pPr>
            <a:lvl2pPr marL="702756" indent="-270291" defTabSz="914485">
              <a:defRPr>
                <a:solidFill>
                  <a:schemeClr val="tx1"/>
                </a:solidFill>
                <a:latin typeface="Arial" charset="0"/>
                <a:ea typeface="ＭＳ Ｐゴシック" charset="0"/>
              </a:defRPr>
            </a:lvl2pPr>
            <a:lvl3pPr marL="1081164" indent="-216233" defTabSz="914485">
              <a:defRPr>
                <a:solidFill>
                  <a:schemeClr val="tx1"/>
                </a:solidFill>
                <a:latin typeface="Arial" charset="0"/>
                <a:ea typeface="ＭＳ Ｐゴシック" charset="0"/>
              </a:defRPr>
            </a:lvl3pPr>
            <a:lvl4pPr marL="1513629" indent="-216233" defTabSz="914485">
              <a:defRPr>
                <a:solidFill>
                  <a:schemeClr val="tx1"/>
                </a:solidFill>
                <a:latin typeface="Arial" charset="0"/>
                <a:ea typeface="ＭＳ Ｐゴシック" charset="0"/>
              </a:defRPr>
            </a:lvl4pPr>
            <a:lvl5pPr marL="1946095" indent="-216233" defTabSz="914485">
              <a:defRPr>
                <a:solidFill>
                  <a:schemeClr val="tx1"/>
                </a:solidFill>
                <a:latin typeface="Arial" charset="0"/>
                <a:ea typeface="ＭＳ Ｐゴシック" charset="0"/>
              </a:defRPr>
            </a:lvl5pPr>
            <a:lvl6pPr marL="2378560" indent="-216233" defTabSz="914485" eaLnBrk="0" fontAlgn="base" hangingPunct="0">
              <a:spcBef>
                <a:spcPct val="0"/>
              </a:spcBef>
              <a:spcAft>
                <a:spcPct val="0"/>
              </a:spcAft>
              <a:defRPr>
                <a:solidFill>
                  <a:schemeClr val="tx1"/>
                </a:solidFill>
                <a:latin typeface="Arial" charset="0"/>
                <a:ea typeface="ＭＳ Ｐゴシック" charset="0"/>
              </a:defRPr>
            </a:lvl6pPr>
            <a:lvl7pPr marL="2811026" indent="-216233" defTabSz="914485" eaLnBrk="0" fontAlgn="base" hangingPunct="0">
              <a:spcBef>
                <a:spcPct val="0"/>
              </a:spcBef>
              <a:spcAft>
                <a:spcPct val="0"/>
              </a:spcAft>
              <a:defRPr>
                <a:solidFill>
                  <a:schemeClr val="tx1"/>
                </a:solidFill>
                <a:latin typeface="Arial" charset="0"/>
                <a:ea typeface="ＭＳ Ｐゴシック" charset="0"/>
              </a:defRPr>
            </a:lvl7pPr>
            <a:lvl8pPr marL="3243491" indent="-216233" defTabSz="914485" eaLnBrk="0" fontAlgn="base" hangingPunct="0">
              <a:spcBef>
                <a:spcPct val="0"/>
              </a:spcBef>
              <a:spcAft>
                <a:spcPct val="0"/>
              </a:spcAft>
              <a:defRPr>
                <a:solidFill>
                  <a:schemeClr val="tx1"/>
                </a:solidFill>
                <a:latin typeface="Arial" charset="0"/>
                <a:ea typeface="ＭＳ Ｐゴシック" charset="0"/>
              </a:defRPr>
            </a:lvl8pPr>
            <a:lvl9pPr marL="3675957" indent="-216233" defTabSz="914485" eaLnBrk="0" fontAlgn="base" hangingPunct="0">
              <a:spcBef>
                <a:spcPct val="0"/>
              </a:spcBef>
              <a:spcAft>
                <a:spcPct val="0"/>
              </a:spcAft>
              <a:defRPr>
                <a:solidFill>
                  <a:schemeClr val="tx1"/>
                </a:solidFill>
                <a:latin typeface="Arial" charset="0"/>
                <a:ea typeface="ＭＳ Ｐゴシック" charset="0"/>
              </a:defRPr>
            </a:lvl9pPr>
          </a:lstStyle>
          <a:p>
            <a:fld id="{4E894724-2BAB-1E42-B1E1-3CBF0B69113C}" type="slidenum">
              <a:rPr lang="en-US"/>
              <a:pPr/>
              <a:t>72</a:t>
            </a:fld>
            <a:endParaRPr lang="en-US" dirty="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extLst>
            <a:ext uri="{FAA26D3D-D897-4be2-8F04-BA451C77F1D7}">
              <ma14:placeholderFlag xmlns="" xmlns:ma14="http://schemas.microsoft.com/office/mac/drawingml/2011/main" val="1"/>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eaLnBrk="1" hangingPunct="1"/>
            <a:endParaRPr lang="en-US" dirty="0">
              <a:latin typeface="Arial" charset="0"/>
            </a:endParaRPr>
          </a:p>
        </p:txBody>
      </p:sp>
    </p:spTree>
    <p:extLst>
      <p:ext uri="{BB962C8B-B14F-4D97-AF65-F5344CB8AC3E}">
        <p14:creationId xmlns:p14="http://schemas.microsoft.com/office/powerpoint/2010/main" val="40603833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85">
              <a:defRPr>
                <a:solidFill>
                  <a:schemeClr val="tx1"/>
                </a:solidFill>
                <a:latin typeface="Arial" charset="0"/>
                <a:ea typeface="ＭＳ Ｐゴシック" charset="0"/>
              </a:defRPr>
            </a:lvl1pPr>
            <a:lvl2pPr marL="702756" indent="-270291" defTabSz="914485">
              <a:defRPr>
                <a:solidFill>
                  <a:schemeClr val="tx1"/>
                </a:solidFill>
                <a:latin typeface="Arial" charset="0"/>
                <a:ea typeface="ＭＳ Ｐゴシック" charset="0"/>
              </a:defRPr>
            </a:lvl2pPr>
            <a:lvl3pPr marL="1081164" indent="-216233" defTabSz="914485">
              <a:defRPr>
                <a:solidFill>
                  <a:schemeClr val="tx1"/>
                </a:solidFill>
                <a:latin typeface="Arial" charset="0"/>
                <a:ea typeface="ＭＳ Ｐゴシック" charset="0"/>
              </a:defRPr>
            </a:lvl3pPr>
            <a:lvl4pPr marL="1513629" indent="-216233" defTabSz="914485">
              <a:defRPr>
                <a:solidFill>
                  <a:schemeClr val="tx1"/>
                </a:solidFill>
                <a:latin typeface="Arial" charset="0"/>
                <a:ea typeface="ＭＳ Ｐゴシック" charset="0"/>
              </a:defRPr>
            </a:lvl4pPr>
            <a:lvl5pPr marL="1946095" indent="-216233" defTabSz="914485">
              <a:defRPr>
                <a:solidFill>
                  <a:schemeClr val="tx1"/>
                </a:solidFill>
                <a:latin typeface="Arial" charset="0"/>
                <a:ea typeface="ＭＳ Ｐゴシック" charset="0"/>
              </a:defRPr>
            </a:lvl5pPr>
            <a:lvl6pPr marL="2378560" indent="-216233" defTabSz="914485" eaLnBrk="0" fontAlgn="base" hangingPunct="0">
              <a:spcBef>
                <a:spcPct val="0"/>
              </a:spcBef>
              <a:spcAft>
                <a:spcPct val="0"/>
              </a:spcAft>
              <a:defRPr>
                <a:solidFill>
                  <a:schemeClr val="tx1"/>
                </a:solidFill>
                <a:latin typeface="Arial" charset="0"/>
                <a:ea typeface="ＭＳ Ｐゴシック" charset="0"/>
              </a:defRPr>
            </a:lvl6pPr>
            <a:lvl7pPr marL="2811026" indent="-216233" defTabSz="914485" eaLnBrk="0" fontAlgn="base" hangingPunct="0">
              <a:spcBef>
                <a:spcPct val="0"/>
              </a:spcBef>
              <a:spcAft>
                <a:spcPct val="0"/>
              </a:spcAft>
              <a:defRPr>
                <a:solidFill>
                  <a:schemeClr val="tx1"/>
                </a:solidFill>
                <a:latin typeface="Arial" charset="0"/>
                <a:ea typeface="ＭＳ Ｐゴシック" charset="0"/>
              </a:defRPr>
            </a:lvl7pPr>
            <a:lvl8pPr marL="3243491" indent="-216233" defTabSz="914485" eaLnBrk="0" fontAlgn="base" hangingPunct="0">
              <a:spcBef>
                <a:spcPct val="0"/>
              </a:spcBef>
              <a:spcAft>
                <a:spcPct val="0"/>
              </a:spcAft>
              <a:defRPr>
                <a:solidFill>
                  <a:schemeClr val="tx1"/>
                </a:solidFill>
                <a:latin typeface="Arial" charset="0"/>
                <a:ea typeface="ＭＳ Ｐゴシック" charset="0"/>
              </a:defRPr>
            </a:lvl8pPr>
            <a:lvl9pPr marL="3675957" indent="-216233" defTabSz="914485" eaLnBrk="0" fontAlgn="base" hangingPunct="0">
              <a:spcBef>
                <a:spcPct val="0"/>
              </a:spcBef>
              <a:spcAft>
                <a:spcPct val="0"/>
              </a:spcAft>
              <a:defRPr>
                <a:solidFill>
                  <a:schemeClr val="tx1"/>
                </a:solidFill>
                <a:latin typeface="Arial" charset="0"/>
                <a:ea typeface="ＭＳ Ｐゴシック" charset="0"/>
              </a:defRPr>
            </a:lvl9pPr>
          </a:lstStyle>
          <a:p>
            <a:fld id="{EA259FCE-A928-9843-ACC0-C36B87F076E1}" type="slidenum">
              <a:rPr lang="en-US"/>
              <a:pPr/>
              <a:t>73</a:t>
            </a:fld>
            <a:endParaRPr lang="en-US" dirty="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extLst>
            <a:ext uri="{FAA26D3D-D897-4be2-8F04-BA451C77F1D7}">
              <ma14:placeholderFlag xmlns="" xmlns:ma14="http://schemas.microsoft.com/office/mac/drawingml/2011/main" val="1"/>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eaLnBrk="1" hangingPunct="1"/>
            <a:endParaRPr lang="en-US" dirty="0">
              <a:latin typeface="Arial" charset="0"/>
            </a:endParaRPr>
          </a:p>
        </p:txBody>
      </p:sp>
    </p:spTree>
    <p:extLst>
      <p:ext uri="{BB962C8B-B14F-4D97-AF65-F5344CB8AC3E}">
        <p14:creationId xmlns:p14="http://schemas.microsoft.com/office/powerpoint/2010/main" val="4098713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Rot="1" noChangeAspect="1" noChangeArrowheads="1" noTextEdit="1"/>
          </p:cNvSpPr>
          <p:nvPr>
            <p:ph type="sldImg"/>
          </p:nvPr>
        </p:nvSpPr>
        <p:spPr>
          <a:xfrm>
            <a:off x="382588" y="685800"/>
            <a:ext cx="6092825" cy="3427413"/>
          </a:xfrm>
          <a:ln/>
        </p:spPr>
      </p:sp>
      <p:sp>
        <p:nvSpPr>
          <p:cNvPr id="300035" name="Rectangle 3"/>
          <p:cNvSpPr>
            <a:spLocks noGrp="1" noChangeArrowheads="1"/>
          </p:cNvSpPr>
          <p:nvPr>
            <p:ph type="body" idx="1"/>
          </p:nvPr>
        </p:nvSpPr>
        <p:spPr>
          <a:xfrm>
            <a:off x="917059" y="4344358"/>
            <a:ext cx="5023883" cy="4113169"/>
          </a:xfrm>
          <a:noFill/>
          <a:ln/>
        </p:spPr>
        <p:txBody>
          <a:bodyPr/>
          <a:lstStyle/>
          <a:p>
            <a:endParaRPr lang="en-US" dirty="0"/>
          </a:p>
        </p:txBody>
      </p:sp>
    </p:spTree>
    <p:extLst>
      <p:ext uri="{BB962C8B-B14F-4D97-AF65-F5344CB8AC3E}">
        <p14:creationId xmlns:p14="http://schemas.microsoft.com/office/powerpoint/2010/main" val="4589843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p:cNvSpPr>
            <a:spLocks noGrp="1" noRot="1" noChangeAspect="1" noChangeArrowheads="1" noTextEdit="1"/>
          </p:cNvSpPr>
          <p:nvPr>
            <p:ph type="sldImg"/>
          </p:nvPr>
        </p:nvSpPr>
        <p:spPr>
          <a:xfrm>
            <a:off x="382588" y="684213"/>
            <a:ext cx="6094412" cy="3429000"/>
          </a:xfrm>
          <a:ln/>
        </p:spPr>
      </p:sp>
      <p:sp>
        <p:nvSpPr>
          <p:cNvPr id="519171" name="Rectangle 3"/>
          <p:cNvSpPr>
            <a:spLocks noChangeArrowheads="1"/>
          </p:cNvSpPr>
          <p:nvPr/>
        </p:nvSpPr>
        <p:spPr bwMode="auto">
          <a:xfrm>
            <a:off x="754503" y="4418111"/>
            <a:ext cx="5736982" cy="3616744"/>
          </a:xfrm>
          <a:prstGeom prst="rect">
            <a:avLst/>
          </a:prstGeom>
          <a:noFill/>
          <a:ln w="25400">
            <a:noFill/>
            <a:miter lim="800000"/>
            <a:headEnd/>
            <a:tailEnd type="none" w="lg" len="sm"/>
          </a:ln>
          <a:effectLst/>
        </p:spPr>
        <p:txBody>
          <a:bodyPr lIns="92081" tIns="92081" rIns="92081" bIns="92081">
            <a:spAutoFit/>
          </a:bodyPr>
          <a:lstStyle/>
          <a:p>
            <a:pPr defTabSz="920491"/>
            <a:r>
              <a:rPr lang="da-DK" sz="1200" b="0"/>
              <a:t>802.15.4 supports 2 main device types in the network.  Full funtion deivces and reduced function device types.  </a:t>
            </a:r>
          </a:p>
          <a:p>
            <a:pPr defTabSz="920491"/>
            <a:endParaRPr lang="da-DK" sz="1200" b="0"/>
          </a:p>
          <a:p>
            <a:pPr defTabSz="920491"/>
            <a:r>
              <a:rPr lang="da-DK" sz="1200" b="0"/>
              <a:t>Full function devices can talk to several devices on the network and are typically always on, thus they do not sleep.  They can funtion as the coordinator, routers and even end devices.  Coordinators are responsible for starting and managing the network, where routers simply join networks and route messages along the path to the destination.  Coordinators and routers can have multiple children, including other routers. FFD devices typically require slightly more memory to handle routing tables, buffering of messages, etc.</a:t>
            </a:r>
          </a:p>
          <a:p>
            <a:pPr defTabSz="920491"/>
            <a:endParaRPr lang="da-DK" sz="1200" b="0"/>
          </a:p>
          <a:p>
            <a:pPr defTabSz="920491"/>
            <a:r>
              <a:rPr lang="da-DK" sz="1200" b="0"/>
              <a:t>Reduce function devices or end devices are limited function devices to help control cost and complexity by requiring less memory then a FFD.  They are typically a specific fuction device such as a sensor, etc for collecting and sending data and are at the edge of the network. It is also common for end devices to be battery powered, thus a sleeping device.  This means it only wakes up on a perodic time to send data or check with it’s parent to see if there is a message waiting for it.</a:t>
            </a:r>
          </a:p>
        </p:txBody>
      </p:sp>
    </p:spTree>
    <p:extLst>
      <p:ext uri="{BB962C8B-B14F-4D97-AF65-F5344CB8AC3E}">
        <p14:creationId xmlns:p14="http://schemas.microsoft.com/office/powerpoint/2010/main" val="3560932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Rot="1" noChangeAspect="1" noChangeArrowheads="1" noTextEdit="1"/>
          </p:cNvSpPr>
          <p:nvPr>
            <p:ph type="sldImg"/>
          </p:nvPr>
        </p:nvSpPr>
        <p:spPr>
          <a:xfrm>
            <a:off x="2916238" y="684213"/>
            <a:ext cx="4060825" cy="2284412"/>
          </a:xfrm>
          <a:ln/>
        </p:spPr>
      </p:sp>
      <p:sp>
        <p:nvSpPr>
          <p:cNvPr id="304131" name="Rectangle 3"/>
          <p:cNvSpPr>
            <a:spLocks noGrp="1" noChangeArrowheads="1"/>
          </p:cNvSpPr>
          <p:nvPr>
            <p:ph type="body" idx="1"/>
          </p:nvPr>
        </p:nvSpPr>
        <p:spPr>
          <a:xfrm>
            <a:off x="533673" y="4386908"/>
            <a:ext cx="5790654" cy="4072036"/>
          </a:xfrm>
          <a:noFill/>
          <a:ln/>
        </p:spPr>
        <p:txBody>
          <a:bodyPr/>
          <a:lstStyle/>
          <a:p>
            <a:endParaRPr lang="en-US" dirty="0"/>
          </a:p>
        </p:txBody>
      </p:sp>
    </p:spTree>
    <p:extLst>
      <p:ext uri="{BB962C8B-B14F-4D97-AF65-F5344CB8AC3E}">
        <p14:creationId xmlns:p14="http://schemas.microsoft.com/office/powerpoint/2010/main" val="11043867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Rot="1" noChangeAspect="1" noChangeArrowheads="1" noTextEdit="1"/>
          </p:cNvSpPr>
          <p:nvPr>
            <p:ph type="sldImg"/>
          </p:nvPr>
        </p:nvSpPr>
        <p:spPr>
          <a:xfrm>
            <a:off x="2916238" y="684213"/>
            <a:ext cx="4060825" cy="2284412"/>
          </a:xfrm>
          <a:ln/>
        </p:spPr>
      </p:sp>
      <p:sp>
        <p:nvSpPr>
          <p:cNvPr id="306179" name="Rectangle 3"/>
          <p:cNvSpPr>
            <a:spLocks noGrp="1" noChangeArrowheads="1"/>
          </p:cNvSpPr>
          <p:nvPr>
            <p:ph type="body" idx="1"/>
          </p:nvPr>
        </p:nvSpPr>
        <p:spPr>
          <a:xfrm>
            <a:off x="533673" y="4386908"/>
            <a:ext cx="5790654" cy="4072036"/>
          </a:xfrm>
          <a:noFill/>
          <a:ln/>
        </p:spPr>
        <p:txBody>
          <a:bodyPr/>
          <a:lstStyle/>
          <a:p>
            <a:endParaRPr lang="en-US" dirty="0"/>
          </a:p>
        </p:txBody>
      </p:sp>
    </p:spTree>
    <p:extLst>
      <p:ext uri="{BB962C8B-B14F-4D97-AF65-F5344CB8AC3E}">
        <p14:creationId xmlns:p14="http://schemas.microsoft.com/office/powerpoint/2010/main" val="25040778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Rot="1" noChangeAspect="1" noChangeArrowheads="1" noTextEdit="1"/>
          </p:cNvSpPr>
          <p:nvPr>
            <p:ph type="sldImg"/>
          </p:nvPr>
        </p:nvSpPr>
        <p:spPr>
          <a:xfrm>
            <a:off x="2916238" y="684213"/>
            <a:ext cx="4060825" cy="2284412"/>
          </a:xfrm>
          <a:ln/>
        </p:spPr>
      </p:sp>
      <p:sp>
        <p:nvSpPr>
          <p:cNvPr id="308227" name="Rectangle 3"/>
          <p:cNvSpPr>
            <a:spLocks noGrp="1" noChangeArrowheads="1"/>
          </p:cNvSpPr>
          <p:nvPr>
            <p:ph type="body" idx="1"/>
          </p:nvPr>
        </p:nvSpPr>
        <p:spPr>
          <a:xfrm>
            <a:off x="533673" y="4386908"/>
            <a:ext cx="5790654" cy="4072036"/>
          </a:xfrm>
          <a:noFill/>
          <a:ln/>
        </p:spPr>
        <p:txBody>
          <a:bodyPr/>
          <a:lstStyle/>
          <a:p>
            <a:endParaRPr lang="en-US" dirty="0"/>
          </a:p>
        </p:txBody>
      </p:sp>
    </p:spTree>
    <p:extLst>
      <p:ext uri="{BB962C8B-B14F-4D97-AF65-F5344CB8AC3E}">
        <p14:creationId xmlns:p14="http://schemas.microsoft.com/office/powerpoint/2010/main" val="2676949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039262-299F-6E4F-94A3-FDF114F72A80}" type="slidenum">
              <a:rPr lang="en-US" smtClean="0"/>
              <a:t>16</a:t>
            </a:fld>
            <a:endParaRPr lang="en-US" dirty="0"/>
          </a:p>
        </p:txBody>
      </p:sp>
    </p:spTree>
    <p:extLst>
      <p:ext uri="{BB962C8B-B14F-4D97-AF65-F5344CB8AC3E}">
        <p14:creationId xmlns:p14="http://schemas.microsoft.com/office/powerpoint/2010/main" val="992300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838200" y="1122363"/>
            <a:ext cx="7334839" cy="2387600"/>
          </a:xfrm>
        </p:spPr>
        <p:txBody>
          <a:bodyPr anchor="b">
            <a:normAutofit/>
          </a:bodyPr>
          <a:lstStyle>
            <a:lvl1pPr algn="l">
              <a:defRPr sz="48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838200" y="3602038"/>
            <a:ext cx="6535615"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 ZigBee Alliance. All rights reserved. CONFIDENTIAL</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CB0AAE3-8EBD-0842-844D-A30FE61A6149}" type="slidenum">
              <a:rPr lang="en-US" smtClean="0"/>
              <a:t>‹#›</a:t>
            </a:fld>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8052" y="6356349"/>
            <a:ext cx="1893603" cy="269875"/>
          </a:xfrm>
          <a:prstGeom prst="rect">
            <a:avLst/>
          </a:prstGeom>
        </p:spPr>
      </p:pic>
    </p:spTree>
    <p:extLst>
      <p:ext uri="{BB962C8B-B14F-4D97-AF65-F5344CB8AC3E}">
        <p14:creationId xmlns:p14="http://schemas.microsoft.com/office/powerpoint/2010/main" val="1090914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marL="0" indent="0">
              <a:lnSpc>
                <a:spcPct val="100000"/>
              </a:lnSpc>
              <a:buNone/>
              <a:defRPr b="1" i="0">
                <a:latin typeface="Hind" charset="0"/>
                <a:ea typeface="Hind" charset="0"/>
                <a:cs typeface="Hind" charset="0"/>
              </a:defRPr>
            </a:lvl1pPr>
            <a:lvl2pPr>
              <a:lnSpc>
                <a:spcPct val="100000"/>
              </a:lnSpc>
              <a:defRPr b="0" i="0">
                <a:latin typeface="Hind Light" charset="0"/>
                <a:ea typeface="Hind Light" charset="0"/>
                <a:cs typeface="Hind Light" charset="0"/>
              </a:defRPr>
            </a:lvl2pPr>
            <a:lvl3pPr>
              <a:lnSpc>
                <a:spcPct val="100000"/>
              </a:lnSpc>
              <a:defRPr b="0" i="0">
                <a:latin typeface="Hind Light" charset="0"/>
                <a:ea typeface="Hind Light" charset="0"/>
                <a:cs typeface="Hind Light" charset="0"/>
              </a:defRPr>
            </a:lvl3pPr>
            <a:lvl4pPr>
              <a:lnSpc>
                <a:spcPct val="100000"/>
              </a:lnSpc>
              <a:defRPr b="0" i="0">
                <a:latin typeface="Hind Light" charset="0"/>
                <a:ea typeface="Hind Light" charset="0"/>
                <a:cs typeface="Hind Light" charset="0"/>
              </a:defRPr>
            </a:lvl4pPr>
            <a:lvl5pPr>
              <a:lnSpc>
                <a:spcPct val="100000"/>
              </a:lnSpc>
              <a:defRPr b="0" i="0">
                <a:latin typeface="Hind Light" charset="0"/>
                <a:ea typeface="Hind Light" charset="0"/>
                <a:cs typeface="Hind Light"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2852057" y="6307817"/>
            <a:ext cx="4114800" cy="365125"/>
          </a:xfrm>
        </p:spPr>
        <p:txBody>
          <a:bodyPr/>
          <a:lstStyle/>
          <a:p>
            <a:r>
              <a:rPr lang="en-US" dirty="0"/>
              <a:t>© zigbee alliance. All rights reserved. CONFIDENTIAL</a:t>
            </a:r>
          </a:p>
        </p:txBody>
      </p:sp>
    </p:spTree>
    <p:extLst>
      <p:ext uri="{BB962C8B-B14F-4D97-AF65-F5344CB8AC3E}">
        <p14:creationId xmlns:p14="http://schemas.microsoft.com/office/powerpoint/2010/main" val="2060022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574620"/>
            <a:ext cx="7039531"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3454345"/>
            <a:ext cx="5682072"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dirty="0"/>
              <a:t>© ZigBee Alliance. All rights reserved. CONFIDENTIAL</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CB0AAE3-8EBD-0842-844D-A30FE61A6149}" type="slidenum">
              <a:rPr lang="en-US" smtClean="0"/>
              <a:t>‹#›</a:t>
            </a:fld>
            <a:endParaRPr lang="en-US" dirty="0"/>
          </a:p>
        </p:txBody>
      </p:sp>
    </p:spTree>
    <p:extLst>
      <p:ext uri="{BB962C8B-B14F-4D97-AF65-F5344CB8AC3E}">
        <p14:creationId xmlns:p14="http://schemas.microsoft.com/office/powerpoint/2010/main" val="1059422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lvl1pPr marL="0" indent="0">
              <a:buNone/>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lvl1pPr marL="0" indent="0">
              <a:buNone/>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US" dirty="0"/>
              <a:t>© Zigbee Alliance. All rights reserved. CONFIDENTIAL</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CB0AAE3-8EBD-0842-844D-A30FE61A6149}" type="slidenum">
              <a:rPr lang="en-US" smtClean="0"/>
              <a:t>‹#›</a:t>
            </a:fld>
            <a:endParaRPr lang="en-US" dirty="0"/>
          </a:p>
        </p:txBody>
      </p:sp>
    </p:spTree>
    <p:extLst>
      <p:ext uri="{BB962C8B-B14F-4D97-AF65-F5344CB8AC3E}">
        <p14:creationId xmlns:p14="http://schemas.microsoft.com/office/powerpoint/2010/main" val="923561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sp>
        <p:nvSpPr>
          <p:cNvPr id="2" name="Rectangle 11">
            <a:extLst>
              <a:ext uri="{FF2B5EF4-FFF2-40B4-BE49-F238E27FC236}">
                <a16:creationId xmlns:a16="http://schemas.microsoft.com/office/drawing/2014/main" id="{AE67241A-5DE1-49C4-BE40-4F138B4C47E8}"/>
              </a:ext>
            </a:extLst>
          </p:cNvPr>
          <p:cNvSpPr>
            <a:spLocks noGrp="1" noChangeArrowheads="1"/>
          </p:cNvSpPr>
          <p:nvPr>
            <p:ph type="sldNum" sz="quarter" idx="10"/>
          </p:nvPr>
        </p:nvSpPr>
        <p:spPr>
          <a:xfrm>
            <a:off x="11523663" y="6581775"/>
            <a:ext cx="546100" cy="174625"/>
          </a:xfrm>
          <a:prstGeom prst="rect">
            <a:avLst/>
          </a:prstGeom>
        </p:spPr>
        <p:txBody>
          <a:bodyPr/>
          <a:lstStyle>
            <a:lvl1pPr eaLnBrk="1" fontAlgn="auto" hangingPunct="1">
              <a:spcBef>
                <a:spcPts val="0"/>
              </a:spcBef>
              <a:spcAft>
                <a:spcPts val="0"/>
              </a:spcAft>
              <a:defRPr>
                <a:solidFill>
                  <a:prstClr val="black"/>
                </a:solidFill>
                <a:latin typeface="+mn-lt"/>
              </a:defRPr>
            </a:lvl1pPr>
          </a:lstStyle>
          <a:p>
            <a:pPr>
              <a:defRPr/>
            </a:pPr>
            <a:fld id="{DB23DC82-A29E-4741-BCBE-CE25863876E2}" type="slidenum">
              <a:rPr lang="en-US" altLang="en-US"/>
              <a:pPr>
                <a:defRPr/>
              </a:pPr>
              <a:t>‹#›</a:t>
            </a:fld>
            <a:endParaRPr lang="en-US" altLang="en-US" dirty="0"/>
          </a:p>
        </p:txBody>
      </p:sp>
      <p:pic>
        <p:nvPicPr>
          <p:cNvPr id="5" name="Picture 4"/>
          <p:cNvPicPr>
            <a:picLocks noChangeAspect="1"/>
          </p:cNvPicPr>
          <p:nvPr userDrawn="1"/>
        </p:nvPicPr>
        <p:blipFill>
          <a:blip r:embed="rId2"/>
          <a:stretch>
            <a:fillRect/>
          </a:stretch>
        </p:blipFill>
        <p:spPr>
          <a:xfrm>
            <a:off x="2877784" y="6338368"/>
            <a:ext cx="3450635" cy="323116"/>
          </a:xfrm>
          <a:prstGeom prst="rect">
            <a:avLst/>
          </a:prstGeom>
        </p:spPr>
      </p:pic>
    </p:spTree>
    <p:extLst>
      <p:ext uri="{BB962C8B-B14F-4D97-AF65-F5344CB8AC3E}">
        <p14:creationId xmlns:p14="http://schemas.microsoft.com/office/powerpoint/2010/main" val="3093213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Vertical Title and Text">
    <p:spTree>
      <p:nvGrpSpPr>
        <p:cNvPr id="1" name=""/>
        <p:cNvGrpSpPr/>
        <p:nvPr/>
      </p:nvGrpSpPr>
      <p:grpSpPr>
        <a:xfrm>
          <a:off x="0" y="0"/>
          <a:ext cx="0" cy="0"/>
          <a:chOff x="0" y="0"/>
          <a:chExt cx="0" cy="0"/>
        </a:xfrm>
      </p:grpSpPr>
      <p:sp>
        <p:nvSpPr>
          <p:cNvPr id="8" name="TextBox 7"/>
          <p:cNvSpPr txBox="1"/>
          <p:nvPr userDrawn="1"/>
        </p:nvSpPr>
        <p:spPr>
          <a:xfrm>
            <a:off x="97367" y="6597650"/>
            <a:ext cx="4351867" cy="215900"/>
          </a:xfrm>
          <a:prstGeom prst="rect">
            <a:avLst/>
          </a:prstGeom>
          <a:noFill/>
        </p:spPr>
        <p:txBody>
          <a:bodyPr>
            <a:spAutoFit/>
          </a:bodyPr>
          <a:lstStyle>
            <a:lvl1pPr eaLnBrk="0" hangingPunct="0">
              <a:defRPr sz="2400">
                <a:solidFill>
                  <a:schemeClr val="tx1"/>
                </a:solidFill>
                <a:latin typeface="Arial" charset="0"/>
                <a:ea typeface="ＭＳ Ｐゴシック" pitchFamily="34" charset="-128"/>
              </a:defRPr>
            </a:lvl1pPr>
            <a:lvl2pPr marL="37931725" indent="-37474525" eaLnBrk="0" hangingPunct="0">
              <a:defRPr sz="2400">
                <a:solidFill>
                  <a:schemeClr val="tx1"/>
                </a:solidFill>
                <a:latin typeface="Arial" charset="0"/>
                <a:ea typeface="ＭＳ Ｐゴシック" pitchFamily="34" charset="-128"/>
              </a:defRPr>
            </a:lvl2pPr>
            <a:lvl3pPr eaLnBrk="0" hangingPunct="0">
              <a:defRPr sz="2400">
                <a:solidFill>
                  <a:schemeClr val="tx1"/>
                </a:solidFill>
                <a:latin typeface="Arial" charset="0"/>
                <a:ea typeface="ＭＳ Ｐゴシック" pitchFamily="34" charset="-128"/>
              </a:defRPr>
            </a:lvl3pPr>
            <a:lvl4pPr eaLnBrk="0" hangingPunct="0">
              <a:defRPr sz="2400">
                <a:solidFill>
                  <a:schemeClr val="tx1"/>
                </a:solidFill>
                <a:latin typeface="Arial" charset="0"/>
                <a:ea typeface="ＭＳ Ｐゴシック" pitchFamily="34" charset="-128"/>
              </a:defRPr>
            </a:lvl4pPr>
            <a:lvl5pPr eaLnBrk="0" hangingPunct="0">
              <a:defRPr sz="2400">
                <a:solidFill>
                  <a:schemeClr val="tx1"/>
                </a:solidFill>
                <a:latin typeface="Arial" charset="0"/>
                <a:ea typeface="ＭＳ Ｐゴシック" pitchFamily="34" charset="-128"/>
              </a:defRPr>
            </a:lvl5pPr>
            <a:lvl6pPr marL="457200" eaLnBrk="0" fontAlgn="base" hangingPunct="0">
              <a:spcBef>
                <a:spcPct val="0"/>
              </a:spcBef>
              <a:spcAft>
                <a:spcPct val="0"/>
              </a:spcAft>
              <a:defRPr sz="2400">
                <a:solidFill>
                  <a:schemeClr val="tx1"/>
                </a:solidFill>
                <a:latin typeface="Arial" charset="0"/>
                <a:ea typeface="ＭＳ Ｐゴシック" pitchFamily="34" charset="-128"/>
              </a:defRPr>
            </a:lvl6pPr>
            <a:lvl7pPr marL="914400" eaLnBrk="0" fontAlgn="base" hangingPunct="0">
              <a:spcBef>
                <a:spcPct val="0"/>
              </a:spcBef>
              <a:spcAft>
                <a:spcPct val="0"/>
              </a:spcAft>
              <a:defRPr sz="2400">
                <a:solidFill>
                  <a:schemeClr val="tx1"/>
                </a:solidFill>
                <a:latin typeface="Arial" charset="0"/>
                <a:ea typeface="ＭＳ Ｐゴシック" pitchFamily="34" charset="-128"/>
              </a:defRPr>
            </a:lvl7pPr>
            <a:lvl8pPr marL="1371600" eaLnBrk="0" fontAlgn="base" hangingPunct="0">
              <a:spcBef>
                <a:spcPct val="0"/>
              </a:spcBef>
              <a:spcAft>
                <a:spcPct val="0"/>
              </a:spcAft>
              <a:defRPr sz="2400">
                <a:solidFill>
                  <a:schemeClr val="tx1"/>
                </a:solidFill>
                <a:latin typeface="Arial" charset="0"/>
                <a:ea typeface="ＭＳ Ｐゴシック" pitchFamily="34" charset="-128"/>
              </a:defRPr>
            </a:lvl8pPr>
            <a:lvl9pPr marL="1828800" eaLnBrk="0" fontAlgn="base" hangingPunct="0">
              <a:spcBef>
                <a:spcPct val="0"/>
              </a:spcBef>
              <a:spcAft>
                <a:spcPct val="0"/>
              </a:spcAft>
              <a:defRPr sz="2400">
                <a:solidFill>
                  <a:schemeClr val="tx1"/>
                </a:solidFill>
                <a:latin typeface="Arial" charset="0"/>
                <a:ea typeface="ＭＳ Ｐゴシック" pitchFamily="34" charset="-128"/>
              </a:defRPr>
            </a:lvl9pPr>
          </a:lstStyle>
          <a:p>
            <a:pPr eaLnBrk="1" hangingPunct="1">
              <a:defRPr/>
            </a:pPr>
            <a:r>
              <a:rPr lang="en-US" sz="800" b="0" dirty="0">
                <a:solidFill>
                  <a:prstClr val="black"/>
                </a:solidFill>
                <a:latin typeface="Arial Rounded MT Bold" pitchFamily="34" charset="0"/>
                <a:cs typeface="+mn-cs"/>
              </a:rPr>
              <a:t>© Zigbee Alliance. All rights reserved.</a:t>
            </a:r>
          </a:p>
        </p:txBody>
      </p:sp>
      <p:sp>
        <p:nvSpPr>
          <p:cNvPr id="5" name="Content Placeholder 2"/>
          <p:cNvSpPr>
            <a:spLocks noGrp="1"/>
          </p:cNvSpPr>
          <p:nvPr>
            <p:ph idx="1"/>
          </p:nvPr>
        </p:nvSpPr>
        <p:spPr>
          <a:xfrm>
            <a:off x="609600" y="1341912"/>
            <a:ext cx="10972800" cy="4963884"/>
          </a:xfrm>
        </p:spPr>
        <p:txBody>
          <a:bodyPr/>
          <a:lstStyle>
            <a:lvl1pPr marL="0" indent="0">
              <a:buFont typeface="Arial" pitchFamily="-65" charset="0"/>
              <a:buNone/>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p:cNvSpPr>
            <a:spLocks noGrp="1"/>
          </p:cNvSpPr>
          <p:nvPr>
            <p:ph type="title"/>
          </p:nvPr>
        </p:nvSpPr>
        <p:spPr>
          <a:xfrm>
            <a:off x="1599212" y="29143"/>
            <a:ext cx="10466117" cy="1066800"/>
          </a:xfrm>
        </p:spPr>
        <p:txBody>
          <a:bodyPr/>
          <a:lstStyle>
            <a:lvl1pPr>
              <a:defRPr sz="3300"/>
            </a:lvl1pPr>
          </a:lstStyle>
          <a:p>
            <a:endParaRPr lang="en-US" dirty="0"/>
          </a:p>
        </p:txBody>
      </p:sp>
      <p:sp>
        <p:nvSpPr>
          <p:cNvPr id="11" name="Slide Number Placeholder 10"/>
          <p:cNvSpPr>
            <a:spLocks noGrp="1" noChangeArrowheads="1"/>
          </p:cNvSpPr>
          <p:nvPr>
            <p:ph type="sldNum" sz="quarter" idx="10"/>
          </p:nvPr>
        </p:nvSpPr>
        <p:spPr>
          <a:xfrm>
            <a:off x="11561234" y="6637339"/>
            <a:ext cx="546100" cy="180975"/>
          </a:xfrm>
          <a:prstGeom prst="rect">
            <a:avLst/>
          </a:prstGeom>
        </p:spPr>
        <p:txBody>
          <a:bodyPr/>
          <a:lstStyle>
            <a:lvl1pPr>
              <a:defRPr/>
            </a:lvl1pPr>
          </a:lstStyle>
          <a:p>
            <a:fld id="{961CEEB4-BFFF-4AF8-930D-666B21AB39EA}" type="slidenum">
              <a:rPr lang="en-US" altLang="en-US">
                <a:solidFill>
                  <a:prstClr val="black"/>
                </a:solidFill>
              </a:rPr>
              <a:pPr/>
              <a:t>‹#›</a:t>
            </a:fld>
            <a:endParaRPr lang="en-US" altLang="en-US" dirty="0">
              <a:solidFill>
                <a:prstClr val="black"/>
              </a:soli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1877" y="6361813"/>
            <a:ext cx="1889406" cy="268318"/>
          </a:xfrm>
          <a:prstGeom prst="rect">
            <a:avLst/>
          </a:prstGeom>
        </p:spPr>
      </p:pic>
      <p:pic>
        <p:nvPicPr>
          <p:cNvPr id="3" name="Picture 2"/>
          <p:cNvPicPr>
            <a:picLocks noChangeAspect="1"/>
          </p:cNvPicPr>
          <p:nvPr userDrawn="1"/>
        </p:nvPicPr>
        <p:blipFill>
          <a:blip r:embed="rId3"/>
          <a:stretch>
            <a:fillRect/>
          </a:stretch>
        </p:blipFill>
        <p:spPr>
          <a:xfrm>
            <a:off x="2924437" y="6334414"/>
            <a:ext cx="3450635" cy="323116"/>
          </a:xfrm>
          <a:prstGeom prst="rect">
            <a:avLst/>
          </a:prstGeom>
        </p:spPr>
      </p:pic>
    </p:spTree>
    <p:extLst>
      <p:ext uri="{BB962C8B-B14F-4D97-AF65-F5344CB8AC3E}">
        <p14:creationId xmlns:p14="http://schemas.microsoft.com/office/powerpoint/2010/main" val="32212536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2884487" y="6301920"/>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t>© zigbee alliance. All rights reserved. </a:t>
            </a:r>
          </a:p>
        </p:txBody>
      </p:sp>
      <p:sp>
        <p:nvSpPr>
          <p:cNvPr id="4" name="TextBox 3"/>
          <p:cNvSpPr txBox="1"/>
          <p:nvPr userDrawn="1"/>
        </p:nvSpPr>
        <p:spPr>
          <a:xfrm>
            <a:off x="11103435" y="6460854"/>
            <a:ext cx="1005840" cy="338554"/>
          </a:xfrm>
          <a:prstGeom prst="rect">
            <a:avLst/>
          </a:prstGeom>
          <a:noFill/>
        </p:spPr>
        <p:txBody>
          <a:bodyPr wrap="square" rtlCol="0">
            <a:spAutoFit/>
          </a:bodyPr>
          <a:lstStyle/>
          <a:p>
            <a:pPr algn="r"/>
            <a:fld id="{5ED46E18-DE3B-EE4E-A53D-D20A6E0BAA24}" type="slidenum">
              <a:rPr lang="en-US" sz="1600" smtClean="0">
                <a:latin typeface="Dax-Light" charset="0"/>
                <a:ea typeface="Dax-Light" charset="0"/>
                <a:cs typeface="Dax-Light" charset="0"/>
              </a:rPr>
              <a:pPr algn="r"/>
              <a:t>‹#›</a:t>
            </a:fld>
            <a:endParaRPr lang="en-US" sz="1600" dirty="0">
              <a:latin typeface="Dax-Light" charset="0"/>
              <a:ea typeface="Dax-Light" charset="0"/>
              <a:cs typeface="Dax-Light" charset="0"/>
            </a:endParaRPr>
          </a:p>
        </p:txBody>
      </p:sp>
      <p:pic>
        <p:nvPicPr>
          <p:cNvPr id="6" name="Picture 5"/>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911877" y="6361813"/>
            <a:ext cx="1889406" cy="268318"/>
          </a:xfrm>
          <a:prstGeom prst="rect">
            <a:avLst/>
          </a:prstGeom>
        </p:spPr>
      </p:pic>
    </p:spTree>
    <p:extLst>
      <p:ext uri="{BB962C8B-B14F-4D97-AF65-F5344CB8AC3E}">
        <p14:creationId xmlns:p14="http://schemas.microsoft.com/office/powerpoint/2010/main" val="10159893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61"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90000"/>
        </a:lnSpc>
        <a:spcBef>
          <a:spcPct val="0"/>
        </a:spcBef>
        <a:buNone/>
        <a:defRPr sz="4400" b="1" i="0" kern="1200">
          <a:solidFill>
            <a:srgbClr val="EE3350"/>
          </a:solidFill>
          <a:latin typeface="Montserrat" charset="0"/>
          <a:ea typeface="Montserrat" charset="0"/>
          <a:cs typeface="Montserrat" charset="0"/>
        </a:defRPr>
      </a:lvl1pPr>
    </p:titleStyle>
    <p:bodyStyle>
      <a:lvl1pPr marL="0" indent="0" algn="l" defTabSz="914400" rtl="0" eaLnBrk="1" latinLnBrk="0" hangingPunct="1">
        <a:lnSpc>
          <a:spcPct val="90000"/>
        </a:lnSpc>
        <a:spcBef>
          <a:spcPts val="1000"/>
        </a:spcBef>
        <a:buFont typeface="Arial"/>
        <a:buNone/>
        <a:defRPr sz="2800" b="1" i="0" kern="1200">
          <a:solidFill>
            <a:schemeClr val="tx1"/>
          </a:solidFill>
          <a:latin typeface="Hind" charset="0"/>
          <a:ea typeface="Hind" charset="0"/>
          <a:cs typeface="Hind" charset="0"/>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Hind Light" charset="0"/>
          <a:ea typeface="Hind Light" charset="0"/>
          <a:cs typeface="Hind Light" charset="0"/>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Hind Light" charset="0"/>
          <a:ea typeface="Hind Light" charset="0"/>
          <a:cs typeface="Hind Light"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Hind Light" charset="0"/>
          <a:ea typeface="Hind Light" charset="0"/>
          <a:cs typeface="Hind Light"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Hind Light" charset="0"/>
          <a:ea typeface="Hind Light" charset="0"/>
          <a:cs typeface="Hind 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1.png"/><Relationship Id="rId3" Type="http://schemas.openxmlformats.org/officeDocument/2006/relationships/tags" Target="../tags/tag3.xml"/><Relationship Id="rId7" Type="http://schemas.openxmlformats.org/officeDocument/2006/relationships/slideLayout" Target="../slideLayouts/slideLayout2.xml"/><Relationship Id="rId12" Type="http://schemas.openxmlformats.org/officeDocument/2006/relationships/image" Target="../media/image2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30.png"/><Relationship Id="rId5" Type="http://schemas.openxmlformats.org/officeDocument/2006/relationships/tags" Target="../tags/tag5.xml"/><Relationship Id="rId10" Type="http://schemas.openxmlformats.org/officeDocument/2006/relationships/image" Target="../media/image29.png"/><Relationship Id="rId4" Type="http://schemas.openxmlformats.org/officeDocument/2006/relationships/tags" Target="../tags/tag4.xml"/><Relationship Id="rId9" Type="http://schemas.openxmlformats.org/officeDocument/2006/relationships/image" Target="../media/image2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10.jpeg"/></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54.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png"/><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6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68.jpeg"/><Relationship Id="rId4" Type="http://schemas.openxmlformats.org/officeDocument/2006/relationships/image" Target="../media/image67.jpe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67.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6.jpeg"/><Relationship Id="rId5" Type="http://schemas.openxmlformats.org/officeDocument/2006/relationships/image" Target="../media/image69.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7.jpeg"/></Relationships>
</file>

<file path=ppt/slides/_rels/slide7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72.wmf"/><Relationship Id="rId5" Type="http://schemas.openxmlformats.org/officeDocument/2006/relationships/image" Target="../media/image70.jpeg"/><Relationship Id="rId4" Type="http://schemas.openxmlformats.org/officeDocument/2006/relationships/image" Target="../media/image67.jpeg"/></Relationships>
</file>

<file path=ppt/slides/_rels/slide72.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3.jpeg"/><Relationship Id="rId7" Type="http://schemas.openxmlformats.org/officeDocument/2006/relationships/image" Target="../media/image75.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74.jpeg"/></Relationships>
</file>

<file path=ppt/slides/_rels/slide73.xml.rels><?xml version="1.0" encoding="UTF-8" standalone="yes"?>
<Relationships xmlns="http://schemas.openxmlformats.org/package/2006/relationships"><Relationship Id="rId3" Type="http://schemas.openxmlformats.org/officeDocument/2006/relationships/image" Target="../media/image77.wm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8" Type="http://schemas.openxmlformats.org/officeDocument/2006/relationships/image" Target="../media/image85.gif"/><Relationship Id="rId3" Type="http://schemas.openxmlformats.org/officeDocument/2006/relationships/image" Target="../media/image80.jpeg"/><Relationship Id="rId7" Type="http://schemas.openxmlformats.org/officeDocument/2006/relationships/image" Target="../media/image84.jpeg"/><Relationship Id="rId12" Type="http://schemas.openxmlformats.org/officeDocument/2006/relationships/image" Target="../media/image89.PNG"/><Relationship Id="rId2" Type="http://schemas.openxmlformats.org/officeDocument/2006/relationships/image" Target="../media/image79.png"/><Relationship Id="rId1" Type="http://schemas.openxmlformats.org/officeDocument/2006/relationships/slideLayout" Target="../slideLayouts/slideLayout2.xml"/><Relationship Id="rId6" Type="http://schemas.openxmlformats.org/officeDocument/2006/relationships/image" Target="../media/image83.jpeg"/><Relationship Id="rId11" Type="http://schemas.openxmlformats.org/officeDocument/2006/relationships/image" Target="../media/image88.jpeg"/><Relationship Id="rId5" Type="http://schemas.openxmlformats.org/officeDocument/2006/relationships/image" Target="../media/image82.jpeg"/><Relationship Id="rId10" Type="http://schemas.openxmlformats.org/officeDocument/2006/relationships/image" Target="../media/image87.png"/><Relationship Id="rId4" Type="http://schemas.openxmlformats.org/officeDocument/2006/relationships/image" Target="../media/image81.jpeg"/><Relationship Id="rId9" Type="http://schemas.openxmlformats.org/officeDocument/2006/relationships/image" Target="../media/image86.jpeg"/></Relationships>
</file>

<file path=ppt/slides/_rels/slide7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 Id="rId6" Type="http://schemas.openxmlformats.org/officeDocument/2006/relationships/image" Target="../media/image94.wmf"/><Relationship Id="rId5" Type="http://schemas.openxmlformats.org/officeDocument/2006/relationships/image" Target="../media/image93.jpeg"/><Relationship Id="rId4" Type="http://schemas.openxmlformats.org/officeDocument/2006/relationships/image" Target="../media/image92.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hyperlink" Target="http://www.zigbee.org/zigbee-for-developers/zigbee-pro/" TargetMode="Externa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png"/><Relationship Id="rId1" Type="http://schemas.openxmlformats.org/officeDocument/2006/relationships/slideLayout" Target="../slideLayouts/slideLayout2.xml"/><Relationship Id="rId6" Type="http://schemas.openxmlformats.org/officeDocument/2006/relationships/image" Target="../media/image102.jpeg"/><Relationship Id="rId5" Type="http://schemas.openxmlformats.org/officeDocument/2006/relationships/image" Target="../media/image101.png"/><Relationship Id="rId4" Type="http://schemas.openxmlformats.org/officeDocument/2006/relationships/image" Target="../media/image100.png"/></Relationships>
</file>

<file path=ppt/slides/_rels/slide87.xml.rels><?xml version="1.0" encoding="UTF-8" standalone="yes"?>
<Relationships xmlns="http://schemas.openxmlformats.org/package/2006/relationships"><Relationship Id="rId2" Type="http://schemas.openxmlformats.org/officeDocument/2006/relationships/image" Target="../media/image103.emf"/><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hyperlink" Target="mailto:help@zigvewe.org"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a:extLst>
              <a:ext uri="{FF2B5EF4-FFF2-40B4-BE49-F238E27FC236}">
                <a16:creationId xmlns:a16="http://schemas.microsoft.com/office/drawing/2014/main" id="{6752102D-8737-A844-9D68-0408CC0EBA0B}"/>
              </a:ext>
            </a:extLst>
          </p:cNvPr>
          <p:cNvSpPr txBox="1">
            <a:spLocks/>
          </p:cNvSpPr>
          <p:nvPr/>
        </p:nvSpPr>
        <p:spPr bwMode="auto">
          <a:xfrm>
            <a:off x="711200" y="2830760"/>
            <a:ext cx="10261600"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rmAutofit/>
          </a:bodyPr>
          <a:lstStyle>
            <a:lvl1pPr algn="l" rtl="0" eaLnBrk="0" fontAlgn="base" hangingPunct="0">
              <a:lnSpc>
                <a:spcPct val="90000"/>
              </a:lnSpc>
              <a:spcBef>
                <a:spcPct val="0"/>
              </a:spcBef>
              <a:spcAft>
                <a:spcPct val="0"/>
              </a:spcAft>
              <a:defRPr sz="4800" b="1" kern="1200">
                <a:solidFill>
                  <a:schemeClr val="bg1"/>
                </a:solidFill>
                <a:latin typeface="Montserrat" charset="0"/>
                <a:ea typeface="Montserrat" charset="0"/>
                <a:cs typeface="Montserrat" charset="0"/>
              </a:defRPr>
            </a:lvl1pPr>
            <a:lvl2pPr algn="l" rtl="0" eaLnBrk="0" fontAlgn="base" hangingPunct="0">
              <a:lnSpc>
                <a:spcPct val="90000"/>
              </a:lnSpc>
              <a:spcBef>
                <a:spcPct val="0"/>
              </a:spcBef>
              <a:spcAft>
                <a:spcPct val="0"/>
              </a:spcAft>
              <a:defRPr sz="4400" b="1">
                <a:solidFill>
                  <a:srgbClr val="EE3350"/>
                </a:solidFill>
                <a:latin typeface="Montserrat" charset="0"/>
                <a:ea typeface="Montserrat" charset="0"/>
                <a:cs typeface="Montserrat" charset="0"/>
              </a:defRPr>
            </a:lvl2pPr>
            <a:lvl3pPr algn="l" rtl="0" eaLnBrk="0" fontAlgn="base" hangingPunct="0">
              <a:lnSpc>
                <a:spcPct val="90000"/>
              </a:lnSpc>
              <a:spcBef>
                <a:spcPct val="0"/>
              </a:spcBef>
              <a:spcAft>
                <a:spcPct val="0"/>
              </a:spcAft>
              <a:defRPr sz="4400" b="1">
                <a:solidFill>
                  <a:srgbClr val="EE3350"/>
                </a:solidFill>
                <a:latin typeface="Montserrat" charset="0"/>
                <a:ea typeface="Montserrat" charset="0"/>
                <a:cs typeface="Montserrat" charset="0"/>
              </a:defRPr>
            </a:lvl3pPr>
            <a:lvl4pPr algn="l" rtl="0" eaLnBrk="0" fontAlgn="base" hangingPunct="0">
              <a:lnSpc>
                <a:spcPct val="90000"/>
              </a:lnSpc>
              <a:spcBef>
                <a:spcPct val="0"/>
              </a:spcBef>
              <a:spcAft>
                <a:spcPct val="0"/>
              </a:spcAft>
              <a:defRPr sz="4400" b="1">
                <a:solidFill>
                  <a:srgbClr val="EE3350"/>
                </a:solidFill>
                <a:latin typeface="Montserrat" charset="0"/>
                <a:ea typeface="Montserrat" charset="0"/>
                <a:cs typeface="Montserrat" charset="0"/>
              </a:defRPr>
            </a:lvl4pPr>
            <a:lvl5pPr algn="l" rtl="0" eaLnBrk="0" fontAlgn="base" hangingPunct="0">
              <a:lnSpc>
                <a:spcPct val="90000"/>
              </a:lnSpc>
              <a:spcBef>
                <a:spcPct val="0"/>
              </a:spcBef>
              <a:spcAft>
                <a:spcPct val="0"/>
              </a:spcAft>
              <a:defRPr sz="4400" b="1">
                <a:solidFill>
                  <a:srgbClr val="EE3350"/>
                </a:solidFill>
                <a:latin typeface="Montserrat" charset="0"/>
                <a:ea typeface="Montserrat" charset="0"/>
                <a:cs typeface="Montserrat" charset="0"/>
              </a:defRPr>
            </a:lvl5pPr>
            <a:lvl6pPr marL="457200" algn="l" rtl="0" fontAlgn="base">
              <a:lnSpc>
                <a:spcPct val="90000"/>
              </a:lnSpc>
              <a:spcBef>
                <a:spcPct val="0"/>
              </a:spcBef>
              <a:spcAft>
                <a:spcPct val="0"/>
              </a:spcAft>
              <a:defRPr sz="4400" b="1">
                <a:solidFill>
                  <a:srgbClr val="EE3350"/>
                </a:solidFill>
                <a:latin typeface="Montserrat" charset="0"/>
                <a:ea typeface="Montserrat" charset="0"/>
                <a:cs typeface="Montserrat" charset="0"/>
              </a:defRPr>
            </a:lvl6pPr>
            <a:lvl7pPr marL="914400" algn="l" rtl="0" fontAlgn="base">
              <a:lnSpc>
                <a:spcPct val="90000"/>
              </a:lnSpc>
              <a:spcBef>
                <a:spcPct val="0"/>
              </a:spcBef>
              <a:spcAft>
                <a:spcPct val="0"/>
              </a:spcAft>
              <a:defRPr sz="4400" b="1">
                <a:solidFill>
                  <a:srgbClr val="EE3350"/>
                </a:solidFill>
                <a:latin typeface="Montserrat" charset="0"/>
                <a:ea typeface="Montserrat" charset="0"/>
                <a:cs typeface="Montserrat" charset="0"/>
              </a:defRPr>
            </a:lvl7pPr>
            <a:lvl8pPr marL="1371600" algn="l" rtl="0" fontAlgn="base">
              <a:lnSpc>
                <a:spcPct val="90000"/>
              </a:lnSpc>
              <a:spcBef>
                <a:spcPct val="0"/>
              </a:spcBef>
              <a:spcAft>
                <a:spcPct val="0"/>
              </a:spcAft>
              <a:defRPr sz="4400" b="1">
                <a:solidFill>
                  <a:srgbClr val="EE3350"/>
                </a:solidFill>
                <a:latin typeface="Montserrat" charset="0"/>
                <a:ea typeface="Montserrat" charset="0"/>
                <a:cs typeface="Montserrat" charset="0"/>
              </a:defRPr>
            </a:lvl8pPr>
            <a:lvl9pPr marL="1828800" algn="l" rtl="0" fontAlgn="base">
              <a:lnSpc>
                <a:spcPct val="90000"/>
              </a:lnSpc>
              <a:spcBef>
                <a:spcPct val="0"/>
              </a:spcBef>
              <a:spcAft>
                <a:spcPct val="0"/>
              </a:spcAft>
              <a:defRPr sz="4400" b="1">
                <a:solidFill>
                  <a:srgbClr val="EE3350"/>
                </a:solidFill>
                <a:latin typeface="Montserrat" charset="0"/>
                <a:ea typeface="Montserrat" charset="0"/>
                <a:cs typeface="Montserrat" charset="0"/>
              </a:defRPr>
            </a:lvl9pPr>
          </a:lstStyle>
          <a:p>
            <a:r>
              <a:rPr lang="en-US" altLang="en-US" dirty="0">
                <a:latin typeface="Montserrat" pitchFamily="2" charset="77"/>
                <a:ea typeface="Montserrat" pitchFamily="2" charset="77"/>
                <a:cs typeface="Montserrat" pitchFamily="2" charset="77"/>
              </a:rPr>
              <a:t>The Standard for the IoT</a:t>
            </a:r>
          </a:p>
        </p:txBody>
      </p:sp>
      <p:pic>
        <p:nvPicPr>
          <p:cNvPr id="10" name="Picture 9">
            <a:extLst>
              <a:ext uri="{FF2B5EF4-FFF2-40B4-BE49-F238E27FC236}">
                <a16:creationId xmlns:a16="http://schemas.microsoft.com/office/drawing/2014/main" id="{FC05D1A5-B19C-5647-A77B-259B7DFBF5A4}"/>
              </a:ext>
            </a:extLst>
          </p:cNvPr>
          <p:cNvPicPr>
            <a:picLocks noChangeAspect="1"/>
          </p:cNvPicPr>
          <p:nvPr/>
        </p:nvPicPr>
        <p:blipFill>
          <a:blip r:embed="rId2"/>
          <a:stretch>
            <a:fillRect/>
          </a:stretch>
        </p:blipFill>
        <p:spPr>
          <a:xfrm>
            <a:off x="711200" y="2615947"/>
            <a:ext cx="5808353" cy="1408613"/>
          </a:xfrm>
          <a:prstGeom prst="rect">
            <a:avLst/>
          </a:prstGeom>
        </p:spPr>
      </p:pic>
    </p:spTree>
    <p:extLst>
      <p:ext uri="{BB962C8B-B14F-4D97-AF65-F5344CB8AC3E}">
        <p14:creationId xmlns:p14="http://schemas.microsoft.com/office/powerpoint/2010/main" val="1602419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ChangeArrowheads="1"/>
          </p:cNvSpPr>
          <p:nvPr>
            <p:ph type="title"/>
          </p:nvPr>
        </p:nvSpPr>
        <p:spPr/>
        <p:txBody>
          <a:bodyPr/>
          <a:lstStyle/>
          <a:p>
            <a:r>
              <a:rPr lang="en-US" dirty="0">
                <a:solidFill>
                  <a:schemeClr val="tx1"/>
                </a:solidFill>
              </a:rPr>
              <a:t>IEEE 802.15.4</a:t>
            </a:r>
          </a:p>
        </p:txBody>
      </p:sp>
      <p:pic>
        <p:nvPicPr>
          <p:cNvPr id="296964" name="Picture 4" descr="frequency_bands_channels"/>
          <p:cNvPicPr>
            <a:picLocks noGrp="1" noChangeAspect="1" noChangeArrowheads="1"/>
          </p:cNvPicPr>
          <p:nvPr>
            <p:ph idx="1"/>
          </p:nvPr>
        </p:nvPicPr>
        <p:blipFill>
          <a:blip r:embed="rId3" cstate="print"/>
          <a:stretch>
            <a:fillRect/>
          </a:stretch>
        </p:blipFill>
        <p:spPr>
          <a:xfrm>
            <a:off x="1758950" y="2540794"/>
            <a:ext cx="8674100" cy="2921000"/>
          </a:xfrm>
          <a:noFill/>
          <a:ln/>
        </p:spPr>
      </p:pic>
      <p:sp>
        <p:nvSpPr>
          <p:cNvPr id="6" name="Slide Number Placeholder 3"/>
          <p:cNvSpPr>
            <a:spLocks noGrp="1"/>
          </p:cNvSpPr>
          <p:nvPr>
            <p:ph type="sldNum" sz="quarter" idx="4294967295"/>
          </p:nvPr>
        </p:nvSpPr>
        <p:spPr>
          <a:xfrm>
            <a:off x="11696700" y="6586538"/>
            <a:ext cx="495300" cy="2317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Blip>
                <a:blip r:embed="rId4"/>
              </a:buBlip>
              <a:defRPr sz="2800">
                <a:solidFill>
                  <a:schemeClr val="tx1"/>
                </a:solidFill>
                <a:latin typeface="Arial Rounded MT Bold" panose="020F0704030504030204" pitchFamily="34" charset="0"/>
                <a:ea typeface="MS PGothic" panose="020B0600070205080204" pitchFamily="34" charset="-128"/>
              </a:defRPr>
            </a:lvl1pPr>
            <a:lvl2pPr marL="742950" indent="-285750">
              <a:spcBef>
                <a:spcPct val="20000"/>
              </a:spcBef>
              <a:buClr>
                <a:srgbClr val="CF1C21"/>
              </a:buClr>
              <a:buFont typeface="Arial" panose="020B0604020202020204" pitchFamily="34" charset="0"/>
              <a:buChar char="–"/>
              <a:defRPr sz="2400">
                <a:solidFill>
                  <a:schemeClr val="tx1"/>
                </a:solidFill>
                <a:latin typeface="Arial Rounded MT Bold" panose="020F0704030504030204" pitchFamily="34" charset="0"/>
                <a:ea typeface="MS PGothic" panose="020B0600070205080204" pitchFamily="34" charset="-128"/>
              </a:defRPr>
            </a:lvl2pPr>
            <a:lvl3pPr marL="1143000" indent="-228600">
              <a:spcBef>
                <a:spcPct val="20000"/>
              </a:spcBef>
              <a:buClr>
                <a:srgbClr val="CF1C21"/>
              </a:buClr>
              <a:buFont typeface="Arial" panose="020B0604020202020204" pitchFamily="34" charset="0"/>
              <a:buChar char="•"/>
              <a:defRPr sz="2000">
                <a:solidFill>
                  <a:schemeClr val="tx1"/>
                </a:solidFill>
                <a:latin typeface="Arial Rounded MT Bold" panose="020F0704030504030204" pitchFamily="34" charset="0"/>
                <a:ea typeface="MS PGothic" panose="020B0600070205080204" pitchFamily="34" charset="-128"/>
              </a:defRPr>
            </a:lvl3pPr>
            <a:lvl4pPr marL="1600200" indent="-228600">
              <a:spcBef>
                <a:spcPct val="20000"/>
              </a:spcBef>
              <a:buClr>
                <a:srgbClr val="CF1C21"/>
              </a:buClr>
              <a:buFont typeface="Arial" panose="020B0604020202020204" pitchFamily="34" charset="0"/>
              <a:buChar char="–"/>
              <a:defRPr>
                <a:solidFill>
                  <a:schemeClr val="tx1"/>
                </a:solidFill>
                <a:latin typeface="Arial Rounded MT Bold" panose="020F0704030504030204" pitchFamily="34" charset="0"/>
                <a:ea typeface="MS PGothic" panose="020B0600070205080204" pitchFamily="34" charset="-128"/>
              </a:defRPr>
            </a:lvl4pPr>
            <a:lvl5pPr marL="2057400" indent="-228600">
              <a:spcBef>
                <a:spcPct val="20000"/>
              </a:spcBef>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5pPr>
            <a:lvl6pPr marL="25146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6pPr>
            <a:lvl7pPr marL="29718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7pPr>
            <a:lvl8pPr marL="34290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8pPr>
            <a:lvl9pPr marL="38862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9pPr>
          </a:lstStyle>
          <a:p>
            <a:pPr>
              <a:spcBef>
                <a:spcPct val="0"/>
              </a:spcBef>
              <a:buFontTx/>
              <a:buNone/>
            </a:pPr>
            <a:fld id="{3E253594-90EC-45F9-8A25-49079450F244}" type="slidenum">
              <a:rPr lang="en-US" altLang="en-US" sz="1200"/>
              <a:pPr>
                <a:spcBef>
                  <a:spcPct val="0"/>
                </a:spcBef>
                <a:buFontTx/>
                <a:buNone/>
              </a:pPr>
              <a:t>10</a:t>
            </a:fld>
            <a:endParaRPr lang="en-US" altLang="en-US" sz="1200" dirty="0"/>
          </a:p>
        </p:txBody>
      </p:sp>
      <p:sp>
        <p:nvSpPr>
          <p:cNvPr id="5" name="TextBox 4"/>
          <p:cNvSpPr txBox="1"/>
          <p:nvPr/>
        </p:nvSpPr>
        <p:spPr>
          <a:xfrm>
            <a:off x="8802734" y="5461794"/>
            <a:ext cx="1391728" cy="276999"/>
          </a:xfrm>
          <a:prstGeom prst="rect">
            <a:avLst/>
          </a:prstGeom>
          <a:noFill/>
        </p:spPr>
        <p:txBody>
          <a:bodyPr wrap="none" rtlCol="0">
            <a:spAutoFit/>
          </a:bodyPr>
          <a:lstStyle/>
          <a:p>
            <a:r>
              <a:rPr lang="en-US" sz="1200" b="1" dirty="0"/>
              <a:t>IEEE 802.15.4 2003</a:t>
            </a:r>
          </a:p>
        </p:txBody>
      </p:sp>
    </p:spTree>
    <p:extLst>
      <p:ext uri="{BB962C8B-B14F-4D97-AF65-F5344CB8AC3E}">
        <p14:creationId xmlns:p14="http://schemas.microsoft.com/office/powerpoint/2010/main" val="2838392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2" name="Rectangle 4"/>
          <p:cNvSpPr>
            <a:spLocks noGrp="1" noChangeArrowheads="1"/>
          </p:cNvSpPr>
          <p:nvPr>
            <p:ph type="title"/>
          </p:nvPr>
        </p:nvSpPr>
        <p:spPr/>
        <p:txBody>
          <a:bodyPr/>
          <a:lstStyle/>
          <a:p>
            <a:r>
              <a:rPr lang="en-US" dirty="0">
                <a:solidFill>
                  <a:schemeClr val="tx1"/>
                </a:solidFill>
              </a:rPr>
              <a:t>IEEE 802.15.4 Data Frame Format</a:t>
            </a:r>
          </a:p>
        </p:txBody>
      </p:sp>
      <p:sp>
        <p:nvSpPr>
          <p:cNvPr id="299010" name="Rectangle 2"/>
          <p:cNvSpPr>
            <a:spLocks noGrp="1" noChangeArrowheads="1"/>
          </p:cNvSpPr>
          <p:nvPr>
            <p:ph idx="1"/>
          </p:nvPr>
        </p:nvSpPr>
        <p:spPr>
          <a:xfrm>
            <a:off x="838200" y="1498366"/>
            <a:ext cx="10515600" cy="4351338"/>
          </a:xfrm>
        </p:spPr>
        <p:txBody>
          <a:bodyPr>
            <a:normAutofit/>
          </a:bodyPr>
          <a:lstStyle/>
          <a:p>
            <a:r>
              <a:rPr lang="en-US" sz="2000" b="0" dirty="0"/>
              <a:t>Provides up to 102 Byte data payload capacity</a:t>
            </a:r>
          </a:p>
          <a:p>
            <a:r>
              <a:rPr lang="en-US" sz="2000" b="0" dirty="0"/>
              <a:t>Data sequence numbering to ensure that packets are tracked</a:t>
            </a:r>
          </a:p>
          <a:p>
            <a:r>
              <a:rPr lang="en-US" sz="2000" b="0" dirty="0"/>
              <a:t>Frame Check Sequence (FCS) validates error-free data</a:t>
            </a:r>
          </a:p>
          <a:p>
            <a:r>
              <a:rPr lang="en-US" sz="2000" b="0" dirty="0"/>
              <a:t>min. 16 Bytes = 128 bits = 0.512 ms @ 250 kbps</a:t>
            </a:r>
          </a:p>
          <a:p>
            <a:r>
              <a:rPr lang="en-US" sz="2000" b="0" dirty="0"/>
              <a:t>max. 133 Bytes = 1064 bits = 4.256 ms @ 250 kbps</a:t>
            </a:r>
          </a:p>
        </p:txBody>
      </p:sp>
      <p:sp>
        <p:nvSpPr>
          <p:cNvPr id="5" name="Slide Number Placeholder 3"/>
          <p:cNvSpPr>
            <a:spLocks noGrp="1"/>
          </p:cNvSpPr>
          <p:nvPr>
            <p:ph type="sldNum" sz="quarter" idx="4294967295"/>
          </p:nvPr>
        </p:nvSpPr>
        <p:spPr>
          <a:xfrm>
            <a:off x="11696700" y="6586538"/>
            <a:ext cx="495300" cy="2317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Blip>
                <a:blip r:embed="rId3"/>
              </a:buBlip>
              <a:defRPr sz="2800">
                <a:solidFill>
                  <a:schemeClr val="tx1"/>
                </a:solidFill>
                <a:latin typeface="Arial Rounded MT Bold" panose="020F0704030504030204" pitchFamily="34" charset="0"/>
                <a:ea typeface="MS PGothic" panose="020B0600070205080204" pitchFamily="34" charset="-128"/>
              </a:defRPr>
            </a:lvl1pPr>
            <a:lvl2pPr marL="742950" indent="-285750">
              <a:spcBef>
                <a:spcPct val="20000"/>
              </a:spcBef>
              <a:buClr>
                <a:srgbClr val="CF1C21"/>
              </a:buClr>
              <a:buFont typeface="Arial" panose="020B0604020202020204" pitchFamily="34" charset="0"/>
              <a:buChar char="–"/>
              <a:defRPr sz="2400">
                <a:solidFill>
                  <a:schemeClr val="tx1"/>
                </a:solidFill>
                <a:latin typeface="Arial Rounded MT Bold" panose="020F0704030504030204" pitchFamily="34" charset="0"/>
                <a:ea typeface="MS PGothic" panose="020B0600070205080204" pitchFamily="34" charset="-128"/>
              </a:defRPr>
            </a:lvl2pPr>
            <a:lvl3pPr marL="1143000" indent="-228600">
              <a:spcBef>
                <a:spcPct val="20000"/>
              </a:spcBef>
              <a:buClr>
                <a:srgbClr val="CF1C21"/>
              </a:buClr>
              <a:buFont typeface="Arial" panose="020B0604020202020204" pitchFamily="34" charset="0"/>
              <a:buChar char="•"/>
              <a:defRPr sz="2000">
                <a:solidFill>
                  <a:schemeClr val="tx1"/>
                </a:solidFill>
                <a:latin typeface="Arial Rounded MT Bold" panose="020F0704030504030204" pitchFamily="34" charset="0"/>
                <a:ea typeface="MS PGothic" panose="020B0600070205080204" pitchFamily="34" charset="-128"/>
              </a:defRPr>
            </a:lvl3pPr>
            <a:lvl4pPr marL="1600200" indent="-228600">
              <a:spcBef>
                <a:spcPct val="20000"/>
              </a:spcBef>
              <a:buClr>
                <a:srgbClr val="CF1C21"/>
              </a:buClr>
              <a:buFont typeface="Arial" panose="020B0604020202020204" pitchFamily="34" charset="0"/>
              <a:buChar char="–"/>
              <a:defRPr>
                <a:solidFill>
                  <a:schemeClr val="tx1"/>
                </a:solidFill>
                <a:latin typeface="Arial Rounded MT Bold" panose="020F0704030504030204" pitchFamily="34" charset="0"/>
                <a:ea typeface="MS PGothic" panose="020B0600070205080204" pitchFamily="34" charset="-128"/>
              </a:defRPr>
            </a:lvl4pPr>
            <a:lvl5pPr marL="2057400" indent="-228600">
              <a:spcBef>
                <a:spcPct val="20000"/>
              </a:spcBef>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5pPr>
            <a:lvl6pPr marL="25146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6pPr>
            <a:lvl7pPr marL="29718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7pPr>
            <a:lvl8pPr marL="34290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8pPr>
            <a:lvl9pPr marL="38862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9pPr>
          </a:lstStyle>
          <a:p>
            <a:pPr>
              <a:spcBef>
                <a:spcPct val="0"/>
              </a:spcBef>
              <a:buFontTx/>
              <a:buNone/>
            </a:pPr>
            <a:fld id="{3E253594-90EC-45F9-8A25-49079450F244}" type="slidenum">
              <a:rPr lang="en-US" altLang="en-US" sz="1200"/>
              <a:pPr>
                <a:spcBef>
                  <a:spcPct val="0"/>
                </a:spcBef>
                <a:buFontTx/>
                <a:buNone/>
              </a:pPr>
              <a:t>11</a:t>
            </a:fld>
            <a:endParaRPr lang="en-US" altLang="en-US" sz="1200" dirty="0"/>
          </a:p>
        </p:txBody>
      </p:sp>
      <p:pic>
        <p:nvPicPr>
          <p:cNvPr id="299011" name="Picture 3" descr="data_frame"/>
          <p:cNvPicPr>
            <a:picLocks noChangeAspect="1" noChangeArrowheads="1"/>
          </p:cNvPicPr>
          <p:nvPr/>
        </p:nvPicPr>
        <p:blipFill>
          <a:blip r:embed="rId4" cstate="print"/>
          <a:srcRect/>
          <a:stretch>
            <a:fillRect/>
          </a:stretch>
        </p:blipFill>
        <p:spPr bwMode="auto">
          <a:xfrm>
            <a:off x="2982227" y="3674035"/>
            <a:ext cx="8115300" cy="2781300"/>
          </a:xfrm>
          <a:prstGeom prst="rect">
            <a:avLst/>
          </a:prstGeom>
          <a:noFill/>
        </p:spPr>
      </p:pic>
    </p:spTree>
    <p:extLst>
      <p:ext uri="{BB962C8B-B14F-4D97-AF65-F5344CB8AC3E}">
        <p14:creationId xmlns:p14="http://schemas.microsoft.com/office/powerpoint/2010/main" val="2108471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2"/>
          <p:cNvSpPr>
            <a:spLocks noGrp="1" noChangeArrowheads="1"/>
          </p:cNvSpPr>
          <p:nvPr>
            <p:ph type="title"/>
          </p:nvPr>
        </p:nvSpPr>
        <p:spPr/>
        <p:txBody>
          <a:bodyPr/>
          <a:lstStyle/>
          <a:p>
            <a:r>
              <a:rPr lang="en-US" dirty="0">
                <a:solidFill>
                  <a:schemeClr val="tx1"/>
                </a:solidFill>
              </a:rPr>
              <a:t>IEEE 802.15.4 Device Types</a:t>
            </a:r>
          </a:p>
        </p:txBody>
      </p:sp>
      <p:sp>
        <p:nvSpPr>
          <p:cNvPr id="518147" name="Rectangle 3"/>
          <p:cNvSpPr>
            <a:spLocks noGrp="1" noChangeArrowheads="1"/>
          </p:cNvSpPr>
          <p:nvPr>
            <p:ph idx="1"/>
          </p:nvPr>
        </p:nvSpPr>
        <p:spPr/>
        <p:txBody>
          <a:bodyPr numCol="2" spcCol="91440">
            <a:normAutofit lnSpcReduction="10000"/>
          </a:bodyPr>
          <a:lstStyle/>
          <a:p>
            <a:r>
              <a:rPr lang="en-US" dirty="0"/>
              <a:t>802.15.4 Device Types</a:t>
            </a:r>
          </a:p>
          <a:p>
            <a:pPr lvl="1"/>
            <a:r>
              <a:rPr lang="en-US" dirty="0"/>
              <a:t>Full function device (FFD)</a:t>
            </a:r>
          </a:p>
          <a:p>
            <a:pPr lvl="2"/>
            <a:r>
              <a:rPr lang="en-US" dirty="0"/>
              <a:t>Talks to several devices</a:t>
            </a:r>
          </a:p>
          <a:p>
            <a:pPr lvl="2"/>
            <a:r>
              <a:rPr lang="en-US" dirty="0"/>
              <a:t>Normally main powered (always on)</a:t>
            </a:r>
          </a:p>
          <a:p>
            <a:pPr lvl="2"/>
            <a:r>
              <a:rPr lang="en-US" dirty="0"/>
              <a:t>Can route messages</a:t>
            </a:r>
          </a:p>
          <a:p>
            <a:pPr lvl="1"/>
            <a:r>
              <a:rPr lang="en-US" dirty="0"/>
              <a:t>Reduced Function Device (RFD)</a:t>
            </a:r>
          </a:p>
          <a:p>
            <a:pPr lvl="2"/>
            <a:r>
              <a:rPr lang="en-US" dirty="0"/>
              <a:t>Carries limited functionality to control cost and complexity</a:t>
            </a:r>
          </a:p>
          <a:p>
            <a:pPr lvl="2"/>
            <a:r>
              <a:rPr lang="en-US" dirty="0"/>
              <a:t>Talks to parent</a:t>
            </a:r>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r>
              <a:rPr lang="en-US" dirty="0"/>
              <a:t>Requires less memory</a:t>
            </a:r>
          </a:p>
          <a:p>
            <a:pPr lvl="2"/>
            <a:r>
              <a:rPr lang="en-US" dirty="0"/>
              <a:t>Can be a sleeping device</a:t>
            </a:r>
          </a:p>
          <a:p>
            <a:pPr lvl="2"/>
            <a:r>
              <a:rPr lang="en-US" dirty="0"/>
              <a:t>General usage will be in network edge devices</a:t>
            </a:r>
          </a:p>
          <a:p>
            <a:pPr lvl="2"/>
            <a:endParaRPr lang="en-US" dirty="0"/>
          </a:p>
          <a:p>
            <a:pPr lvl="2"/>
            <a:endParaRPr lang="en-US" dirty="0"/>
          </a:p>
        </p:txBody>
      </p:sp>
      <p:sp>
        <p:nvSpPr>
          <p:cNvPr id="4" name="Slide Number Placeholder 3"/>
          <p:cNvSpPr>
            <a:spLocks noGrp="1"/>
          </p:cNvSpPr>
          <p:nvPr>
            <p:ph type="sldNum" sz="quarter" idx="4294967295"/>
          </p:nvPr>
        </p:nvSpPr>
        <p:spPr>
          <a:xfrm>
            <a:off x="11696700" y="6586538"/>
            <a:ext cx="495300" cy="2317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Blip>
                <a:blip r:embed="rId3"/>
              </a:buBlip>
              <a:defRPr sz="2800">
                <a:solidFill>
                  <a:schemeClr val="tx1"/>
                </a:solidFill>
                <a:latin typeface="Arial Rounded MT Bold" panose="020F0704030504030204" pitchFamily="34" charset="0"/>
                <a:ea typeface="MS PGothic" panose="020B0600070205080204" pitchFamily="34" charset="-128"/>
              </a:defRPr>
            </a:lvl1pPr>
            <a:lvl2pPr marL="742950" indent="-285750">
              <a:spcBef>
                <a:spcPct val="20000"/>
              </a:spcBef>
              <a:buClr>
                <a:srgbClr val="CF1C21"/>
              </a:buClr>
              <a:buFont typeface="Arial" panose="020B0604020202020204" pitchFamily="34" charset="0"/>
              <a:buChar char="–"/>
              <a:defRPr sz="2400">
                <a:solidFill>
                  <a:schemeClr val="tx1"/>
                </a:solidFill>
                <a:latin typeface="Arial Rounded MT Bold" panose="020F0704030504030204" pitchFamily="34" charset="0"/>
                <a:ea typeface="MS PGothic" panose="020B0600070205080204" pitchFamily="34" charset="-128"/>
              </a:defRPr>
            </a:lvl2pPr>
            <a:lvl3pPr marL="1143000" indent="-228600">
              <a:spcBef>
                <a:spcPct val="20000"/>
              </a:spcBef>
              <a:buClr>
                <a:srgbClr val="CF1C21"/>
              </a:buClr>
              <a:buFont typeface="Arial" panose="020B0604020202020204" pitchFamily="34" charset="0"/>
              <a:buChar char="•"/>
              <a:defRPr sz="2000">
                <a:solidFill>
                  <a:schemeClr val="tx1"/>
                </a:solidFill>
                <a:latin typeface="Arial Rounded MT Bold" panose="020F0704030504030204" pitchFamily="34" charset="0"/>
                <a:ea typeface="MS PGothic" panose="020B0600070205080204" pitchFamily="34" charset="-128"/>
              </a:defRPr>
            </a:lvl3pPr>
            <a:lvl4pPr marL="1600200" indent="-228600">
              <a:spcBef>
                <a:spcPct val="20000"/>
              </a:spcBef>
              <a:buClr>
                <a:srgbClr val="CF1C21"/>
              </a:buClr>
              <a:buFont typeface="Arial" panose="020B0604020202020204" pitchFamily="34" charset="0"/>
              <a:buChar char="–"/>
              <a:defRPr>
                <a:solidFill>
                  <a:schemeClr val="tx1"/>
                </a:solidFill>
                <a:latin typeface="Arial Rounded MT Bold" panose="020F0704030504030204" pitchFamily="34" charset="0"/>
                <a:ea typeface="MS PGothic" panose="020B0600070205080204" pitchFamily="34" charset="-128"/>
              </a:defRPr>
            </a:lvl4pPr>
            <a:lvl5pPr marL="2057400" indent="-228600">
              <a:spcBef>
                <a:spcPct val="20000"/>
              </a:spcBef>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5pPr>
            <a:lvl6pPr marL="25146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6pPr>
            <a:lvl7pPr marL="29718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7pPr>
            <a:lvl8pPr marL="34290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8pPr>
            <a:lvl9pPr marL="38862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9pPr>
          </a:lstStyle>
          <a:p>
            <a:pPr>
              <a:spcBef>
                <a:spcPct val="0"/>
              </a:spcBef>
              <a:buFontTx/>
              <a:buNone/>
            </a:pPr>
            <a:fld id="{3E253594-90EC-45F9-8A25-49079450F244}" type="slidenum">
              <a:rPr lang="en-US" altLang="en-US" sz="1200"/>
              <a:pPr>
                <a:spcBef>
                  <a:spcPct val="0"/>
                </a:spcBef>
                <a:buFontTx/>
                <a:buNone/>
              </a:pPr>
              <a:t>12</a:t>
            </a:fld>
            <a:endParaRPr lang="en-US" altLang="en-US" sz="1200" dirty="0"/>
          </a:p>
        </p:txBody>
      </p:sp>
    </p:spTree>
    <p:extLst>
      <p:ext uri="{BB962C8B-B14F-4D97-AF65-F5344CB8AC3E}">
        <p14:creationId xmlns:p14="http://schemas.microsoft.com/office/powerpoint/2010/main" val="1683677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Text Box 2"/>
          <p:cNvSpPr txBox="1">
            <a:spLocks noChangeArrowheads="1"/>
          </p:cNvSpPr>
          <p:nvPr/>
        </p:nvSpPr>
        <p:spPr bwMode="auto">
          <a:xfrm>
            <a:off x="7480942" y="5183273"/>
            <a:ext cx="2608343" cy="307777"/>
          </a:xfrm>
          <a:prstGeom prst="rect">
            <a:avLst/>
          </a:prstGeom>
          <a:noFill/>
          <a:ln w="12700">
            <a:noFill/>
            <a:miter lim="800000"/>
            <a:headEnd/>
            <a:tailEnd/>
          </a:ln>
          <a:effectLst/>
        </p:spPr>
        <p:txBody>
          <a:bodyPr wrap="none">
            <a:spAutoFit/>
          </a:bodyPr>
          <a:lstStyle/>
          <a:p>
            <a:pPr algn="l" eaLnBrk="0" hangingPunct="0"/>
            <a:r>
              <a:rPr lang="en-US" sz="1400" dirty="0"/>
              <a:t>Full Function Device (FFD,Router)</a:t>
            </a:r>
          </a:p>
        </p:txBody>
      </p:sp>
      <p:sp>
        <p:nvSpPr>
          <p:cNvPr id="303107" name="Oval 3"/>
          <p:cNvSpPr>
            <a:spLocks noChangeArrowheads="1"/>
          </p:cNvSpPr>
          <p:nvPr/>
        </p:nvSpPr>
        <p:spPr bwMode="auto">
          <a:xfrm>
            <a:off x="7099941" y="4584040"/>
            <a:ext cx="259766" cy="649188"/>
          </a:xfrm>
          <a:prstGeom prst="ellipse">
            <a:avLst/>
          </a:prstGeom>
          <a:solidFill>
            <a:srgbClr val="3366FF"/>
          </a:solidFill>
          <a:ln w="6350" algn="ctr">
            <a:solidFill>
              <a:schemeClr val="tx1"/>
            </a:solidFill>
            <a:round/>
            <a:headEnd/>
            <a:tailEnd/>
          </a:ln>
          <a:effectLst/>
        </p:spPr>
        <p:txBody>
          <a:bodyPr wrap="none" tIns="91440" bIns="91440" anchor="ctr">
            <a:spAutoFit/>
          </a:bodyPr>
          <a:lstStyle/>
          <a:p>
            <a:endParaRPr lang="en-US" dirty="0"/>
          </a:p>
        </p:txBody>
      </p:sp>
      <p:sp>
        <p:nvSpPr>
          <p:cNvPr id="303108" name="Oval 4"/>
          <p:cNvSpPr>
            <a:spLocks noChangeArrowheads="1"/>
          </p:cNvSpPr>
          <p:nvPr/>
        </p:nvSpPr>
        <p:spPr bwMode="auto">
          <a:xfrm>
            <a:off x="7099941" y="4965040"/>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
        <p:nvSpPr>
          <p:cNvPr id="303109" name="Text Box 5"/>
          <p:cNvSpPr txBox="1">
            <a:spLocks noChangeArrowheads="1"/>
          </p:cNvSpPr>
          <p:nvPr/>
        </p:nvSpPr>
        <p:spPr bwMode="auto">
          <a:xfrm>
            <a:off x="7480941" y="4802273"/>
            <a:ext cx="1923860" cy="307777"/>
          </a:xfrm>
          <a:prstGeom prst="rect">
            <a:avLst/>
          </a:prstGeom>
          <a:noFill/>
          <a:ln w="12700">
            <a:noFill/>
            <a:miter lim="800000"/>
            <a:headEnd/>
            <a:tailEnd/>
          </a:ln>
          <a:effectLst/>
        </p:spPr>
        <p:txBody>
          <a:bodyPr wrap="none">
            <a:spAutoFit/>
          </a:bodyPr>
          <a:lstStyle/>
          <a:p>
            <a:pPr algn="l" eaLnBrk="0" hangingPunct="0"/>
            <a:r>
              <a:rPr lang="en-US" sz="1400" dirty="0"/>
              <a:t>PAN coordinator (PANC)</a:t>
            </a:r>
          </a:p>
        </p:txBody>
      </p:sp>
      <p:sp>
        <p:nvSpPr>
          <p:cNvPr id="303110" name="Oval 6"/>
          <p:cNvSpPr>
            <a:spLocks noChangeArrowheads="1"/>
          </p:cNvSpPr>
          <p:nvPr/>
        </p:nvSpPr>
        <p:spPr bwMode="auto">
          <a:xfrm>
            <a:off x="7106291" y="5346040"/>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3111" name="Text Box 7"/>
          <p:cNvSpPr txBox="1">
            <a:spLocks noChangeArrowheads="1"/>
          </p:cNvSpPr>
          <p:nvPr/>
        </p:nvSpPr>
        <p:spPr bwMode="auto">
          <a:xfrm>
            <a:off x="7487292" y="5564273"/>
            <a:ext cx="2463303" cy="307777"/>
          </a:xfrm>
          <a:prstGeom prst="rect">
            <a:avLst/>
          </a:prstGeom>
          <a:noFill/>
          <a:ln w="12700">
            <a:noFill/>
            <a:miter lim="800000"/>
            <a:headEnd/>
            <a:tailEnd/>
          </a:ln>
          <a:effectLst/>
        </p:spPr>
        <p:txBody>
          <a:bodyPr wrap="none">
            <a:spAutoFit/>
          </a:bodyPr>
          <a:lstStyle/>
          <a:p>
            <a:pPr algn="l" eaLnBrk="0" hangingPunct="0"/>
            <a:r>
              <a:rPr lang="en-US" sz="1400" dirty="0"/>
              <a:t>Reduced Function Device (RFD)</a:t>
            </a:r>
          </a:p>
        </p:txBody>
      </p:sp>
      <p:sp>
        <p:nvSpPr>
          <p:cNvPr id="303112" name="Rectangle 8"/>
          <p:cNvSpPr>
            <a:spLocks noGrp="1" noChangeArrowheads="1"/>
          </p:cNvSpPr>
          <p:nvPr>
            <p:ph type="title"/>
          </p:nvPr>
        </p:nvSpPr>
        <p:spPr/>
        <p:txBody>
          <a:bodyPr/>
          <a:lstStyle/>
          <a:p>
            <a:r>
              <a:rPr lang="en-GB" dirty="0">
                <a:solidFill>
                  <a:schemeClr val="tx1"/>
                </a:solidFill>
              </a:rPr>
              <a:t>Network Topology Models</a:t>
            </a:r>
            <a:endParaRPr lang="en-US" dirty="0">
              <a:solidFill>
                <a:schemeClr val="tx1"/>
              </a:solidFill>
            </a:endParaRPr>
          </a:p>
        </p:txBody>
      </p:sp>
      <p:sp>
        <p:nvSpPr>
          <p:cNvPr id="303137" name="Rectangle 33"/>
          <p:cNvSpPr>
            <a:spLocks noGrp="1" noChangeArrowheads="1"/>
          </p:cNvSpPr>
          <p:nvPr>
            <p:ph idx="1"/>
          </p:nvPr>
        </p:nvSpPr>
        <p:spPr>
          <a:xfrm>
            <a:off x="838200" y="1755015"/>
            <a:ext cx="10515600" cy="4351338"/>
          </a:xfrm>
        </p:spPr>
        <p:txBody>
          <a:bodyPr/>
          <a:lstStyle/>
          <a:p>
            <a:pPr marL="0" indent="0">
              <a:buNone/>
            </a:pPr>
            <a:r>
              <a:rPr lang="en-US" dirty="0"/>
              <a:t>Three Common 802.15.4  Networks</a:t>
            </a:r>
          </a:p>
          <a:p>
            <a:r>
              <a:rPr lang="en-US" dirty="0"/>
              <a:t>Star Network</a:t>
            </a:r>
          </a:p>
          <a:p>
            <a:pPr lvl="1"/>
            <a:r>
              <a:rPr lang="en-US" dirty="0"/>
              <a:t>Lowest complexity</a:t>
            </a:r>
          </a:p>
          <a:p>
            <a:pPr lvl="1"/>
            <a:r>
              <a:rPr lang="en-US" dirty="0"/>
              <a:t>Limited Range</a:t>
            </a:r>
          </a:p>
          <a:p>
            <a:pPr lvl="1"/>
            <a:r>
              <a:rPr lang="en-US" dirty="0"/>
              <a:t>Coordinator can become bottleneck</a:t>
            </a:r>
          </a:p>
          <a:p>
            <a:pPr lvl="1"/>
            <a:endParaRPr lang="en-US" dirty="0"/>
          </a:p>
        </p:txBody>
      </p:sp>
      <p:sp>
        <p:nvSpPr>
          <p:cNvPr id="33" name="Slide Number Placeholder 3"/>
          <p:cNvSpPr>
            <a:spLocks noGrp="1"/>
          </p:cNvSpPr>
          <p:nvPr>
            <p:ph type="sldNum" sz="quarter" idx="4294967295"/>
          </p:nvPr>
        </p:nvSpPr>
        <p:spPr>
          <a:xfrm>
            <a:off x="11696700" y="6586538"/>
            <a:ext cx="495300" cy="2317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Blip>
                <a:blip r:embed="rId3"/>
              </a:buBlip>
              <a:defRPr sz="2800">
                <a:solidFill>
                  <a:schemeClr val="tx1"/>
                </a:solidFill>
                <a:latin typeface="Arial Rounded MT Bold" panose="020F0704030504030204" pitchFamily="34" charset="0"/>
                <a:ea typeface="MS PGothic" panose="020B0600070205080204" pitchFamily="34" charset="-128"/>
              </a:defRPr>
            </a:lvl1pPr>
            <a:lvl2pPr marL="742950" indent="-285750">
              <a:spcBef>
                <a:spcPct val="20000"/>
              </a:spcBef>
              <a:buClr>
                <a:srgbClr val="CF1C21"/>
              </a:buClr>
              <a:buFont typeface="Arial" panose="020B0604020202020204" pitchFamily="34" charset="0"/>
              <a:buChar char="–"/>
              <a:defRPr sz="2400">
                <a:solidFill>
                  <a:schemeClr val="tx1"/>
                </a:solidFill>
                <a:latin typeface="Arial Rounded MT Bold" panose="020F0704030504030204" pitchFamily="34" charset="0"/>
                <a:ea typeface="MS PGothic" panose="020B0600070205080204" pitchFamily="34" charset="-128"/>
              </a:defRPr>
            </a:lvl2pPr>
            <a:lvl3pPr marL="1143000" indent="-228600">
              <a:spcBef>
                <a:spcPct val="20000"/>
              </a:spcBef>
              <a:buClr>
                <a:srgbClr val="CF1C21"/>
              </a:buClr>
              <a:buFont typeface="Arial" panose="020B0604020202020204" pitchFamily="34" charset="0"/>
              <a:buChar char="•"/>
              <a:defRPr sz="2000">
                <a:solidFill>
                  <a:schemeClr val="tx1"/>
                </a:solidFill>
                <a:latin typeface="Arial Rounded MT Bold" panose="020F0704030504030204" pitchFamily="34" charset="0"/>
                <a:ea typeface="MS PGothic" panose="020B0600070205080204" pitchFamily="34" charset="-128"/>
              </a:defRPr>
            </a:lvl3pPr>
            <a:lvl4pPr marL="1600200" indent="-228600">
              <a:spcBef>
                <a:spcPct val="20000"/>
              </a:spcBef>
              <a:buClr>
                <a:srgbClr val="CF1C21"/>
              </a:buClr>
              <a:buFont typeface="Arial" panose="020B0604020202020204" pitchFamily="34" charset="0"/>
              <a:buChar char="–"/>
              <a:defRPr>
                <a:solidFill>
                  <a:schemeClr val="tx1"/>
                </a:solidFill>
                <a:latin typeface="Arial Rounded MT Bold" panose="020F0704030504030204" pitchFamily="34" charset="0"/>
                <a:ea typeface="MS PGothic" panose="020B0600070205080204" pitchFamily="34" charset="-128"/>
              </a:defRPr>
            </a:lvl4pPr>
            <a:lvl5pPr marL="2057400" indent="-228600">
              <a:spcBef>
                <a:spcPct val="20000"/>
              </a:spcBef>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5pPr>
            <a:lvl6pPr marL="25146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6pPr>
            <a:lvl7pPr marL="29718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7pPr>
            <a:lvl8pPr marL="34290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8pPr>
            <a:lvl9pPr marL="38862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9pPr>
          </a:lstStyle>
          <a:p>
            <a:pPr>
              <a:spcBef>
                <a:spcPct val="0"/>
              </a:spcBef>
              <a:buFontTx/>
              <a:buNone/>
            </a:pPr>
            <a:fld id="{3E253594-90EC-45F9-8A25-49079450F244}" type="slidenum">
              <a:rPr lang="en-US" altLang="en-US" sz="1200"/>
              <a:pPr>
                <a:spcBef>
                  <a:spcPct val="0"/>
                </a:spcBef>
                <a:buFontTx/>
                <a:buNone/>
              </a:pPr>
              <a:t>13</a:t>
            </a:fld>
            <a:endParaRPr lang="en-US" altLang="en-US" sz="1200" dirty="0"/>
          </a:p>
        </p:txBody>
      </p:sp>
      <p:sp>
        <p:nvSpPr>
          <p:cNvPr id="303113" name="Line 9"/>
          <p:cNvSpPr>
            <a:spLocks noChangeShapeType="1"/>
          </p:cNvSpPr>
          <p:nvPr/>
        </p:nvSpPr>
        <p:spPr bwMode="auto">
          <a:xfrm flipV="1">
            <a:off x="6814191" y="3021097"/>
            <a:ext cx="838200" cy="519112"/>
          </a:xfrm>
          <a:prstGeom prst="line">
            <a:avLst/>
          </a:prstGeom>
          <a:noFill/>
          <a:ln w="38100">
            <a:solidFill>
              <a:schemeClr val="tx1"/>
            </a:solidFill>
            <a:round/>
            <a:headEnd/>
            <a:tailEnd/>
          </a:ln>
          <a:effectLst/>
        </p:spPr>
        <p:txBody>
          <a:bodyPr wrap="none" anchor="ctr"/>
          <a:lstStyle/>
          <a:p>
            <a:endParaRPr lang="en-US" dirty="0"/>
          </a:p>
        </p:txBody>
      </p:sp>
      <p:sp>
        <p:nvSpPr>
          <p:cNvPr id="303114" name="Line 10"/>
          <p:cNvSpPr>
            <a:spLocks noChangeShapeType="1"/>
          </p:cNvSpPr>
          <p:nvPr/>
        </p:nvSpPr>
        <p:spPr bwMode="auto">
          <a:xfrm flipH="1" flipV="1">
            <a:off x="6966591" y="2397209"/>
            <a:ext cx="685800" cy="623888"/>
          </a:xfrm>
          <a:prstGeom prst="line">
            <a:avLst/>
          </a:prstGeom>
          <a:noFill/>
          <a:ln w="38100">
            <a:solidFill>
              <a:schemeClr val="tx1"/>
            </a:solidFill>
            <a:round/>
            <a:headEnd/>
            <a:tailEnd/>
          </a:ln>
          <a:effectLst/>
        </p:spPr>
        <p:txBody>
          <a:bodyPr wrap="none" anchor="ctr"/>
          <a:lstStyle/>
          <a:p>
            <a:endParaRPr lang="en-US" dirty="0"/>
          </a:p>
        </p:txBody>
      </p:sp>
      <p:sp>
        <p:nvSpPr>
          <p:cNvPr id="303115" name="Line 11"/>
          <p:cNvSpPr>
            <a:spLocks noChangeShapeType="1"/>
          </p:cNvSpPr>
          <p:nvPr/>
        </p:nvSpPr>
        <p:spPr bwMode="auto">
          <a:xfrm>
            <a:off x="7652392" y="3021097"/>
            <a:ext cx="525463" cy="571500"/>
          </a:xfrm>
          <a:prstGeom prst="line">
            <a:avLst/>
          </a:prstGeom>
          <a:noFill/>
          <a:ln w="38100">
            <a:solidFill>
              <a:schemeClr val="tx1"/>
            </a:solidFill>
            <a:round/>
            <a:headEnd/>
            <a:tailEnd/>
          </a:ln>
          <a:effectLst/>
        </p:spPr>
        <p:txBody>
          <a:bodyPr wrap="none" anchor="ctr"/>
          <a:lstStyle/>
          <a:p>
            <a:endParaRPr lang="en-US" dirty="0"/>
          </a:p>
        </p:txBody>
      </p:sp>
      <p:sp>
        <p:nvSpPr>
          <p:cNvPr id="303116" name="Line 12"/>
          <p:cNvSpPr>
            <a:spLocks noChangeShapeType="1"/>
          </p:cNvSpPr>
          <p:nvPr/>
        </p:nvSpPr>
        <p:spPr bwMode="auto">
          <a:xfrm flipV="1">
            <a:off x="7703191" y="3011572"/>
            <a:ext cx="1028700" cy="11112"/>
          </a:xfrm>
          <a:prstGeom prst="line">
            <a:avLst/>
          </a:prstGeom>
          <a:noFill/>
          <a:ln w="38100">
            <a:solidFill>
              <a:schemeClr val="tx1"/>
            </a:solidFill>
            <a:round/>
            <a:headEnd/>
            <a:tailEnd/>
          </a:ln>
          <a:effectLst/>
        </p:spPr>
        <p:txBody>
          <a:bodyPr wrap="none" anchor="ctr"/>
          <a:lstStyle/>
          <a:p>
            <a:endParaRPr lang="en-US" dirty="0"/>
          </a:p>
        </p:txBody>
      </p:sp>
      <p:sp>
        <p:nvSpPr>
          <p:cNvPr id="303117" name="Line 13"/>
          <p:cNvSpPr>
            <a:spLocks noChangeShapeType="1"/>
          </p:cNvSpPr>
          <p:nvPr/>
        </p:nvSpPr>
        <p:spPr bwMode="auto">
          <a:xfrm flipV="1">
            <a:off x="7676205" y="2300373"/>
            <a:ext cx="725487" cy="714375"/>
          </a:xfrm>
          <a:prstGeom prst="line">
            <a:avLst/>
          </a:prstGeom>
          <a:noFill/>
          <a:ln w="38100">
            <a:solidFill>
              <a:schemeClr val="tx1"/>
            </a:solidFill>
            <a:round/>
            <a:headEnd/>
            <a:tailEnd/>
          </a:ln>
          <a:effectLst/>
        </p:spPr>
        <p:txBody>
          <a:bodyPr wrap="none" anchor="ctr"/>
          <a:lstStyle/>
          <a:p>
            <a:endParaRPr lang="en-US" dirty="0"/>
          </a:p>
        </p:txBody>
      </p:sp>
      <p:sp>
        <p:nvSpPr>
          <p:cNvPr id="303118" name="Line 14"/>
          <p:cNvSpPr>
            <a:spLocks noChangeShapeType="1"/>
          </p:cNvSpPr>
          <p:nvPr/>
        </p:nvSpPr>
        <p:spPr bwMode="auto">
          <a:xfrm flipH="1" flipV="1">
            <a:off x="7058666" y="1855873"/>
            <a:ext cx="604838" cy="1176337"/>
          </a:xfrm>
          <a:prstGeom prst="line">
            <a:avLst/>
          </a:prstGeom>
          <a:noFill/>
          <a:ln w="38100">
            <a:solidFill>
              <a:schemeClr val="tx1"/>
            </a:solidFill>
            <a:round/>
            <a:headEnd/>
            <a:tailEnd/>
          </a:ln>
          <a:effectLst/>
        </p:spPr>
        <p:txBody>
          <a:bodyPr wrap="none" anchor="ctr"/>
          <a:lstStyle/>
          <a:p>
            <a:endParaRPr lang="en-US" dirty="0"/>
          </a:p>
        </p:txBody>
      </p:sp>
      <p:sp>
        <p:nvSpPr>
          <p:cNvPr id="303119" name="Line 15"/>
          <p:cNvSpPr>
            <a:spLocks noChangeShapeType="1"/>
          </p:cNvSpPr>
          <p:nvPr/>
        </p:nvSpPr>
        <p:spPr bwMode="auto">
          <a:xfrm flipH="1" flipV="1">
            <a:off x="7653979" y="2128922"/>
            <a:ext cx="11112" cy="895350"/>
          </a:xfrm>
          <a:prstGeom prst="line">
            <a:avLst/>
          </a:prstGeom>
          <a:noFill/>
          <a:ln w="38100">
            <a:solidFill>
              <a:schemeClr val="tx1"/>
            </a:solidFill>
            <a:round/>
            <a:headEnd/>
            <a:tailEnd/>
          </a:ln>
          <a:effectLst/>
        </p:spPr>
        <p:txBody>
          <a:bodyPr wrap="none" anchor="ctr"/>
          <a:lstStyle/>
          <a:p>
            <a:endParaRPr lang="en-US" dirty="0"/>
          </a:p>
        </p:txBody>
      </p:sp>
      <p:sp>
        <p:nvSpPr>
          <p:cNvPr id="303120" name="Line 16"/>
          <p:cNvSpPr>
            <a:spLocks noChangeShapeType="1"/>
          </p:cNvSpPr>
          <p:nvPr/>
        </p:nvSpPr>
        <p:spPr bwMode="auto">
          <a:xfrm flipH="1" flipV="1">
            <a:off x="6476055" y="2498809"/>
            <a:ext cx="1208087" cy="533400"/>
          </a:xfrm>
          <a:prstGeom prst="line">
            <a:avLst/>
          </a:prstGeom>
          <a:noFill/>
          <a:ln w="38100">
            <a:solidFill>
              <a:schemeClr val="tx1"/>
            </a:solidFill>
            <a:round/>
            <a:headEnd/>
            <a:tailEnd/>
          </a:ln>
          <a:effectLst/>
        </p:spPr>
        <p:txBody>
          <a:bodyPr wrap="none" anchor="ctr"/>
          <a:lstStyle/>
          <a:p>
            <a:endParaRPr lang="en-US" dirty="0"/>
          </a:p>
        </p:txBody>
      </p:sp>
      <p:sp>
        <p:nvSpPr>
          <p:cNvPr id="303121" name="Line 17"/>
          <p:cNvSpPr>
            <a:spLocks noChangeShapeType="1"/>
          </p:cNvSpPr>
          <p:nvPr/>
        </p:nvSpPr>
        <p:spPr bwMode="auto">
          <a:xfrm flipH="1">
            <a:off x="6334767" y="3003634"/>
            <a:ext cx="1287463" cy="300038"/>
          </a:xfrm>
          <a:prstGeom prst="line">
            <a:avLst/>
          </a:prstGeom>
          <a:noFill/>
          <a:ln w="38100">
            <a:solidFill>
              <a:schemeClr val="tx1"/>
            </a:solidFill>
            <a:round/>
            <a:headEnd/>
            <a:tailEnd/>
          </a:ln>
          <a:effectLst/>
        </p:spPr>
        <p:txBody>
          <a:bodyPr wrap="none" anchor="ctr"/>
          <a:lstStyle/>
          <a:p>
            <a:endParaRPr lang="en-US" dirty="0"/>
          </a:p>
        </p:txBody>
      </p:sp>
      <p:sp>
        <p:nvSpPr>
          <p:cNvPr id="303122" name="Line 18"/>
          <p:cNvSpPr>
            <a:spLocks noChangeShapeType="1"/>
          </p:cNvSpPr>
          <p:nvPr/>
        </p:nvSpPr>
        <p:spPr bwMode="auto">
          <a:xfrm flipH="1">
            <a:off x="7088830" y="3033798"/>
            <a:ext cx="566737" cy="992187"/>
          </a:xfrm>
          <a:prstGeom prst="line">
            <a:avLst/>
          </a:prstGeom>
          <a:noFill/>
          <a:ln w="38100">
            <a:solidFill>
              <a:schemeClr val="tx1"/>
            </a:solidFill>
            <a:round/>
            <a:headEnd/>
            <a:tailEnd/>
          </a:ln>
          <a:effectLst/>
        </p:spPr>
        <p:txBody>
          <a:bodyPr wrap="none" anchor="ctr"/>
          <a:lstStyle/>
          <a:p>
            <a:endParaRPr lang="en-US" dirty="0"/>
          </a:p>
        </p:txBody>
      </p:sp>
      <p:sp>
        <p:nvSpPr>
          <p:cNvPr id="303123" name="Line 19"/>
          <p:cNvSpPr>
            <a:spLocks noChangeShapeType="1"/>
          </p:cNvSpPr>
          <p:nvPr/>
        </p:nvSpPr>
        <p:spPr bwMode="auto">
          <a:xfrm>
            <a:off x="7668266" y="3065548"/>
            <a:ext cx="146050" cy="992187"/>
          </a:xfrm>
          <a:prstGeom prst="line">
            <a:avLst/>
          </a:prstGeom>
          <a:noFill/>
          <a:ln w="38100">
            <a:solidFill>
              <a:schemeClr val="tx1"/>
            </a:solidFill>
            <a:round/>
            <a:headEnd/>
            <a:tailEnd/>
          </a:ln>
          <a:effectLst/>
        </p:spPr>
        <p:txBody>
          <a:bodyPr wrap="none" anchor="ctr"/>
          <a:lstStyle/>
          <a:p>
            <a:endParaRPr lang="en-US" dirty="0"/>
          </a:p>
        </p:txBody>
      </p:sp>
      <p:sp>
        <p:nvSpPr>
          <p:cNvPr id="303124" name="Oval 20"/>
          <p:cNvSpPr>
            <a:spLocks noChangeArrowheads="1"/>
          </p:cNvSpPr>
          <p:nvPr/>
        </p:nvSpPr>
        <p:spPr bwMode="auto">
          <a:xfrm>
            <a:off x="7499991" y="2696503"/>
            <a:ext cx="259766" cy="649188"/>
          </a:xfrm>
          <a:prstGeom prst="ellipse">
            <a:avLst/>
          </a:prstGeom>
          <a:solidFill>
            <a:srgbClr val="3366FF"/>
          </a:solidFill>
          <a:ln w="6350" algn="ctr">
            <a:solidFill>
              <a:schemeClr val="tx1"/>
            </a:solidFill>
            <a:round/>
            <a:headEnd/>
            <a:tailEnd/>
          </a:ln>
          <a:effectLst/>
        </p:spPr>
        <p:txBody>
          <a:bodyPr wrap="none" tIns="91440" bIns="91440" anchor="ctr">
            <a:spAutoFit/>
          </a:bodyPr>
          <a:lstStyle/>
          <a:p>
            <a:endParaRPr lang="en-US" dirty="0"/>
          </a:p>
        </p:txBody>
      </p:sp>
      <p:sp>
        <p:nvSpPr>
          <p:cNvPr id="303125" name="Oval 21"/>
          <p:cNvSpPr>
            <a:spLocks noChangeArrowheads="1"/>
          </p:cNvSpPr>
          <p:nvPr/>
        </p:nvSpPr>
        <p:spPr bwMode="auto">
          <a:xfrm>
            <a:off x="7695254" y="3837915"/>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3126" name="Oval 22"/>
          <p:cNvSpPr>
            <a:spLocks noChangeArrowheads="1"/>
          </p:cNvSpPr>
          <p:nvPr/>
        </p:nvSpPr>
        <p:spPr bwMode="auto">
          <a:xfrm>
            <a:off x="8025454" y="3279115"/>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
        <p:nvSpPr>
          <p:cNvPr id="303127" name="Oval 23"/>
          <p:cNvSpPr>
            <a:spLocks noChangeArrowheads="1"/>
          </p:cNvSpPr>
          <p:nvPr/>
        </p:nvSpPr>
        <p:spPr bwMode="auto">
          <a:xfrm>
            <a:off x="8679504" y="2690153"/>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3128" name="Oval 24"/>
          <p:cNvSpPr>
            <a:spLocks noChangeArrowheads="1"/>
          </p:cNvSpPr>
          <p:nvPr/>
        </p:nvSpPr>
        <p:spPr bwMode="auto">
          <a:xfrm>
            <a:off x="8338191" y="2092409"/>
            <a:ext cx="304800" cy="304800"/>
          </a:xfrm>
          <a:prstGeom prst="ellipse">
            <a:avLst/>
          </a:prstGeom>
          <a:solidFill>
            <a:schemeClr val="accent2"/>
          </a:solidFill>
          <a:ln w="12700">
            <a:solidFill>
              <a:schemeClr val="tx1"/>
            </a:solidFill>
            <a:round/>
            <a:headEnd/>
            <a:tailEnd/>
          </a:ln>
          <a:effectLst/>
        </p:spPr>
        <p:txBody>
          <a:bodyPr wrap="none" anchor="ctr"/>
          <a:lstStyle/>
          <a:p>
            <a:endParaRPr lang="en-US" sz="2400" dirty="0">
              <a:latin typeface="Garamond" pitchFamily="18" charset="0"/>
            </a:endParaRPr>
          </a:p>
        </p:txBody>
      </p:sp>
      <p:sp>
        <p:nvSpPr>
          <p:cNvPr id="303129" name="Oval 25"/>
          <p:cNvSpPr>
            <a:spLocks noChangeArrowheads="1"/>
          </p:cNvSpPr>
          <p:nvPr/>
        </p:nvSpPr>
        <p:spPr bwMode="auto">
          <a:xfrm>
            <a:off x="7499991" y="1767815"/>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3130" name="Oval 26"/>
          <p:cNvSpPr>
            <a:spLocks noChangeArrowheads="1"/>
          </p:cNvSpPr>
          <p:nvPr/>
        </p:nvSpPr>
        <p:spPr bwMode="auto">
          <a:xfrm>
            <a:off x="6890391" y="1463015"/>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3131" name="Oval 27"/>
          <p:cNvSpPr>
            <a:spLocks noChangeArrowheads="1"/>
          </p:cNvSpPr>
          <p:nvPr/>
        </p:nvSpPr>
        <p:spPr bwMode="auto">
          <a:xfrm>
            <a:off x="6814191" y="2072615"/>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
        <p:nvSpPr>
          <p:cNvPr id="303132" name="Oval 28"/>
          <p:cNvSpPr>
            <a:spLocks noChangeArrowheads="1"/>
          </p:cNvSpPr>
          <p:nvPr/>
        </p:nvSpPr>
        <p:spPr bwMode="auto">
          <a:xfrm>
            <a:off x="6269679" y="2151990"/>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3133" name="Oval 29"/>
          <p:cNvSpPr>
            <a:spLocks noChangeArrowheads="1"/>
          </p:cNvSpPr>
          <p:nvPr/>
        </p:nvSpPr>
        <p:spPr bwMode="auto">
          <a:xfrm>
            <a:off x="6128391" y="3009240"/>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
        <p:nvSpPr>
          <p:cNvPr id="303134" name="Oval 30"/>
          <p:cNvSpPr>
            <a:spLocks noChangeArrowheads="1"/>
          </p:cNvSpPr>
          <p:nvPr/>
        </p:nvSpPr>
        <p:spPr bwMode="auto">
          <a:xfrm>
            <a:off x="6671316" y="3236253"/>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
        <p:nvSpPr>
          <p:cNvPr id="303135" name="Oval 31"/>
          <p:cNvSpPr>
            <a:spLocks noChangeArrowheads="1"/>
          </p:cNvSpPr>
          <p:nvPr/>
        </p:nvSpPr>
        <p:spPr bwMode="auto">
          <a:xfrm>
            <a:off x="6906266" y="3742665"/>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Tree>
    <p:extLst>
      <p:ext uri="{BB962C8B-B14F-4D97-AF65-F5344CB8AC3E}">
        <p14:creationId xmlns:p14="http://schemas.microsoft.com/office/powerpoint/2010/main" val="2171365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Text Box 2"/>
          <p:cNvSpPr txBox="1">
            <a:spLocks noChangeArrowheads="1"/>
          </p:cNvSpPr>
          <p:nvPr/>
        </p:nvSpPr>
        <p:spPr bwMode="auto">
          <a:xfrm>
            <a:off x="7461251" y="4789489"/>
            <a:ext cx="2608343" cy="307777"/>
          </a:xfrm>
          <a:prstGeom prst="rect">
            <a:avLst/>
          </a:prstGeom>
          <a:noFill/>
          <a:ln w="12700">
            <a:noFill/>
            <a:miter lim="800000"/>
            <a:headEnd/>
            <a:tailEnd/>
          </a:ln>
          <a:effectLst/>
        </p:spPr>
        <p:txBody>
          <a:bodyPr wrap="none">
            <a:spAutoFit/>
          </a:bodyPr>
          <a:lstStyle/>
          <a:p>
            <a:pPr algn="l" eaLnBrk="0" hangingPunct="0"/>
            <a:r>
              <a:rPr lang="en-US" sz="1400" dirty="0"/>
              <a:t>Full Function Device (FFD,Router)</a:t>
            </a:r>
          </a:p>
        </p:txBody>
      </p:sp>
      <p:sp>
        <p:nvSpPr>
          <p:cNvPr id="305155" name="Oval 3"/>
          <p:cNvSpPr>
            <a:spLocks noChangeArrowheads="1"/>
          </p:cNvSpPr>
          <p:nvPr/>
        </p:nvSpPr>
        <p:spPr bwMode="auto">
          <a:xfrm>
            <a:off x="7080250" y="4190256"/>
            <a:ext cx="259766" cy="649188"/>
          </a:xfrm>
          <a:prstGeom prst="ellipse">
            <a:avLst/>
          </a:prstGeom>
          <a:solidFill>
            <a:srgbClr val="3366FF"/>
          </a:solidFill>
          <a:ln w="6350" algn="ctr">
            <a:solidFill>
              <a:schemeClr val="tx1"/>
            </a:solidFill>
            <a:round/>
            <a:headEnd/>
            <a:tailEnd/>
          </a:ln>
          <a:effectLst/>
        </p:spPr>
        <p:txBody>
          <a:bodyPr wrap="none" tIns="91440" bIns="91440" anchor="ctr">
            <a:spAutoFit/>
          </a:bodyPr>
          <a:lstStyle/>
          <a:p>
            <a:endParaRPr lang="en-US" dirty="0"/>
          </a:p>
        </p:txBody>
      </p:sp>
      <p:sp>
        <p:nvSpPr>
          <p:cNvPr id="305156" name="Oval 4"/>
          <p:cNvSpPr>
            <a:spLocks noChangeArrowheads="1"/>
          </p:cNvSpPr>
          <p:nvPr/>
        </p:nvSpPr>
        <p:spPr bwMode="auto">
          <a:xfrm>
            <a:off x="7080250" y="4571256"/>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
        <p:nvSpPr>
          <p:cNvPr id="305157" name="Text Box 5"/>
          <p:cNvSpPr txBox="1">
            <a:spLocks noChangeArrowheads="1"/>
          </p:cNvSpPr>
          <p:nvPr/>
        </p:nvSpPr>
        <p:spPr bwMode="auto">
          <a:xfrm>
            <a:off x="7461250" y="4408489"/>
            <a:ext cx="1923860" cy="307777"/>
          </a:xfrm>
          <a:prstGeom prst="rect">
            <a:avLst/>
          </a:prstGeom>
          <a:noFill/>
          <a:ln w="12700">
            <a:noFill/>
            <a:miter lim="800000"/>
            <a:headEnd/>
            <a:tailEnd/>
          </a:ln>
          <a:effectLst/>
        </p:spPr>
        <p:txBody>
          <a:bodyPr wrap="none">
            <a:spAutoFit/>
          </a:bodyPr>
          <a:lstStyle/>
          <a:p>
            <a:pPr algn="l" eaLnBrk="0" hangingPunct="0"/>
            <a:r>
              <a:rPr lang="en-US" sz="1400" dirty="0"/>
              <a:t>PAN coordinator (PANC)</a:t>
            </a:r>
          </a:p>
        </p:txBody>
      </p:sp>
      <p:sp>
        <p:nvSpPr>
          <p:cNvPr id="305158" name="Oval 6"/>
          <p:cNvSpPr>
            <a:spLocks noChangeArrowheads="1"/>
          </p:cNvSpPr>
          <p:nvPr/>
        </p:nvSpPr>
        <p:spPr bwMode="auto">
          <a:xfrm>
            <a:off x="7086600" y="4952256"/>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5159" name="Text Box 7"/>
          <p:cNvSpPr txBox="1">
            <a:spLocks noChangeArrowheads="1"/>
          </p:cNvSpPr>
          <p:nvPr/>
        </p:nvSpPr>
        <p:spPr bwMode="auto">
          <a:xfrm>
            <a:off x="7467601" y="5170489"/>
            <a:ext cx="2463303" cy="307777"/>
          </a:xfrm>
          <a:prstGeom prst="rect">
            <a:avLst/>
          </a:prstGeom>
          <a:noFill/>
          <a:ln w="12700">
            <a:noFill/>
            <a:miter lim="800000"/>
            <a:headEnd/>
            <a:tailEnd/>
          </a:ln>
          <a:effectLst/>
        </p:spPr>
        <p:txBody>
          <a:bodyPr wrap="none">
            <a:spAutoFit/>
          </a:bodyPr>
          <a:lstStyle/>
          <a:p>
            <a:pPr algn="l" eaLnBrk="0" hangingPunct="0"/>
            <a:r>
              <a:rPr lang="en-US" sz="1400" dirty="0"/>
              <a:t>Reduced Function Device (RFD)</a:t>
            </a:r>
          </a:p>
        </p:txBody>
      </p:sp>
      <p:sp>
        <p:nvSpPr>
          <p:cNvPr id="305160" name="Rectangle 8"/>
          <p:cNvSpPr>
            <a:spLocks noGrp="1" noChangeArrowheads="1"/>
          </p:cNvSpPr>
          <p:nvPr>
            <p:ph type="title"/>
          </p:nvPr>
        </p:nvSpPr>
        <p:spPr>
          <a:xfrm>
            <a:off x="849313" y="135187"/>
            <a:ext cx="10515600" cy="1325563"/>
          </a:xfrm>
        </p:spPr>
        <p:txBody>
          <a:bodyPr/>
          <a:lstStyle/>
          <a:p>
            <a:r>
              <a:rPr lang="en-GB" dirty="0">
                <a:solidFill>
                  <a:schemeClr val="tx1"/>
                </a:solidFill>
              </a:rPr>
              <a:t>Network Topology Models</a:t>
            </a:r>
            <a:endParaRPr lang="en-US" dirty="0">
              <a:solidFill>
                <a:schemeClr val="tx1"/>
              </a:solidFill>
            </a:endParaRPr>
          </a:p>
        </p:txBody>
      </p:sp>
      <p:sp>
        <p:nvSpPr>
          <p:cNvPr id="35" name="Text Placeholder 34"/>
          <p:cNvSpPr>
            <a:spLocks noGrp="1"/>
          </p:cNvSpPr>
          <p:nvPr>
            <p:ph idx="1"/>
          </p:nvPr>
        </p:nvSpPr>
        <p:spPr>
          <a:xfrm>
            <a:off x="568693" y="2092075"/>
            <a:ext cx="10515600" cy="4351338"/>
          </a:xfrm>
        </p:spPr>
        <p:txBody>
          <a:bodyPr/>
          <a:lstStyle/>
          <a:p>
            <a:pPr marL="0" indent="0">
              <a:buNone/>
            </a:pPr>
            <a:r>
              <a:rPr lang="en-US" dirty="0"/>
              <a:t>Three Common 802.15.4 Networks</a:t>
            </a:r>
          </a:p>
          <a:p>
            <a:r>
              <a:rPr lang="en-US" dirty="0"/>
              <a:t>Tree Network</a:t>
            </a:r>
          </a:p>
          <a:p>
            <a:pPr lvl="1"/>
            <a:r>
              <a:rPr lang="en-US" dirty="0"/>
              <a:t>Extends range of network</a:t>
            </a:r>
          </a:p>
          <a:p>
            <a:pPr lvl="1"/>
            <a:r>
              <a:rPr lang="en-US" dirty="0"/>
              <a:t>More predictive</a:t>
            </a:r>
          </a:p>
          <a:p>
            <a:pPr lvl="1"/>
            <a:r>
              <a:rPr lang="en-US" dirty="0"/>
              <a:t>Bottlenecks still exist</a:t>
            </a:r>
          </a:p>
          <a:p>
            <a:endParaRPr lang="en-US" dirty="0"/>
          </a:p>
          <a:p>
            <a:pPr lvl="1"/>
            <a:endParaRPr lang="en-US" dirty="0"/>
          </a:p>
          <a:p>
            <a:pPr lvl="1"/>
            <a:endParaRPr lang="en-US" dirty="0"/>
          </a:p>
          <a:p>
            <a:endParaRPr lang="en-US" dirty="0"/>
          </a:p>
        </p:txBody>
      </p:sp>
      <p:sp>
        <p:nvSpPr>
          <p:cNvPr id="36" name="Slide Number Placeholder 3"/>
          <p:cNvSpPr>
            <a:spLocks noGrp="1"/>
          </p:cNvSpPr>
          <p:nvPr>
            <p:ph type="sldNum" sz="quarter" idx="4294967295"/>
          </p:nvPr>
        </p:nvSpPr>
        <p:spPr>
          <a:xfrm>
            <a:off x="11696700" y="6586538"/>
            <a:ext cx="495300" cy="2317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Blip>
                <a:blip r:embed="rId3"/>
              </a:buBlip>
              <a:defRPr sz="2800">
                <a:solidFill>
                  <a:schemeClr val="tx1"/>
                </a:solidFill>
                <a:latin typeface="Arial Rounded MT Bold" panose="020F0704030504030204" pitchFamily="34" charset="0"/>
                <a:ea typeface="MS PGothic" panose="020B0600070205080204" pitchFamily="34" charset="-128"/>
              </a:defRPr>
            </a:lvl1pPr>
            <a:lvl2pPr marL="742950" indent="-285750">
              <a:spcBef>
                <a:spcPct val="20000"/>
              </a:spcBef>
              <a:buClr>
                <a:srgbClr val="CF1C21"/>
              </a:buClr>
              <a:buFont typeface="Arial" panose="020B0604020202020204" pitchFamily="34" charset="0"/>
              <a:buChar char="–"/>
              <a:defRPr sz="2400">
                <a:solidFill>
                  <a:schemeClr val="tx1"/>
                </a:solidFill>
                <a:latin typeface="Arial Rounded MT Bold" panose="020F0704030504030204" pitchFamily="34" charset="0"/>
                <a:ea typeface="MS PGothic" panose="020B0600070205080204" pitchFamily="34" charset="-128"/>
              </a:defRPr>
            </a:lvl2pPr>
            <a:lvl3pPr marL="1143000" indent="-228600">
              <a:spcBef>
                <a:spcPct val="20000"/>
              </a:spcBef>
              <a:buClr>
                <a:srgbClr val="CF1C21"/>
              </a:buClr>
              <a:buFont typeface="Arial" panose="020B0604020202020204" pitchFamily="34" charset="0"/>
              <a:buChar char="•"/>
              <a:defRPr sz="2000">
                <a:solidFill>
                  <a:schemeClr val="tx1"/>
                </a:solidFill>
                <a:latin typeface="Arial Rounded MT Bold" panose="020F0704030504030204" pitchFamily="34" charset="0"/>
                <a:ea typeface="MS PGothic" panose="020B0600070205080204" pitchFamily="34" charset="-128"/>
              </a:defRPr>
            </a:lvl3pPr>
            <a:lvl4pPr marL="1600200" indent="-228600">
              <a:spcBef>
                <a:spcPct val="20000"/>
              </a:spcBef>
              <a:buClr>
                <a:srgbClr val="CF1C21"/>
              </a:buClr>
              <a:buFont typeface="Arial" panose="020B0604020202020204" pitchFamily="34" charset="0"/>
              <a:buChar char="–"/>
              <a:defRPr>
                <a:solidFill>
                  <a:schemeClr val="tx1"/>
                </a:solidFill>
                <a:latin typeface="Arial Rounded MT Bold" panose="020F0704030504030204" pitchFamily="34" charset="0"/>
                <a:ea typeface="MS PGothic" panose="020B0600070205080204" pitchFamily="34" charset="-128"/>
              </a:defRPr>
            </a:lvl4pPr>
            <a:lvl5pPr marL="2057400" indent="-228600">
              <a:spcBef>
                <a:spcPct val="20000"/>
              </a:spcBef>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5pPr>
            <a:lvl6pPr marL="25146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6pPr>
            <a:lvl7pPr marL="29718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7pPr>
            <a:lvl8pPr marL="34290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8pPr>
            <a:lvl9pPr marL="38862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9pPr>
          </a:lstStyle>
          <a:p>
            <a:pPr>
              <a:spcBef>
                <a:spcPct val="0"/>
              </a:spcBef>
              <a:buFontTx/>
              <a:buNone/>
            </a:pPr>
            <a:fld id="{3E253594-90EC-45F9-8A25-49079450F244}" type="slidenum">
              <a:rPr lang="en-US" altLang="en-US" sz="1200"/>
              <a:pPr>
                <a:spcBef>
                  <a:spcPct val="0"/>
                </a:spcBef>
                <a:buFontTx/>
                <a:buNone/>
              </a:pPr>
              <a:t>14</a:t>
            </a:fld>
            <a:endParaRPr lang="en-US" altLang="en-US" sz="1200" dirty="0"/>
          </a:p>
        </p:txBody>
      </p:sp>
      <p:sp>
        <p:nvSpPr>
          <p:cNvPr id="305161" name="Oval 9"/>
          <p:cNvSpPr>
            <a:spLocks noChangeArrowheads="1"/>
          </p:cNvSpPr>
          <p:nvPr/>
        </p:nvSpPr>
        <p:spPr bwMode="auto">
          <a:xfrm>
            <a:off x="7480300" y="2302719"/>
            <a:ext cx="259766" cy="649188"/>
          </a:xfrm>
          <a:prstGeom prst="ellipse">
            <a:avLst/>
          </a:prstGeom>
          <a:solidFill>
            <a:srgbClr val="3366FF"/>
          </a:solidFill>
          <a:ln w="6350" algn="ctr">
            <a:solidFill>
              <a:schemeClr val="tx1"/>
            </a:solidFill>
            <a:round/>
            <a:headEnd/>
            <a:tailEnd/>
          </a:ln>
          <a:effectLst/>
        </p:spPr>
        <p:txBody>
          <a:bodyPr wrap="none" tIns="91440" bIns="91440" anchor="ctr">
            <a:spAutoFit/>
          </a:bodyPr>
          <a:lstStyle/>
          <a:p>
            <a:endParaRPr lang="en-US" dirty="0"/>
          </a:p>
        </p:txBody>
      </p:sp>
      <p:sp>
        <p:nvSpPr>
          <p:cNvPr id="305162" name="Line 10"/>
          <p:cNvSpPr>
            <a:spLocks noChangeShapeType="1"/>
          </p:cNvSpPr>
          <p:nvPr/>
        </p:nvSpPr>
        <p:spPr bwMode="auto">
          <a:xfrm flipH="1">
            <a:off x="6450013" y="1997076"/>
            <a:ext cx="495300" cy="49213"/>
          </a:xfrm>
          <a:prstGeom prst="line">
            <a:avLst/>
          </a:prstGeom>
          <a:noFill/>
          <a:ln w="38100">
            <a:solidFill>
              <a:schemeClr val="tx1"/>
            </a:solidFill>
            <a:round/>
            <a:headEnd/>
            <a:tailEnd/>
          </a:ln>
          <a:effectLst/>
        </p:spPr>
        <p:txBody>
          <a:bodyPr wrap="none" anchor="ctr"/>
          <a:lstStyle/>
          <a:p>
            <a:endParaRPr lang="en-US" dirty="0"/>
          </a:p>
        </p:txBody>
      </p:sp>
      <p:sp>
        <p:nvSpPr>
          <p:cNvPr id="305163" name="Line 11"/>
          <p:cNvSpPr>
            <a:spLocks noChangeShapeType="1"/>
          </p:cNvSpPr>
          <p:nvPr/>
        </p:nvSpPr>
        <p:spPr bwMode="auto">
          <a:xfrm flipH="1" flipV="1">
            <a:off x="6280151" y="2944813"/>
            <a:ext cx="512763" cy="195262"/>
          </a:xfrm>
          <a:prstGeom prst="line">
            <a:avLst/>
          </a:prstGeom>
          <a:noFill/>
          <a:ln w="38100">
            <a:solidFill>
              <a:schemeClr val="tx1"/>
            </a:solidFill>
            <a:round/>
            <a:headEnd/>
            <a:tailEnd/>
          </a:ln>
          <a:effectLst/>
        </p:spPr>
        <p:txBody>
          <a:bodyPr wrap="none" anchor="ctr"/>
          <a:lstStyle/>
          <a:p>
            <a:endParaRPr lang="en-US" dirty="0"/>
          </a:p>
        </p:txBody>
      </p:sp>
      <p:sp>
        <p:nvSpPr>
          <p:cNvPr id="305164" name="Line 12"/>
          <p:cNvSpPr>
            <a:spLocks noChangeShapeType="1"/>
          </p:cNvSpPr>
          <p:nvPr/>
        </p:nvSpPr>
        <p:spPr bwMode="auto">
          <a:xfrm flipV="1">
            <a:off x="6792913" y="2620963"/>
            <a:ext cx="838200" cy="519112"/>
          </a:xfrm>
          <a:prstGeom prst="line">
            <a:avLst/>
          </a:prstGeom>
          <a:noFill/>
          <a:ln w="38100">
            <a:solidFill>
              <a:schemeClr val="tx1"/>
            </a:solidFill>
            <a:round/>
            <a:headEnd/>
            <a:tailEnd/>
          </a:ln>
          <a:effectLst/>
        </p:spPr>
        <p:txBody>
          <a:bodyPr wrap="none" anchor="ctr"/>
          <a:lstStyle/>
          <a:p>
            <a:endParaRPr lang="en-US" dirty="0"/>
          </a:p>
        </p:txBody>
      </p:sp>
      <p:sp>
        <p:nvSpPr>
          <p:cNvPr id="305165" name="Line 13"/>
          <p:cNvSpPr>
            <a:spLocks noChangeShapeType="1"/>
          </p:cNvSpPr>
          <p:nvPr/>
        </p:nvSpPr>
        <p:spPr bwMode="auto">
          <a:xfrm flipH="1">
            <a:off x="6945313" y="1692275"/>
            <a:ext cx="685800" cy="304800"/>
          </a:xfrm>
          <a:prstGeom prst="line">
            <a:avLst/>
          </a:prstGeom>
          <a:noFill/>
          <a:ln w="38100">
            <a:solidFill>
              <a:schemeClr val="tx1"/>
            </a:solidFill>
            <a:round/>
            <a:headEnd/>
            <a:tailEnd/>
          </a:ln>
          <a:effectLst/>
        </p:spPr>
        <p:txBody>
          <a:bodyPr wrap="none" anchor="ctr"/>
          <a:lstStyle/>
          <a:p>
            <a:endParaRPr lang="en-US" dirty="0"/>
          </a:p>
        </p:txBody>
      </p:sp>
      <p:sp>
        <p:nvSpPr>
          <p:cNvPr id="305166" name="Line 14"/>
          <p:cNvSpPr>
            <a:spLocks noChangeShapeType="1"/>
          </p:cNvSpPr>
          <p:nvPr/>
        </p:nvSpPr>
        <p:spPr bwMode="auto">
          <a:xfrm flipH="1" flipV="1">
            <a:off x="6945313" y="1997075"/>
            <a:ext cx="685800" cy="623888"/>
          </a:xfrm>
          <a:prstGeom prst="line">
            <a:avLst/>
          </a:prstGeom>
          <a:noFill/>
          <a:ln w="38100">
            <a:solidFill>
              <a:schemeClr val="tx1"/>
            </a:solidFill>
            <a:round/>
            <a:headEnd/>
            <a:tailEnd/>
          </a:ln>
          <a:effectLst/>
        </p:spPr>
        <p:txBody>
          <a:bodyPr wrap="none" anchor="ctr"/>
          <a:lstStyle/>
          <a:p>
            <a:endParaRPr lang="en-US" dirty="0"/>
          </a:p>
        </p:txBody>
      </p:sp>
      <p:sp>
        <p:nvSpPr>
          <p:cNvPr id="305167" name="Line 15"/>
          <p:cNvSpPr>
            <a:spLocks noChangeShapeType="1"/>
          </p:cNvSpPr>
          <p:nvPr/>
        </p:nvSpPr>
        <p:spPr bwMode="auto">
          <a:xfrm flipV="1">
            <a:off x="7631113" y="1844675"/>
            <a:ext cx="838200" cy="776288"/>
          </a:xfrm>
          <a:prstGeom prst="line">
            <a:avLst/>
          </a:prstGeom>
          <a:noFill/>
          <a:ln w="38100">
            <a:solidFill>
              <a:schemeClr val="tx1"/>
            </a:solidFill>
            <a:round/>
            <a:headEnd/>
            <a:tailEnd/>
          </a:ln>
          <a:effectLst/>
        </p:spPr>
        <p:txBody>
          <a:bodyPr wrap="none" anchor="ctr"/>
          <a:lstStyle/>
          <a:p>
            <a:endParaRPr lang="en-US" dirty="0"/>
          </a:p>
        </p:txBody>
      </p:sp>
      <p:sp>
        <p:nvSpPr>
          <p:cNvPr id="305168" name="Line 16"/>
          <p:cNvSpPr>
            <a:spLocks noChangeShapeType="1"/>
          </p:cNvSpPr>
          <p:nvPr/>
        </p:nvSpPr>
        <p:spPr bwMode="auto">
          <a:xfrm flipV="1">
            <a:off x="6945313" y="1387475"/>
            <a:ext cx="76200" cy="609600"/>
          </a:xfrm>
          <a:prstGeom prst="line">
            <a:avLst/>
          </a:prstGeom>
          <a:noFill/>
          <a:ln w="38100">
            <a:solidFill>
              <a:schemeClr val="tx1"/>
            </a:solidFill>
            <a:round/>
            <a:headEnd/>
            <a:tailEnd/>
          </a:ln>
          <a:effectLst/>
        </p:spPr>
        <p:txBody>
          <a:bodyPr wrap="none" anchor="ctr"/>
          <a:lstStyle/>
          <a:p>
            <a:endParaRPr lang="en-US" dirty="0"/>
          </a:p>
        </p:txBody>
      </p:sp>
      <p:sp>
        <p:nvSpPr>
          <p:cNvPr id="305169" name="Oval 17"/>
          <p:cNvSpPr>
            <a:spLocks noChangeArrowheads="1"/>
          </p:cNvSpPr>
          <p:nvPr/>
        </p:nvSpPr>
        <p:spPr bwMode="auto">
          <a:xfrm>
            <a:off x="6792913" y="1672481"/>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
        <p:nvSpPr>
          <p:cNvPr id="305170" name="Line 18"/>
          <p:cNvSpPr>
            <a:spLocks noChangeShapeType="1"/>
          </p:cNvSpPr>
          <p:nvPr/>
        </p:nvSpPr>
        <p:spPr bwMode="auto">
          <a:xfrm>
            <a:off x="7631113" y="2620963"/>
            <a:ext cx="525462" cy="571500"/>
          </a:xfrm>
          <a:prstGeom prst="line">
            <a:avLst/>
          </a:prstGeom>
          <a:noFill/>
          <a:ln w="38100">
            <a:solidFill>
              <a:schemeClr val="tx1"/>
            </a:solidFill>
            <a:round/>
            <a:headEnd/>
            <a:tailEnd/>
          </a:ln>
          <a:effectLst/>
        </p:spPr>
        <p:txBody>
          <a:bodyPr wrap="none" anchor="ctr"/>
          <a:lstStyle/>
          <a:p>
            <a:endParaRPr lang="en-US" dirty="0"/>
          </a:p>
        </p:txBody>
      </p:sp>
      <p:sp>
        <p:nvSpPr>
          <p:cNvPr id="305171" name="Line 19"/>
          <p:cNvSpPr>
            <a:spLocks noChangeShapeType="1"/>
          </p:cNvSpPr>
          <p:nvPr/>
        </p:nvSpPr>
        <p:spPr bwMode="auto">
          <a:xfrm>
            <a:off x="6792914" y="3140076"/>
            <a:ext cx="185737" cy="396875"/>
          </a:xfrm>
          <a:prstGeom prst="line">
            <a:avLst/>
          </a:prstGeom>
          <a:noFill/>
          <a:ln w="38100">
            <a:solidFill>
              <a:schemeClr val="tx1"/>
            </a:solidFill>
            <a:round/>
            <a:headEnd/>
            <a:tailEnd/>
          </a:ln>
          <a:effectLst/>
        </p:spPr>
        <p:txBody>
          <a:bodyPr wrap="none" anchor="ctr"/>
          <a:lstStyle/>
          <a:p>
            <a:endParaRPr lang="en-US" dirty="0"/>
          </a:p>
        </p:txBody>
      </p:sp>
      <p:sp>
        <p:nvSpPr>
          <p:cNvPr id="305172" name="Line 20"/>
          <p:cNvSpPr>
            <a:spLocks noChangeShapeType="1"/>
          </p:cNvSpPr>
          <p:nvPr/>
        </p:nvSpPr>
        <p:spPr bwMode="auto">
          <a:xfrm flipH="1">
            <a:off x="8175625" y="2625726"/>
            <a:ext cx="604838" cy="557213"/>
          </a:xfrm>
          <a:prstGeom prst="line">
            <a:avLst/>
          </a:prstGeom>
          <a:noFill/>
          <a:ln w="38100">
            <a:solidFill>
              <a:schemeClr val="tx1"/>
            </a:solidFill>
            <a:round/>
            <a:headEnd/>
            <a:tailEnd/>
          </a:ln>
          <a:effectLst/>
        </p:spPr>
        <p:txBody>
          <a:bodyPr wrap="none" anchor="ctr"/>
          <a:lstStyle/>
          <a:p>
            <a:endParaRPr lang="en-US" dirty="0"/>
          </a:p>
        </p:txBody>
      </p:sp>
      <p:sp>
        <p:nvSpPr>
          <p:cNvPr id="305173" name="Line 21"/>
          <p:cNvSpPr>
            <a:spLocks noChangeShapeType="1"/>
          </p:cNvSpPr>
          <p:nvPr/>
        </p:nvSpPr>
        <p:spPr bwMode="auto">
          <a:xfrm flipV="1">
            <a:off x="7837489" y="3213100"/>
            <a:ext cx="307975" cy="609600"/>
          </a:xfrm>
          <a:prstGeom prst="line">
            <a:avLst/>
          </a:prstGeom>
          <a:noFill/>
          <a:ln w="38100">
            <a:solidFill>
              <a:schemeClr val="tx1"/>
            </a:solidFill>
            <a:round/>
            <a:headEnd/>
            <a:tailEnd/>
          </a:ln>
          <a:effectLst/>
        </p:spPr>
        <p:txBody>
          <a:bodyPr wrap="none" anchor="ctr"/>
          <a:lstStyle/>
          <a:p>
            <a:endParaRPr lang="en-US" dirty="0"/>
          </a:p>
        </p:txBody>
      </p:sp>
      <p:sp>
        <p:nvSpPr>
          <p:cNvPr id="305174" name="Oval 22"/>
          <p:cNvSpPr>
            <a:spLocks noChangeArrowheads="1"/>
          </p:cNvSpPr>
          <p:nvPr/>
        </p:nvSpPr>
        <p:spPr bwMode="auto">
          <a:xfrm>
            <a:off x="7478713" y="2296369"/>
            <a:ext cx="259766" cy="649188"/>
          </a:xfrm>
          <a:prstGeom prst="ellipse">
            <a:avLst/>
          </a:prstGeom>
          <a:solidFill>
            <a:srgbClr val="3366FF"/>
          </a:solidFill>
          <a:ln w="6350" algn="ctr">
            <a:solidFill>
              <a:schemeClr val="tx1"/>
            </a:solidFill>
            <a:round/>
            <a:headEnd/>
            <a:tailEnd/>
          </a:ln>
          <a:effectLst/>
        </p:spPr>
        <p:txBody>
          <a:bodyPr wrap="none" tIns="91440" bIns="91440" anchor="ctr">
            <a:spAutoFit/>
          </a:bodyPr>
          <a:lstStyle/>
          <a:p>
            <a:endParaRPr lang="en-US" dirty="0"/>
          </a:p>
        </p:txBody>
      </p:sp>
      <p:sp>
        <p:nvSpPr>
          <p:cNvPr id="305175" name="Oval 23"/>
          <p:cNvSpPr>
            <a:spLocks noChangeArrowheads="1"/>
          </p:cNvSpPr>
          <p:nvPr/>
        </p:nvSpPr>
        <p:spPr bwMode="auto">
          <a:xfrm>
            <a:off x="8004175" y="2878981"/>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
        <p:nvSpPr>
          <p:cNvPr id="305176" name="Oval 24"/>
          <p:cNvSpPr>
            <a:spLocks noChangeArrowheads="1"/>
          </p:cNvSpPr>
          <p:nvPr/>
        </p:nvSpPr>
        <p:spPr bwMode="auto">
          <a:xfrm>
            <a:off x="8658225" y="2290019"/>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5177" name="Oval 25"/>
          <p:cNvSpPr>
            <a:spLocks noChangeArrowheads="1"/>
          </p:cNvSpPr>
          <p:nvPr/>
        </p:nvSpPr>
        <p:spPr bwMode="auto">
          <a:xfrm>
            <a:off x="6650038" y="2836119"/>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
        <p:nvSpPr>
          <p:cNvPr id="305178" name="Oval 26"/>
          <p:cNvSpPr>
            <a:spLocks noChangeArrowheads="1"/>
          </p:cNvSpPr>
          <p:nvPr/>
        </p:nvSpPr>
        <p:spPr bwMode="auto">
          <a:xfrm>
            <a:off x="8316913" y="1692275"/>
            <a:ext cx="304800" cy="304800"/>
          </a:xfrm>
          <a:prstGeom prst="ellipse">
            <a:avLst/>
          </a:prstGeom>
          <a:solidFill>
            <a:schemeClr val="accent2"/>
          </a:solidFill>
          <a:ln w="12700">
            <a:solidFill>
              <a:schemeClr val="tx1"/>
            </a:solidFill>
            <a:round/>
            <a:headEnd/>
            <a:tailEnd/>
          </a:ln>
          <a:effectLst/>
        </p:spPr>
        <p:txBody>
          <a:bodyPr wrap="none" anchor="ctr"/>
          <a:lstStyle/>
          <a:p>
            <a:endParaRPr lang="en-US" sz="2400" dirty="0">
              <a:latin typeface="Garamond" pitchFamily="18" charset="0"/>
            </a:endParaRPr>
          </a:p>
        </p:txBody>
      </p:sp>
      <p:sp>
        <p:nvSpPr>
          <p:cNvPr id="305179" name="Oval 27"/>
          <p:cNvSpPr>
            <a:spLocks noChangeArrowheads="1"/>
          </p:cNvSpPr>
          <p:nvPr/>
        </p:nvSpPr>
        <p:spPr bwMode="auto">
          <a:xfrm>
            <a:off x="7478713" y="1367681"/>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5180" name="Oval 28"/>
          <p:cNvSpPr>
            <a:spLocks noChangeArrowheads="1"/>
          </p:cNvSpPr>
          <p:nvPr/>
        </p:nvSpPr>
        <p:spPr bwMode="auto">
          <a:xfrm>
            <a:off x="7673975" y="3437781"/>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5181" name="Oval 29"/>
          <p:cNvSpPr>
            <a:spLocks noChangeArrowheads="1"/>
          </p:cNvSpPr>
          <p:nvPr/>
        </p:nvSpPr>
        <p:spPr bwMode="auto">
          <a:xfrm>
            <a:off x="6884988" y="3342531"/>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
        <p:nvSpPr>
          <p:cNvPr id="305182" name="Oval 30"/>
          <p:cNvSpPr>
            <a:spLocks noChangeArrowheads="1"/>
          </p:cNvSpPr>
          <p:nvPr/>
        </p:nvSpPr>
        <p:spPr bwMode="auto">
          <a:xfrm>
            <a:off x="6107113" y="2609106"/>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
        <p:nvSpPr>
          <p:cNvPr id="305183" name="Oval 31"/>
          <p:cNvSpPr>
            <a:spLocks noChangeArrowheads="1"/>
          </p:cNvSpPr>
          <p:nvPr/>
        </p:nvSpPr>
        <p:spPr bwMode="auto">
          <a:xfrm>
            <a:off x="6869113" y="1062881"/>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5184" name="Oval 32"/>
          <p:cNvSpPr>
            <a:spLocks noChangeArrowheads="1"/>
          </p:cNvSpPr>
          <p:nvPr/>
        </p:nvSpPr>
        <p:spPr bwMode="auto">
          <a:xfrm>
            <a:off x="6248400" y="1751856"/>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5186" name="Rectangle 34"/>
          <p:cNvSpPr>
            <a:spLocks noChangeArrowheads="1"/>
          </p:cNvSpPr>
          <p:nvPr/>
        </p:nvSpPr>
        <p:spPr bwMode="auto">
          <a:xfrm>
            <a:off x="2035303" y="1482090"/>
            <a:ext cx="4365625" cy="4908550"/>
          </a:xfrm>
          <a:prstGeom prst="rect">
            <a:avLst/>
          </a:prstGeom>
          <a:noFill/>
          <a:ln w="9525">
            <a:noFill/>
            <a:miter lim="800000"/>
            <a:headEnd/>
            <a:tailEnd/>
          </a:ln>
          <a:effectLst/>
        </p:spPr>
        <p:txBody>
          <a:bodyPr/>
          <a:lstStyle/>
          <a:p>
            <a:pPr marL="565150" lvl="1" indent="-225425" eaLnBrk="0" hangingPunct="0">
              <a:buClr>
                <a:schemeClr val="tx1"/>
              </a:buClr>
              <a:buSzPct val="80000"/>
              <a:buFontTx/>
              <a:buChar char="•"/>
            </a:pPr>
            <a:endParaRPr lang="en-US" sz="2000" dirty="0">
              <a:solidFill>
                <a:srgbClr val="000000"/>
              </a:solidFill>
            </a:endParaRPr>
          </a:p>
        </p:txBody>
      </p:sp>
    </p:spTree>
    <p:extLst>
      <p:ext uri="{BB962C8B-B14F-4D97-AF65-F5344CB8AC3E}">
        <p14:creationId xmlns:p14="http://schemas.microsoft.com/office/powerpoint/2010/main" val="2177895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Text Box 2"/>
          <p:cNvSpPr txBox="1">
            <a:spLocks noChangeArrowheads="1"/>
          </p:cNvSpPr>
          <p:nvPr/>
        </p:nvSpPr>
        <p:spPr bwMode="auto">
          <a:xfrm>
            <a:off x="7461251" y="4789489"/>
            <a:ext cx="2608343" cy="307777"/>
          </a:xfrm>
          <a:prstGeom prst="rect">
            <a:avLst/>
          </a:prstGeom>
          <a:noFill/>
          <a:ln w="12700">
            <a:noFill/>
            <a:miter lim="800000"/>
            <a:headEnd/>
            <a:tailEnd/>
          </a:ln>
          <a:effectLst/>
        </p:spPr>
        <p:txBody>
          <a:bodyPr wrap="none">
            <a:spAutoFit/>
          </a:bodyPr>
          <a:lstStyle/>
          <a:p>
            <a:pPr algn="l" eaLnBrk="0" hangingPunct="0"/>
            <a:r>
              <a:rPr lang="en-US" sz="1400" dirty="0"/>
              <a:t>Full Function Device (FFD,Router)</a:t>
            </a:r>
          </a:p>
        </p:txBody>
      </p:sp>
      <p:sp>
        <p:nvSpPr>
          <p:cNvPr id="307203" name="Oval 3"/>
          <p:cNvSpPr>
            <a:spLocks noChangeArrowheads="1"/>
          </p:cNvSpPr>
          <p:nvPr/>
        </p:nvSpPr>
        <p:spPr bwMode="auto">
          <a:xfrm>
            <a:off x="7080250" y="4190256"/>
            <a:ext cx="259766" cy="649188"/>
          </a:xfrm>
          <a:prstGeom prst="ellipse">
            <a:avLst/>
          </a:prstGeom>
          <a:solidFill>
            <a:srgbClr val="3366FF"/>
          </a:solidFill>
          <a:ln w="6350" algn="ctr">
            <a:solidFill>
              <a:schemeClr val="tx1"/>
            </a:solidFill>
            <a:round/>
            <a:headEnd/>
            <a:tailEnd/>
          </a:ln>
          <a:effectLst/>
        </p:spPr>
        <p:txBody>
          <a:bodyPr wrap="none" tIns="91440" bIns="91440" anchor="ctr">
            <a:spAutoFit/>
          </a:bodyPr>
          <a:lstStyle/>
          <a:p>
            <a:endParaRPr lang="en-US" dirty="0"/>
          </a:p>
        </p:txBody>
      </p:sp>
      <p:sp>
        <p:nvSpPr>
          <p:cNvPr id="307204" name="Oval 4"/>
          <p:cNvSpPr>
            <a:spLocks noChangeArrowheads="1"/>
          </p:cNvSpPr>
          <p:nvPr/>
        </p:nvSpPr>
        <p:spPr bwMode="auto">
          <a:xfrm>
            <a:off x="7080250" y="4571256"/>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
        <p:nvSpPr>
          <p:cNvPr id="307205" name="Text Box 5"/>
          <p:cNvSpPr txBox="1">
            <a:spLocks noChangeArrowheads="1"/>
          </p:cNvSpPr>
          <p:nvPr/>
        </p:nvSpPr>
        <p:spPr bwMode="auto">
          <a:xfrm>
            <a:off x="7461250" y="4408489"/>
            <a:ext cx="1923860" cy="307777"/>
          </a:xfrm>
          <a:prstGeom prst="rect">
            <a:avLst/>
          </a:prstGeom>
          <a:noFill/>
          <a:ln w="12700">
            <a:noFill/>
            <a:miter lim="800000"/>
            <a:headEnd/>
            <a:tailEnd/>
          </a:ln>
          <a:effectLst/>
        </p:spPr>
        <p:txBody>
          <a:bodyPr wrap="none">
            <a:spAutoFit/>
          </a:bodyPr>
          <a:lstStyle/>
          <a:p>
            <a:pPr algn="l" eaLnBrk="0" hangingPunct="0"/>
            <a:r>
              <a:rPr lang="en-US" sz="1400" dirty="0"/>
              <a:t>PAN coordinator (PANC)</a:t>
            </a:r>
          </a:p>
        </p:txBody>
      </p:sp>
      <p:sp>
        <p:nvSpPr>
          <p:cNvPr id="307206" name="Oval 6"/>
          <p:cNvSpPr>
            <a:spLocks noChangeArrowheads="1"/>
          </p:cNvSpPr>
          <p:nvPr/>
        </p:nvSpPr>
        <p:spPr bwMode="auto">
          <a:xfrm>
            <a:off x="7086600" y="4952256"/>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7207" name="Text Box 7"/>
          <p:cNvSpPr txBox="1">
            <a:spLocks noChangeArrowheads="1"/>
          </p:cNvSpPr>
          <p:nvPr/>
        </p:nvSpPr>
        <p:spPr bwMode="auto">
          <a:xfrm>
            <a:off x="7467601" y="5170489"/>
            <a:ext cx="2463303" cy="307777"/>
          </a:xfrm>
          <a:prstGeom prst="rect">
            <a:avLst/>
          </a:prstGeom>
          <a:noFill/>
          <a:ln w="12700">
            <a:noFill/>
            <a:miter lim="800000"/>
            <a:headEnd/>
            <a:tailEnd/>
          </a:ln>
          <a:effectLst/>
        </p:spPr>
        <p:txBody>
          <a:bodyPr wrap="none">
            <a:spAutoFit/>
          </a:bodyPr>
          <a:lstStyle/>
          <a:p>
            <a:pPr algn="l" eaLnBrk="0" hangingPunct="0"/>
            <a:r>
              <a:rPr lang="en-US" sz="1400" dirty="0"/>
              <a:t>Reduced Function Device (RFD)</a:t>
            </a:r>
          </a:p>
        </p:txBody>
      </p:sp>
      <p:sp>
        <p:nvSpPr>
          <p:cNvPr id="307208" name="Rectangle 8"/>
          <p:cNvSpPr>
            <a:spLocks noGrp="1" noChangeArrowheads="1"/>
          </p:cNvSpPr>
          <p:nvPr>
            <p:ph type="title"/>
          </p:nvPr>
        </p:nvSpPr>
        <p:spPr>
          <a:xfrm>
            <a:off x="838200" y="181397"/>
            <a:ext cx="10515600" cy="1325563"/>
          </a:xfrm>
        </p:spPr>
        <p:txBody>
          <a:bodyPr/>
          <a:lstStyle/>
          <a:p>
            <a:r>
              <a:rPr lang="en-GB" dirty="0">
                <a:solidFill>
                  <a:schemeClr val="tx1"/>
                </a:solidFill>
              </a:rPr>
              <a:t>Network Topology Models</a:t>
            </a:r>
            <a:endParaRPr lang="en-US" dirty="0">
              <a:solidFill>
                <a:schemeClr val="tx1"/>
              </a:solidFill>
            </a:endParaRPr>
          </a:p>
        </p:txBody>
      </p:sp>
      <p:sp>
        <p:nvSpPr>
          <p:cNvPr id="38" name="Text Placeholder 37"/>
          <p:cNvSpPr>
            <a:spLocks noGrp="1"/>
          </p:cNvSpPr>
          <p:nvPr>
            <p:ph idx="1"/>
          </p:nvPr>
        </p:nvSpPr>
        <p:spPr/>
        <p:txBody>
          <a:bodyPr>
            <a:normAutofit/>
          </a:bodyPr>
          <a:lstStyle/>
          <a:p>
            <a:pPr marL="0" indent="0">
              <a:buNone/>
            </a:pPr>
            <a:r>
              <a:rPr lang="en-US" dirty="0"/>
              <a:t>Three Common </a:t>
            </a:r>
            <a:br>
              <a:rPr lang="en-US" dirty="0"/>
            </a:br>
            <a:r>
              <a:rPr lang="en-US" dirty="0"/>
              <a:t>802.15.4 Networks</a:t>
            </a:r>
          </a:p>
          <a:p>
            <a:r>
              <a:rPr lang="en-US" dirty="0"/>
              <a:t>Mesh Network</a:t>
            </a:r>
          </a:p>
          <a:p>
            <a:pPr lvl="1"/>
            <a:r>
              <a:rPr lang="en-US" dirty="0"/>
              <a:t>Most complex</a:t>
            </a:r>
          </a:p>
          <a:p>
            <a:pPr lvl="1"/>
            <a:r>
              <a:rPr lang="en-US" dirty="0"/>
              <a:t>Highest reliability</a:t>
            </a:r>
          </a:p>
          <a:p>
            <a:pPr lvl="1"/>
            <a:r>
              <a:rPr lang="en-US" dirty="0"/>
              <a:t>Reduces bottlenecks</a:t>
            </a:r>
          </a:p>
          <a:p>
            <a:pPr lvl="1"/>
            <a:endParaRPr lang="en-US" dirty="0"/>
          </a:p>
          <a:p>
            <a:pPr lvl="1"/>
            <a:endParaRPr lang="en-US" dirty="0"/>
          </a:p>
          <a:p>
            <a:endParaRPr lang="en-US" dirty="0"/>
          </a:p>
        </p:txBody>
      </p:sp>
      <p:sp>
        <p:nvSpPr>
          <p:cNvPr id="37" name="Slide Number Placeholder 3"/>
          <p:cNvSpPr>
            <a:spLocks noGrp="1"/>
          </p:cNvSpPr>
          <p:nvPr>
            <p:ph type="sldNum" sz="quarter" idx="4294967295"/>
          </p:nvPr>
        </p:nvSpPr>
        <p:spPr>
          <a:xfrm>
            <a:off x="11696700" y="6586538"/>
            <a:ext cx="495300" cy="2317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Blip>
                <a:blip r:embed="rId3"/>
              </a:buBlip>
              <a:defRPr sz="2800">
                <a:solidFill>
                  <a:schemeClr val="tx1"/>
                </a:solidFill>
                <a:latin typeface="Arial Rounded MT Bold" panose="020F0704030504030204" pitchFamily="34" charset="0"/>
                <a:ea typeface="MS PGothic" panose="020B0600070205080204" pitchFamily="34" charset="-128"/>
              </a:defRPr>
            </a:lvl1pPr>
            <a:lvl2pPr marL="742950" indent="-285750">
              <a:spcBef>
                <a:spcPct val="20000"/>
              </a:spcBef>
              <a:buClr>
                <a:srgbClr val="CF1C21"/>
              </a:buClr>
              <a:buFont typeface="Arial" panose="020B0604020202020204" pitchFamily="34" charset="0"/>
              <a:buChar char="–"/>
              <a:defRPr sz="2400">
                <a:solidFill>
                  <a:schemeClr val="tx1"/>
                </a:solidFill>
                <a:latin typeface="Arial Rounded MT Bold" panose="020F0704030504030204" pitchFamily="34" charset="0"/>
                <a:ea typeface="MS PGothic" panose="020B0600070205080204" pitchFamily="34" charset="-128"/>
              </a:defRPr>
            </a:lvl2pPr>
            <a:lvl3pPr marL="1143000" indent="-228600">
              <a:spcBef>
                <a:spcPct val="20000"/>
              </a:spcBef>
              <a:buClr>
                <a:srgbClr val="CF1C21"/>
              </a:buClr>
              <a:buFont typeface="Arial" panose="020B0604020202020204" pitchFamily="34" charset="0"/>
              <a:buChar char="•"/>
              <a:defRPr sz="2000">
                <a:solidFill>
                  <a:schemeClr val="tx1"/>
                </a:solidFill>
                <a:latin typeface="Arial Rounded MT Bold" panose="020F0704030504030204" pitchFamily="34" charset="0"/>
                <a:ea typeface="MS PGothic" panose="020B0600070205080204" pitchFamily="34" charset="-128"/>
              </a:defRPr>
            </a:lvl3pPr>
            <a:lvl4pPr marL="1600200" indent="-228600">
              <a:spcBef>
                <a:spcPct val="20000"/>
              </a:spcBef>
              <a:buClr>
                <a:srgbClr val="CF1C21"/>
              </a:buClr>
              <a:buFont typeface="Arial" panose="020B0604020202020204" pitchFamily="34" charset="0"/>
              <a:buChar char="–"/>
              <a:defRPr>
                <a:solidFill>
                  <a:schemeClr val="tx1"/>
                </a:solidFill>
                <a:latin typeface="Arial Rounded MT Bold" panose="020F0704030504030204" pitchFamily="34" charset="0"/>
                <a:ea typeface="MS PGothic" panose="020B0600070205080204" pitchFamily="34" charset="-128"/>
              </a:defRPr>
            </a:lvl4pPr>
            <a:lvl5pPr marL="2057400" indent="-228600">
              <a:spcBef>
                <a:spcPct val="20000"/>
              </a:spcBef>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5pPr>
            <a:lvl6pPr marL="25146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6pPr>
            <a:lvl7pPr marL="29718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7pPr>
            <a:lvl8pPr marL="34290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8pPr>
            <a:lvl9pPr marL="38862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9pPr>
          </a:lstStyle>
          <a:p>
            <a:pPr>
              <a:spcBef>
                <a:spcPct val="0"/>
              </a:spcBef>
              <a:buFontTx/>
              <a:buNone/>
            </a:pPr>
            <a:fld id="{3E253594-90EC-45F9-8A25-49079450F244}" type="slidenum">
              <a:rPr lang="en-US" altLang="en-US" sz="1200"/>
              <a:pPr>
                <a:spcBef>
                  <a:spcPct val="0"/>
                </a:spcBef>
                <a:buFontTx/>
                <a:buNone/>
              </a:pPr>
              <a:t>15</a:t>
            </a:fld>
            <a:endParaRPr lang="en-US" altLang="en-US" sz="1200" dirty="0"/>
          </a:p>
        </p:txBody>
      </p:sp>
      <p:sp>
        <p:nvSpPr>
          <p:cNvPr id="307209" name="Oval 9"/>
          <p:cNvSpPr>
            <a:spLocks noChangeArrowheads="1"/>
          </p:cNvSpPr>
          <p:nvPr/>
        </p:nvSpPr>
        <p:spPr bwMode="auto">
          <a:xfrm>
            <a:off x="7480300" y="2302719"/>
            <a:ext cx="259766" cy="649188"/>
          </a:xfrm>
          <a:prstGeom prst="ellipse">
            <a:avLst/>
          </a:prstGeom>
          <a:solidFill>
            <a:srgbClr val="3366FF"/>
          </a:solidFill>
          <a:ln w="6350" algn="ctr">
            <a:solidFill>
              <a:schemeClr val="tx1"/>
            </a:solidFill>
            <a:round/>
            <a:headEnd/>
            <a:tailEnd/>
          </a:ln>
          <a:effectLst/>
        </p:spPr>
        <p:txBody>
          <a:bodyPr wrap="none" tIns="91440" bIns="91440" anchor="ctr">
            <a:spAutoFit/>
          </a:bodyPr>
          <a:lstStyle/>
          <a:p>
            <a:endParaRPr lang="en-US" dirty="0"/>
          </a:p>
        </p:txBody>
      </p:sp>
      <p:sp>
        <p:nvSpPr>
          <p:cNvPr id="307210" name="Oval 10"/>
          <p:cNvSpPr>
            <a:spLocks noChangeArrowheads="1"/>
          </p:cNvSpPr>
          <p:nvPr/>
        </p:nvSpPr>
        <p:spPr bwMode="auto">
          <a:xfrm>
            <a:off x="7478713" y="2296369"/>
            <a:ext cx="259766" cy="649188"/>
          </a:xfrm>
          <a:prstGeom prst="ellipse">
            <a:avLst/>
          </a:prstGeom>
          <a:solidFill>
            <a:srgbClr val="3366FF"/>
          </a:solidFill>
          <a:ln w="6350" algn="ctr">
            <a:solidFill>
              <a:schemeClr val="tx1"/>
            </a:solidFill>
            <a:round/>
            <a:headEnd/>
            <a:tailEnd/>
          </a:ln>
          <a:effectLst/>
        </p:spPr>
        <p:txBody>
          <a:bodyPr wrap="none" tIns="91440" bIns="91440" anchor="ctr">
            <a:spAutoFit/>
          </a:bodyPr>
          <a:lstStyle/>
          <a:p>
            <a:endParaRPr lang="en-US" dirty="0"/>
          </a:p>
        </p:txBody>
      </p:sp>
      <p:sp>
        <p:nvSpPr>
          <p:cNvPr id="307211" name="Line 11"/>
          <p:cNvSpPr>
            <a:spLocks noChangeShapeType="1"/>
          </p:cNvSpPr>
          <p:nvPr/>
        </p:nvSpPr>
        <p:spPr bwMode="auto">
          <a:xfrm flipH="1">
            <a:off x="6454775" y="1993901"/>
            <a:ext cx="495300" cy="49213"/>
          </a:xfrm>
          <a:prstGeom prst="line">
            <a:avLst/>
          </a:prstGeom>
          <a:noFill/>
          <a:ln w="38100">
            <a:solidFill>
              <a:schemeClr val="tx1"/>
            </a:solidFill>
            <a:round/>
            <a:headEnd/>
            <a:tailEnd/>
          </a:ln>
          <a:effectLst/>
        </p:spPr>
        <p:txBody>
          <a:bodyPr wrap="none" anchor="ctr"/>
          <a:lstStyle/>
          <a:p>
            <a:endParaRPr lang="en-US" dirty="0"/>
          </a:p>
        </p:txBody>
      </p:sp>
      <p:sp>
        <p:nvSpPr>
          <p:cNvPr id="307212" name="Line 12"/>
          <p:cNvSpPr>
            <a:spLocks noChangeShapeType="1"/>
          </p:cNvSpPr>
          <p:nvPr/>
        </p:nvSpPr>
        <p:spPr bwMode="auto">
          <a:xfrm flipH="1" flipV="1">
            <a:off x="6284913" y="2941638"/>
            <a:ext cx="512762" cy="195262"/>
          </a:xfrm>
          <a:prstGeom prst="line">
            <a:avLst/>
          </a:prstGeom>
          <a:noFill/>
          <a:ln w="38100">
            <a:solidFill>
              <a:schemeClr val="tx1"/>
            </a:solidFill>
            <a:round/>
            <a:headEnd/>
            <a:tailEnd/>
          </a:ln>
          <a:effectLst/>
        </p:spPr>
        <p:txBody>
          <a:bodyPr wrap="none" anchor="ctr"/>
          <a:lstStyle/>
          <a:p>
            <a:endParaRPr lang="en-US" dirty="0"/>
          </a:p>
        </p:txBody>
      </p:sp>
      <p:sp>
        <p:nvSpPr>
          <p:cNvPr id="307213" name="Line 13"/>
          <p:cNvSpPr>
            <a:spLocks noChangeShapeType="1"/>
          </p:cNvSpPr>
          <p:nvPr/>
        </p:nvSpPr>
        <p:spPr bwMode="auto">
          <a:xfrm flipV="1">
            <a:off x="6797675" y="2617788"/>
            <a:ext cx="838200" cy="519112"/>
          </a:xfrm>
          <a:prstGeom prst="line">
            <a:avLst/>
          </a:prstGeom>
          <a:noFill/>
          <a:ln w="38100">
            <a:solidFill>
              <a:schemeClr val="tx1"/>
            </a:solidFill>
            <a:round/>
            <a:headEnd/>
            <a:tailEnd/>
          </a:ln>
          <a:effectLst/>
        </p:spPr>
        <p:txBody>
          <a:bodyPr wrap="none" anchor="ctr"/>
          <a:lstStyle/>
          <a:p>
            <a:endParaRPr lang="en-US" dirty="0"/>
          </a:p>
        </p:txBody>
      </p:sp>
      <p:sp>
        <p:nvSpPr>
          <p:cNvPr id="307214" name="Line 14"/>
          <p:cNvSpPr>
            <a:spLocks noChangeShapeType="1"/>
          </p:cNvSpPr>
          <p:nvPr/>
        </p:nvSpPr>
        <p:spPr bwMode="auto">
          <a:xfrm flipH="1">
            <a:off x="6950075" y="1689100"/>
            <a:ext cx="685800" cy="304800"/>
          </a:xfrm>
          <a:prstGeom prst="line">
            <a:avLst/>
          </a:prstGeom>
          <a:noFill/>
          <a:ln w="38100">
            <a:solidFill>
              <a:schemeClr val="tx1"/>
            </a:solidFill>
            <a:round/>
            <a:headEnd/>
            <a:tailEnd/>
          </a:ln>
          <a:effectLst/>
        </p:spPr>
        <p:txBody>
          <a:bodyPr wrap="none" anchor="ctr"/>
          <a:lstStyle/>
          <a:p>
            <a:endParaRPr lang="en-US" dirty="0"/>
          </a:p>
        </p:txBody>
      </p:sp>
      <p:sp>
        <p:nvSpPr>
          <p:cNvPr id="307215" name="Line 15"/>
          <p:cNvSpPr>
            <a:spLocks noChangeShapeType="1"/>
          </p:cNvSpPr>
          <p:nvPr/>
        </p:nvSpPr>
        <p:spPr bwMode="auto">
          <a:xfrm flipH="1" flipV="1">
            <a:off x="6950075" y="1993900"/>
            <a:ext cx="685800" cy="623888"/>
          </a:xfrm>
          <a:prstGeom prst="line">
            <a:avLst/>
          </a:prstGeom>
          <a:noFill/>
          <a:ln w="38100">
            <a:solidFill>
              <a:schemeClr val="tx1"/>
            </a:solidFill>
            <a:round/>
            <a:headEnd/>
            <a:tailEnd/>
          </a:ln>
          <a:effectLst/>
        </p:spPr>
        <p:txBody>
          <a:bodyPr wrap="none" anchor="ctr"/>
          <a:lstStyle/>
          <a:p>
            <a:endParaRPr lang="en-US" dirty="0"/>
          </a:p>
        </p:txBody>
      </p:sp>
      <p:sp>
        <p:nvSpPr>
          <p:cNvPr id="307216" name="Line 16"/>
          <p:cNvSpPr>
            <a:spLocks noChangeShapeType="1"/>
          </p:cNvSpPr>
          <p:nvPr/>
        </p:nvSpPr>
        <p:spPr bwMode="auto">
          <a:xfrm flipV="1">
            <a:off x="7635875" y="1841500"/>
            <a:ext cx="838200" cy="776288"/>
          </a:xfrm>
          <a:prstGeom prst="line">
            <a:avLst/>
          </a:prstGeom>
          <a:noFill/>
          <a:ln w="38100">
            <a:solidFill>
              <a:schemeClr val="tx1"/>
            </a:solidFill>
            <a:round/>
            <a:headEnd/>
            <a:tailEnd/>
          </a:ln>
          <a:effectLst/>
        </p:spPr>
        <p:txBody>
          <a:bodyPr wrap="none" anchor="ctr"/>
          <a:lstStyle/>
          <a:p>
            <a:endParaRPr lang="en-US" dirty="0"/>
          </a:p>
        </p:txBody>
      </p:sp>
      <p:sp>
        <p:nvSpPr>
          <p:cNvPr id="307217" name="Line 17"/>
          <p:cNvSpPr>
            <a:spLocks noChangeShapeType="1"/>
          </p:cNvSpPr>
          <p:nvPr/>
        </p:nvSpPr>
        <p:spPr bwMode="auto">
          <a:xfrm flipV="1">
            <a:off x="6950075" y="1384300"/>
            <a:ext cx="76200" cy="609600"/>
          </a:xfrm>
          <a:prstGeom prst="line">
            <a:avLst/>
          </a:prstGeom>
          <a:noFill/>
          <a:ln w="38100">
            <a:solidFill>
              <a:schemeClr val="tx1"/>
            </a:solidFill>
            <a:round/>
            <a:headEnd/>
            <a:tailEnd/>
          </a:ln>
          <a:effectLst/>
        </p:spPr>
        <p:txBody>
          <a:bodyPr wrap="none" anchor="ctr"/>
          <a:lstStyle/>
          <a:p>
            <a:endParaRPr lang="en-US" dirty="0"/>
          </a:p>
        </p:txBody>
      </p:sp>
      <p:sp>
        <p:nvSpPr>
          <p:cNvPr id="307218" name="Line 18"/>
          <p:cNvSpPr>
            <a:spLocks noChangeShapeType="1"/>
          </p:cNvSpPr>
          <p:nvPr/>
        </p:nvSpPr>
        <p:spPr bwMode="auto">
          <a:xfrm>
            <a:off x="7635876" y="2617788"/>
            <a:ext cx="525463" cy="571500"/>
          </a:xfrm>
          <a:prstGeom prst="line">
            <a:avLst/>
          </a:prstGeom>
          <a:noFill/>
          <a:ln w="38100">
            <a:solidFill>
              <a:schemeClr val="tx1"/>
            </a:solidFill>
            <a:round/>
            <a:headEnd/>
            <a:tailEnd/>
          </a:ln>
          <a:effectLst/>
        </p:spPr>
        <p:txBody>
          <a:bodyPr wrap="none" anchor="ctr"/>
          <a:lstStyle/>
          <a:p>
            <a:endParaRPr lang="en-US" dirty="0"/>
          </a:p>
        </p:txBody>
      </p:sp>
      <p:sp>
        <p:nvSpPr>
          <p:cNvPr id="307219" name="Line 19"/>
          <p:cNvSpPr>
            <a:spLocks noChangeShapeType="1"/>
          </p:cNvSpPr>
          <p:nvPr/>
        </p:nvSpPr>
        <p:spPr bwMode="auto">
          <a:xfrm>
            <a:off x="6797675" y="3136901"/>
            <a:ext cx="185738" cy="396875"/>
          </a:xfrm>
          <a:prstGeom prst="line">
            <a:avLst/>
          </a:prstGeom>
          <a:noFill/>
          <a:ln w="38100">
            <a:solidFill>
              <a:schemeClr val="tx1"/>
            </a:solidFill>
            <a:round/>
            <a:headEnd/>
            <a:tailEnd/>
          </a:ln>
          <a:effectLst/>
        </p:spPr>
        <p:txBody>
          <a:bodyPr wrap="none" anchor="ctr"/>
          <a:lstStyle/>
          <a:p>
            <a:endParaRPr lang="en-US" dirty="0"/>
          </a:p>
        </p:txBody>
      </p:sp>
      <p:sp>
        <p:nvSpPr>
          <p:cNvPr id="307220" name="Line 20"/>
          <p:cNvSpPr>
            <a:spLocks noChangeShapeType="1"/>
          </p:cNvSpPr>
          <p:nvPr/>
        </p:nvSpPr>
        <p:spPr bwMode="auto">
          <a:xfrm flipH="1">
            <a:off x="8180389" y="2622551"/>
            <a:ext cx="604837" cy="557213"/>
          </a:xfrm>
          <a:prstGeom prst="line">
            <a:avLst/>
          </a:prstGeom>
          <a:noFill/>
          <a:ln w="38100">
            <a:solidFill>
              <a:schemeClr val="tx1"/>
            </a:solidFill>
            <a:round/>
            <a:headEnd/>
            <a:tailEnd/>
          </a:ln>
          <a:effectLst/>
        </p:spPr>
        <p:txBody>
          <a:bodyPr wrap="none" anchor="ctr"/>
          <a:lstStyle/>
          <a:p>
            <a:endParaRPr lang="en-US" dirty="0"/>
          </a:p>
        </p:txBody>
      </p:sp>
      <p:sp>
        <p:nvSpPr>
          <p:cNvPr id="307221" name="Line 21"/>
          <p:cNvSpPr>
            <a:spLocks noChangeShapeType="1"/>
          </p:cNvSpPr>
          <p:nvPr/>
        </p:nvSpPr>
        <p:spPr bwMode="auto">
          <a:xfrm flipV="1">
            <a:off x="7842251" y="3209925"/>
            <a:ext cx="307975" cy="609600"/>
          </a:xfrm>
          <a:prstGeom prst="line">
            <a:avLst/>
          </a:prstGeom>
          <a:noFill/>
          <a:ln w="38100">
            <a:solidFill>
              <a:schemeClr val="tx1"/>
            </a:solidFill>
            <a:round/>
            <a:headEnd/>
            <a:tailEnd/>
          </a:ln>
          <a:effectLst/>
        </p:spPr>
        <p:txBody>
          <a:bodyPr wrap="none" anchor="ctr"/>
          <a:lstStyle/>
          <a:p>
            <a:endParaRPr lang="en-US" dirty="0"/>
          </a:p>
        </p:txBody>
      </p:sp>
      <p:sp>
        <p:nvSpPr>
          <p:cNvPr id="307222" name="Oval 22"/>
          <p:cNvSpPr>
            <a:spLocks noChangeArrowheads="1"/>
          </p:cNvSpPr>
          <p:nvPr/>
        </p:nvSpPr>
        <p:spPr bwMode="auto">
          <a:xfrm>
            <a:off x="7483475" y="2293194"/>
            <a:ext cx="259766" cy="649188"/>
          </a:xfrm>
          <a:prstGeom prst="ellipse">
            <a:avLst/>
          </a:prstGeom>
          <a:solidFill>
            <a:srgbClr val="3366FF"/>
          </a:solidFill>
          <a:ln w="6350" algn="ctr">
            <a:solidFill>
              <a:schemeClr val="tx1"/>
            </a:solidFill>
            <a:round/>
            <a:headEnd/>
            <a:tailEnd/>
          </a:ln>
          <a:effectLst/>
        </p:spPr>
        <p:txBody>
          <a:bodyPr wrap="none" tIns="91440" bIns="91440" anchor="ctr">
            <a:spAutoFit/>
          </a:bodyPr>
          <a:lstStyle/>
          <a:p>
            <a:endParaRPr lang="en-US" dirty="0"/>
          </a:p>
        </p:txBody>
      </p:sp>
      <p:sp>
        <p:nvSpPr>
          <p:cNvPr id="307223" name="Oval 23"/>
          <p:cNvSpPr>
            <a:spLocks noChangeArrowheads="1"/>
          </p:cNvSpPr>
          <p:nvPr/>
        </p:nvSpPr>
        <p:spPr bwMode="auto">
          <a:xfrm>
            <a:off x="8662988" y="2286844"/>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7224" name="Oval 24"/>
          <p:cNvSpPr>
            <a:spLocks noChangeArrowheads="1"/>
          </p:cNvSpPr>
          <p:nvPr/>
        </p:nvSpPr>
        <p:spPr bwMode="auto">
          <a:xfrm>
            <a:off x="8321675" y="1689100"/>
            <a:ext cx="304800" cy="304800"/>
          </a:xfrm>
          <a:prstGeom prst="ellipse">
            <a:avLst/>
          </a:prstGeom>
          <a:solidFill>
            <a:schemeClr val="accent2"/>
          </a:solidFill>
          <a:ln w="12700">
            <a:solidFill>
              <a:schemeClr val="tx1"/>
            </a:solidFill>
            <a:round/>
            <a:headEnd/>
            <a:tailEnd/>
          </a:ln>
          <a:effectLst/>
        </p:spPr>
        <p:txBody>
          <a:bodyPr wrap="none" anchor="ctr"/>
          <a:lstStyle/>
          <a:p>
            <a:endParaRPr lang="en-US" sz="2400" dirty="0">
              <a:latin typeface="Garamond" pitchFamily="18" charset="0"/>
            </a:endParaRPr>
          </a:p>
        </p:txBody>
      </p:sp>
      <p:sp>
        <p:nvSpPr>
          <p:cNvPr id="307225" name="Oval 25"/>
          <p:cNvSpPr>
            <a:spLocks noChangeArrowheads="1"/>
          </p:cNvSpPr>
          <p:nvPr/>
        </p:nvSpPr>
        <p:spPr bwMode="auto">
          <a:xfrm>
            <a:off x="7483475" y="1364506"/>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7226" name="Oval 26"/>
          <p:cNvSpPr>
            <a:spLocks noChangeArrowheads="1"/>
          </p:cNvSpPr>
          <p:nvPr/>
        </p:nvSpPr>
        <p:spPr bwMode="auto">
          <a:xfrm>
            <a:off x="7678738" y="3434606"/>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7227" name="Oval 27"/>
          <p:cNvSpPr>
            <a:spLocks noChangeArrowheads="1"/>
          </p:cNvSpPr>
          <p:nvPr/>
        </p:nvSpPr>
        <p:spPr bwMode="auto">
          <a:xfrm>
            <a:off x="6873875" y="1059706"/>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7228" name="Oval 28"/>
          <p:cNvSpPr>
            <a:spLocks noChangeArrowheads="1"/>
          </p:cNvSpPr>
          <p:nvPr/>
        </p:nvSpPr>
        <p:spPr bwMode="auto">
          <a:xfrm>
            <a:off x="6253163" y="1748681"/>
            <a:ext cx="259766" cy="649188"/>
          </a:xfrm>
          <a:prstGeom prst="ellipse">
            <a:avLst/>
          </a:prstGeom>
          <a:solidFill>
            <a:schemeClr val="accent2"/>
          </a:solidFill>
          <a:ln w="6350" algn="ctr">
            <a:solidFill>
              <a:schemeClr val="tx1"/>
            </a:solidFill>
            <a:round/>
            <a:headEnd/>
            <a:tailEnd/>
          </a:ln>
          <a:effectLst/>
        </p:spPr>
        <p:txBody>
          <a:bodyPr wrap="none" tIns="91440" bIns="91440" anchor="ctr">
            <a:spAutoFit/>
          </a:bodyPr>
          <a:lstStyle/>
          <a:p>
            <a:endParaRPr lang="en-US" dirty="0"/>
          </a:p>
        </p:txBody>
      </p:sp>
      <p:sp>
        <p:nvSpPr>
          <p:cNvPr id="307229" name="Line 29"/>
          <p:cNvSpPr>
            <a:spLocks noChangeShapeType="1"/>
          </p:cNvSpPr>
          <p:nvPr/>
        </p:nvSpPr>
        <p:spPr bwMode="auto">
          <a:xfrm flipV="1">
            <a:off x="7100888" y="3201989"/>
            <a:ext cx="1079500" cy="409575"/>
          </a:xfrm>
          <a:prstGeom prst="line">
            <a:avLst/>
          </a:prstGeom>
          <a:noFill/>
          <a:ln w="38100">
            <a:solidFill>
              <a:schemeClr val="tx1"/>
            </a:solidFill>
            <a:round/>
            <a:headEnd/>
            <a:tailEnd/>
          </a:ln>
          <a:effectLst/>
        </p:spPr>
        <p:txBody>
          <a:bodyPr wrap="none" anchor="ctr"/>
          <a:lstStyle/>
          <a:p>
            <a:endParaRPr lang="en-US" dirty="0"/>
          </a:p>
        </p:txBody>
      </p:sp>
      <p:sp>
        <p:nvSpPr>
          <p:cNvPr id="307230" name="Oval 30"/>
          <p:cNvSpPr>
            <a:spLocks noChangeArrowheads="1"/>
          </p:cNvSpPr>
          <p:nvPr/>
        </p:nvSpPr>
        <p:spPr bwMode="auto">
          <a:xfrm>
            <a:off x="8008938" y="2875806"/>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
        <p:nvSpPr>
          <p:cNvPr id="307231" name="Oval 31"/>
          <p:cNvSpPr>
            <a:spLocks noChangeArrowheads="1"/>
          </p:cNvSpPr>
          <p:nvPr/>
        </p:nvSpPr>
        <p:spPr bwMode="auto">
          <a:xfrm>
            <a:off x="6889750" y="3339356"/>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
        <p:nvSpPr>
          <p:cNvPr id="307232" name="Line 32"/>
          <p:cNvSpPr>
            <a:spLocks noChangeShapeType="1"/>
          </p:cNvSpPr>
          <p:nvPr/>
        </p:nvSpPr>
        <p:spPr bwMode="auto">
          <a:xfrm flipV="1">
            <a:off x="6286501" y="2025650"/>
            <a:ext cx="657225" cy="871538"/>
          </a:xfrm>
          <a:prstGeom prst="line">
            <a:avLst/>
          </a:prstGeom>
          <a:noFill/>
          <a:ln w="38100">
            <a:solidFill>
              <a:schemeClr val="tx1"/>
            </a:solidFill>
            <a:round/>
            <a:headEnd/>
            <a:tailEnd/>
          </a:ln>
          <a:effectLst/>
        </p:spPr>
        <p:txBody>
          <a:bodyPr wrap="none" anchor="ctr"/>
          <a:lstStyle/>
          <a:p>
            <a:endParaRPr lang="en-US" dirty="0"/>
          </a:p>
        </p:txBody>
      </p:sp>
      <p:sp>
        <p:nvSpPr>
          <p:cNvPr id="307233" name="Oval 33"/>
          <p:cNvSpPr>
            <a:spLocks noChangeArrowheads="1"/>
          </p:cNvSpPr>
          <p:nvPr/>
        </p:nvSpPr>
        <p:spPr bwMode="auto">
          <a:xfrm>
            <a:off x="6654800" y="2832944"/>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
        <p:nvSpPr>
          <p:cNvPr id="307234" name="Oval 34"/>
          <p:cNvSpPr>
            <a:spLocks noChangeArrowheads="1"/>
          </p:cNvSpPr>
          <p:nvPr/>
        </p:nvSpPr>
        <p:spPr bwMode="auto">
          <a:xfrm>
            <a:off x="6797675" y="1669306"/>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
        <p:nvSpPr>
          <p:cNvPr id="307235" name="Oval 35"/>
          <p:cNvSpPr>
            <a:spLocks noChangeArrowheads="1"/>
          </p:cNvSpPr>
          <p:nvPr/>
        </p:nvSpPr>
        <p:spPr bwMode="auto">
          <a:xfrm>
            <a:off x="6111875" y="2605931"/>
            <a:ext cx="304800" cy="649188"/>
          </a:xfrm>
          <a:prstGeom prst="ellipse">
            <a:avLst/>
          </a:prstGeom>
          <a:solidFill>
            <a:srgbClr val="00FF00"/>
          </a:solidFill>
          <a:ln w="6350" algn="ctr">
            <a:solidFill>
              <a:schemeClr val="tx1"/>
            </a:solidFill>
            <a:round/>
            <a:headEnd/>
            <a:tailEnd/>
          </a:ln>
          <a:effectLst/>
        </p:spPr>
        <p:txBody>
          <a:bodyPr tIns="91440" bIns="91440" anchor="ctr">
            <a:spAutoFit/>
          </a:bodyPr>
          <a:lstStyle/>
          <a:p>
            <a:endParaRPr lang="en-US" dirty="0"/>
          </a:p>
        </p:txBody>
      </p:sp>
    </p:spTree>
    <p:extLst>
      <p:ext uri="{BB962C8B-B14F-4D97-AF65-F5344CB8AC3E}">
        <p14:creationId xmlns:p14="http://schemas.microsoft.com/office/powerpoint/2010/main" val="3843458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71588" y="1201102"/>
            <a:ext cx="2570270" cy="2445211"/>
          </a:xfrm>
          <a:prstGeom prst="rect">
            <a:avLst/>
          </a:prstGeom>
        </p:spPr>
      </p:pic>
      <p:sp>
        <p:nvSpPr>
          <p:cNvPr id="3" name="Title 2"/>
          <p:cNvSpPr>
            <a:spLocks noGrp="1"/>
          </p:cNvSpPr>
          <p:nvPr>
            <p:ph type="title"/>
          </p:nvPr>
        </p:nvSpPr>
        <p:spPr>
          <a:xfrm>
            <a:off x="804041" y="187027"/>
            <a:ext cx="10515600" cy="1325563"/>
          </a:xfrm>
        </p:spPr>
        <p:txBody>
          <a:bodyPr>
            <a:normAutofit/>
          </a:bodyPr>
          <a:lstStyle/>
          <a:p>
            <a:r>
              <a:rPr lang="en-US" dirty="0">
                <a:solidFill>
                  <a:schemeClr val="tx1"/>
                </a:solidFill>
              </a:rPr>
              <a:t>Standardized at all Layers</a:t>
            </a:r>
          </a:p>
        </p:txBody>
      </p:sp>
      <p:sp>
        <p:nvSpPr>
          <p:cNvPr id="4" name="Slide Number Placeholder 3"/>
          <p:cNvSpPr>
            <a:spLocks noGrp="1"/>
          </p:cNvSpPr>
          <p:nvPr>
            <p:ph type="sldNum" sz="quarter" idx="4294967295"/>
          </p:nvPr>
        </p:nvSpPr>
        <p:spPr>
          <a:xfrm>
            <a:off x="11645900" y="6637338"/>
            <a:ext cx="546100" cy="180975"/>
          </a:xfrm>
          <a:prstGeom prst="rect">
            <a:avLst/>
          </a:prstGeom>
        </p:spPr>
        <p:txBody>
          <a:bodyPr/>
          <a:lstStyle/>
          <a:p>
            <a:fld id="{961CEEB4-BFFF-4AF8-930D-666B21AB39EA}" type="slidenum">
              <a:rPr lang="en-US" altLang="en-US" smtClean="0"/>
              <a:pPr/>
              <a:t>16</a:t>
            </a:fld>
            <a:endParaRPr lang="en-US" altLang="en-US" dirty="0"/>
          </a:p>
        </p:txBody>
      </p:sp>
      <p:pic>
        <p:nvPicPr>
          <p:cNvPr id="15" name="Picture 10" descr="http://www.zigbee.org/DesktopModules/zigbeecertifiedproducts/ProductImages/1556036127SingleLuxBulb.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11617" y="2310562"/>
            <a:ext cx="2060483" cy="3403183"/>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701785" y="1672888"/>
            <a:ext cx="2220685" cy="3946849"/>
          </a:xfrm>
          <a:prstGeom prst="rect">
            <a:avLst/>
          </a:prstGeom>
        </p:spPr>
      </p:pic>
      <p:sp>
        <p:nvSpPr>
          <p:cNvPr id="5" name="Flowchart: Manual Operation 4"/>
          <p:cNvSpPr/>
          <p:nvPr/>
        </p:nvSpPr>
        <p:spPr>
          <a:xfrm rot="5400000">
            <a:off x="3718481" y="3512432"/>
            <a:ext cx="3185172" cy="781433"/>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4502"/>
              <a:gd name="connsiteX1" fmla="*/ 10000 w 10000"/>
              <a:gd name="connsiteY1" fmla="*/ 0 h 14502"/>
              <a:gd name="connsiteX2" fmla="*/ 8000 w 10000"/>
              <a:gd name="connsiteY2" fmla="*/ 10000 h 14502"/>
              <a:gd name="connsiteX3" fmla="*/ 4724 w 10000"/>
              <a:gd name="connsiteY3" fmla="*/ 14502 h 14502"/>
              <a:gd name="connsiteX4" fmla="*/ 0 w 10000"/>
              <a:gd name="connsiteY4" fmla="*/ 0 h 14502"/>
              <a:gd name="connsiteX0" fmla="*/ 0 w 10000"/>
              <a:gd name="connsiteY0" fmla="*/ 0 h 14502"/>
              <a:gd name="connsiteX1" fmla="*/ 10000 w 10000"/>
              <a:gd name="connsiteY1" fmla="*/ 0 h 14502"/>
              <a:gd name="connsiteX2" fmla="*/ 5832 w 10000"/>
              <a:gd name="connsiteY2" fmla="*/ 12078 h 14502"/>
              <a:gd name="connsiteX3" fmla="*/ 4724 w 10000"/>
              <a:gd name="connsiteY3" fmla="*/ 14502 h 14502"/>
              <a:gd name="connsiteX4" fmla="*/ 0 w 10000"/>
              <a:gd name="connsiteY4" fmla="*/ 0 h 14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4502">
                <a:moveTo>
                  <a:pt x="0" y="0"/>
                </a:moveTo>
                <a:lnTo>
                  <a:pt x="10000" y="0"/>
                </a:lnTo>
                <a:lnTo>
                  <a:pt x="5832" y="12078"/>
                </a:lnTo>
                <a:lnTo>
                  <a:pt x="4724" y="14502"/>
                </a:lnTo>
                <a:lnTo>
                  <a:pt x="0" y="0"/>
                </a:lnTo>
                <a:close/>
              </a:path>
            </a:pathLst>
          </a:custGeom>
          <a:gradFill>
            <a:gsLst>
              <a:gs pos="0">
                <a:schemeClr val="accent1">
                  <a:tint val="100000"/>
                  <a:shade val="100000"/>
                  <a:satMod val="130000"/>
                </a:schemeClr>
              </a:gs>
              <a:gs pos="81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ight Bracket 11"/>
          <p:cNvSpPr/>
          <p:nvPr/>
        </p:nvSpPr>
        <p:spPr>
          <a:xfrm>
            <a:off x="8022024" y="3701574"/>
            <a:ext cx="265828" cy="836791"/>
          </a:xfrm>
          <a:prstGeom prst="rightBracket">
            <a:avLst/>
          </a:prstGeom>
          <a:ln>
            <a:solidFill>
              <a:srgbClr val="660066"/>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6" name="TextBox 15"/>
          <p:cNvSpPr txBox="1"/>
          <p:nvPr/>
        </p:nvSpPr>
        <p:spPr>
          <a:xfrm>
            <a:off x="8479634" y="3913040"/>
            <a:ext cx="1492716" cy="369332"/>
          </a:xfrm>
          <a:prstGeom prst="rect">
            <a:avLst/>
          </a:prstGeom>
          <a:noFill/>
        </p:spPr>
        <p:txBody>
          <a:bodyPr wrap="none" rtlCol="0">
            <a:spAutoFit/>
          </a:bodyPr>
          <a:lstStyle/>
          <a:p>
            <a:r>
              <a:rPr lang="en-US" dirty="0">
                <a:latin typeface="Avenir Light"/>
                <a:cs typeface="Avenir Light"/>
              </a:rPr>
              <a:t>Zigbee PRO</a:t>
            </a:r>
          </a:p>
        </p:txBody>
      </p:sp>
    </p:spTree>
    <p:extLst>
      <p:ext uri="{BB962C8B-B14F-4D97-AF65-F5344CB8AC3E}">
        <p14:creationId xmlns:p14="http://schemas.microsoft.com/office/powerpoint/2010/main" val="3220272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repeatCount="indefinite"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out)">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52" name="Rectangle 56"/>
          <p:cNvSpPr>
            <a:spLocks noGrp="1" noChangeArrowheads="1"/>
          </p:cNvSpPr>
          <p:nvPr>
            <p:ph type="title"/>
          </p:nvPr>
        </p:nvSpPr>
        <p:spPr>
          <a:xfrm>
            <a:off x="838200" y="105021"/>
            <a:ext cx="10515600" cy="1325563"/>
          </a:xfrm>
        </p:spPr>
        <p:txBody>
          <a:bodyPr/>
          <a:lstStyle/>
          <a:p>
            <a:r>
              <a:rPr lang="en-US" dirty="0" err="1">
                <a:solidFill>
                  <a:schemeClr val="tx1"/>
                </a:solidFill>
              </a:rPr>
              <a:t>Zigbee</a:t>
            </a:r>
            <a:r>
              <a:rPr lang="en-US" dirty="0">
                <a:solidFill>
                  <a:schemeClr val="tx1"/>
                </a:solidFill>
              </a:rPr>
              <a:t> – PAN Coordinator</a:t>
            </a:r>
          </a:p>
        </p:txBody>
      </p:sp>
      <p:sp>
        <p:nvSpPr>
          <p:cNvPr id="132153" name="Rectangle 57"/>
          <p:cNvSpPr>
            <a:spLocks noGrp="1"/>
          </p:cNvSpPr>
          <p:nvPr>
            <p:ph idx="1"/>
          </p:nvPr>
        </p:nvSpPr>
        <p:spPr/>
        <p:txBody>
          <a:bodyPr>
            <a:normAutofit fontScale="92500" lnSpcReduction="10000"/>
          </a:bodyPr>
          <a:lstStyle/>
          <a:p>
            <a:r>
              <a:rPr lang="en-US" dirty="0"/>
              <a:t>PAN Coordinator</a:t>
            </a:r>
          </a:p>
          <a:p>
            <a:pPr lvl="1"/>
            <a:r>
              <a:rPr lang="en-US" dirty="0"/>
              <a:t>“Owns” the network</a:t>
            </a:r>
          </a:p>
          <a:p>
            <a:pPr lvl="2"/>
            <a:r>
              <a:rPr lang="en-US" dirty="0"/>
              <a:t>Starts it</a:t>
            </a:r>
          </a:p>
          <a:p>
            <a:pPr lvl="2"/>
            <a:r>
              <a:rPr lang="en-US" dirty="0"/>
              <a:t>Opens the network for joining</a:t>
            </a:r>
          </a:p>
          <a:p>
            <a:pPr lvl="2"/>
            <a:r>
              <a:rPr lang="en-US" dirty="0"/>
              <a:t>Allocates address</a:t>
            </a:r>
          </a:p>
          <a:p>
            <a:pPr lvl="2"/>
            <a:r>
              <a:rPr lang="en-US" dirty="0"/>
              <a:t>Saves messages until they can be delivered (to its children)</a:t>
            </a:r>
          </a:p>
          <a:p>
            <a:pPr lvl="2"/>
            <a:r>
              <a:rPr lang="en-US" dirty="0"/>
              <a:t>Can function as Trust Center</a:t>
            </a:r>
          </a:p>
          <a:p>
            <a:pPr lvl="1"/>
            <a:r>
              <a:rPr lang="en-US" dirty="0"/>
              <a:t>A “full-function device” – FFD</a:t>
            </a:r>
          </a:p>
          <a:p>
            <a:pPr lvl="1"/>
            <a:r>
              <a:rPr lang="en-US" dirty="0"/>
              <a:t>Mains-powered</a:t>
            </a:r>
          </a:p>
          <a:p>
            <a:pPr lvl="1"/>
            <a:r>
              <a:rPr lang="en-US" dirty="0"/>
              <a:t>Can have other functionality</a:t>
            </a:r>
          </a:p>
          <a:p>
            <a:pPr lvl="2"/>
            <a:r>
              <a:rPr lang="en-US" dirty="0"/>
              <a:t>Sensor</a:t>
            </a:r>
          </a:p>
          <a:p>
            <a:pPr lvl="2"/>
            <a:r>
              <a:rPr lang="en-US" dirty="0"/>
              <a:t>Monitor</a:t>
            </a:r>
          </a:p>
        </p:txBody>
      </p:sp>
      <p:sp>
        <p:nvSpPr>
          <p:cNvPr id="50" name="Slide Number Placeholder 3"/>
          <p:cNvSpPr>
            <a:spLocks noGrp="1"/>
          </p:cNvSpPr>
          <p:nvPr>
            <p:ph type="sldNum" sz="quarter" idx="4294967295"/>
          </p:nvPr>
        </p:nvSpPr>
        <p:spPr>
          <a:xfrm>
            <a:off x="11696700" y="6575425"/>
            <a:ext cx="495300" cy="23336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Blip>
                <a:blip r:embed="rId3"/>
              </a:buBlip>
              <a:defRPr sz="2800">
                <a:solidFill>
                  <a:schemeClr val="tx1"/>
                </a:solidFill>
                <a:latin typeface="Arial Rounded MT Bold" panose="020F0704030504030204" pitchFamily="34" charset="0"/>
                <a:ea typeface="MS PGothic" panose="020B0600070205080204" pitchFamily="34" charset="-128"/>
              </a:defRPr>
            </a:lvl1pPr>
            <a:lvl2pPr marL="742950" indent="-285750">
              <a:spcBef>
                <a:spcPct val="20000"/>
              </a:spcBef>
              <a:buClr>
                <a:srgbClr val="CF1C21"/>
              </a:buClr>
              <a:buFont typeface="Arial" panose="020B0604020202020204" pitchFamily="34" charset="0"/>
              <a:buChar char="–"/>
              <a:defRPr sz="2400">
                <a:solidFill>
                  <a:schemeClr val="tx1"/>
                </a:solidFill>
                <a:latin typeface="Arial Rounded MT Bold" panose="020F0704030504030204" pitchFamily="34" charset="0"/>
                <a:ea typeface="MS PGothic" panose="020B0600070205080204" pitchFamily="34" charset="-128"/>
              </a:defRPr>
            </a:lvl2pPr>
            <a:lvl3pPr marL="1143000" indent="-228600">
              <a:spcBef>
                <a:spcPct val="20000"/>
              </a:spcBef>
              <a:buClr>
                <a:srgbClr val="CF1C21"/>
              </a:buClr>
              <a:buFont typeface="Arial" panose="020B0604020202020204" pitchFamily="34" charset="0"/>
              <a:buChar char="•"/>
              <a:defRPr sz="2000">
                <a:solidFill>
                  <a:schemeClr val="tx1"/>
                </a:solidFill>
                <a:latin typeface="Arial Rounded MT Bold" panose="020F0704030504030204" pitchFamily="34" charset="0"/>
                <a:ea typeface="MS PGothic" panose="020B0600070205080204" pitchFamily="34" charset="-128"/>
              </a:defRPr>
            </a:lvl3pPr>
            <a:lvl4pPr marL="1600200" indent="-228600">
              <a:spcBef>
                <a:spcPct val="20000"/>
              </a:spcBef>
              <a:buClr>
                <a:srgbClr val="CF1C21"/>
              </a:buClr>
              <a:buFont typeface="Arial" panose="020B0604020202020204" pitchFamily="34" charset="0"/>
              <a:buChar char="–"/>
              <a:defRPr>
                <a:solidFill>
                  <a:schemeClr val="tx1"/>
                </a:solidFill>
                <a:latin typeface="Arial Rounded MT Bold" panose="020F0704030504030204" pitchFamily="34" charset="0"/>
                <a:ea typeface="MS PGothic" panose="020B0600070205080204" pitchFamily="34" charset="-128"/>
              </a:defRPr>
            </a:lvl4pPr>
            <a:lvl5pPr marL="2057400" indent="-228600">
              <a:spcBef>
                <a:spcPct val="20000"/>
              </a:spcBef>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5pPr>
            <a:lvl6pPr marL="25146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6pPr>
            <a:lvl7pPr marL="29718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7pPr>
            <a:lvl8pPr marL="34290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8pPr>
            <a:lvl9pPr marL="38862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9pPr>
          </a:lstStyle>
          <a:p>
            <a:pPr>
              <a:spcBef>
                <a:spcPct val="0"/>
              </a:spcBef>
              <a:buFontTx/>
              <a:buNone/>
            </a:pPr>
            <a:fld id="{3E253594-90EC-45F9-8A25-49079450F244}" type="slidenum">
              <a:rPr lang="en-US" altLang="en-US" sz="1200"/>
              <a:pPr>
                <a:spcBef>
                  <a:spcPct val="0"/>
                </a:spcBef>
                <a:buFontTx/>
                <a:buNone/>
              </a:pPr>
              <a:t>17</a:t>
            </a:fld>
            <a:endParaRPr lang="en-US" altLang="en-US" sz="1200" dirty="0"/>
          </a:p>
        </p:txBody>
      </p:sp>
      <p:grpSp>
        <p:nvGrpSpPr>
          <p:cNvPr id="132146" name="Group 50"/>
          <p:cNvGrpSpPr>
            <a:grpSpLocks/>
          </p:cNvGrpSpPr>
          <p:nvPr/>
        </p:nvGrpSpPr>
        <p:grpSpPr bwMode="auto">
          <a:xfrm rot="3030827">
            <a:off x="6013451" y="2263776"/>
            <a:ext cx="4462463" cy="2392363"/>
            <a:chOff x="2624" y="832"/>
            <a:chExt cx="2811" cy="1507"/>
          </a:xfrm>
        </p:grpSpPr>
        <p:sp>
          <p:nvSpPr>
            <p:cNvPr id="132100" name="Oval 4"/>
            <p:cNvSpPr>
              <a:spLocks noChangeArrowheads="1"/>
            </p:cNvSpPr>
            <p:nvPr/>
          </p:nvSpPr>
          <p:spPr bwMode="auto">
            <a:xfrm>
              <a:off x="4878" y="1952"/>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01" name="Oval 5"/>
            <p:cNvSpPr>
              <a:spLocks noChangeArrowheads="1"/>
            </p:cNvSpPr>
            <p:nvPr/>
          </p:nvSpPr>
          <p:spPr bwMode="auto">
            <a:xfrm>
              <a:off x="5228" y="2139"/>
              <a:ext cx="76" cy="67"/>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02" name="Oval 6"/>
            <p:cNvSpPr>
              <a:spLocks noChangeArrowheads="1"/>
            </p:cNvSpPr>
            <p:nvPr/>
          </p:nvSpPr>
          <p:spPr bwMode="auto">
            <a:xfrm>
              <a:off x="5001" y="1674"/>
              <a:ext cx="76" cy="67"/>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03" name="Oval 7"/>
            <p:cNvSpPr>
              <a:spLocks noChangeArrowheads="1"/>
            </p:cNvSpPr>
            <p:nvPr/>
          </p:nvSpPr>
          <p:spPr bwMode="auto">
            <a:xfrm>
              <a:off x="4699" y="2184"/>
              <a:ext cx="75"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04" name="Oval 8"/>
            <p:cNvSpPr>
              <a:spLocks noChangeArrowheads="1"/>
            </p:cNvSpPr>
            <p:nvPr/>
          </p:nvSpPr>
          <p:spPr bwMode="auto">
            <a:xfrm>
              <a:off x="5329" y="1896"/>
              <a:ext cx="75"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05" name="Oval 9"/>
            <p:cNvSpPr>
              <a:spLocks noChangeArrowheads="1"/>
            </p:cNvSpPr>
            <p:nvPr/>
          </p:nvSpPr>
          <p:spPr bwMode="auto">
            <a:xfrm>
              <a:off x="4538" y="2006"/>
              <a:ext cx="76"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06" name="Oval 10"/>
            <p:cNvSpPr>
              <a:spLocks noChangeArrowheads="1"/>
            </p:cNvSpPr>
            <p:nvPr/>
          </p:nvSpPr>
          <p:spPr bwMode="auto">
            <a:xfrm>
              <a:off x="4951" y="2272"/>
              <a:ext cx="75" cy="67"/>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536587" name="Oval 11"/>
            <p:cNvSpPr>
              <a:spLocks noChangeArrowheads="1"/>
            </p:cNvSpPr>
            <p:nvPr/>
          </p:nvSpPr>
          <p:spPr bwMode="auto">
            <a:xfrm>
              <a:off x="3758" y="1651"/>
              <a:ext cx="120" cy="107"/>
            </a:xfrm>
            <a:prstGeom prst="ellipse">
              <a:avLst/>
            </a:prstGeom>
            <a:gradFill rotWithShape="0">
              <a:gsLst>
                <a:gs pos="0">
                  <a:srgbClr val="00FF00"/>
                </a:gs>
                <a:gs pos="100000">
                  <a:srgbClr val="008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08" name="Oval 12"/>
            <p:cNvSpPr>
              <a:spLocks noChangeArrowheads="1"/>
            </p:cNvSpPr>
            <p:nvPr/>
          </p:nvSpPr>
          <p:spPr bwMode="auto">
            <a:xfrm>
              <a:off x="2901" y="1031"/>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09" name="Line 13"/>
            <p:cNvSpPr>
              <a:spLocks noChangeShapeType="1"/>
            </p:cNvSpPr>
            <p:nvPr/>
          </p:nvSpPr>
          <p:spPr bwMode="auto">
            <a:xfrm flipV="1">
              <a:off x="4034" y="1784"/>
              <a:ext cx="378" cy="288"/>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2110" name="Line 14"/>
            <p:cNvSpPr>
              <a:spLocks noChangeShapeType="1"/>
            </p:cNvSpPr>
            <p:nvPr/>
          </p:nvSpPr>
          <p:spPr bwMode="auto">
            <a:xfrm flipV="1">
              <a:off x="4513" y="1164"/>
              <a:ext cx="151" cy="487"/>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2111" name="Line 15"/>
            <p:cNvSpPr>
              <a:spLocks noChangeShapeType="1"/>
            </p:cNvSpPr>
            <p:nvPr/>
          </p:nvSpPr>
          <p:spPr bwMode="auto">
            <a:xfrm flipH="1" flipV="1">
              <a:off x="4765" y="1120"/>
              <a:ext cx="377" cy="133"/>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2112" name="Line 16"/>
            <p:cNvSpPr>
              <a:spLocks noChangeShapeType="1"/>
            </p:cNvSpPr>
            <p:nvPr/>
          </p:nvSpPr>
          <p:spPr bwMode="auto">
            <a:xfrm flipH="1" flipV="1">
              <a:off x="4506" y="1755"/>
              <a:ext cx="369" cy="207"/>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2113" name="Line 17"/>
            <p:cNvSpPr>
              <a:spLocks noChangeShapeType="1"/>
            </p:cNvSpPr>
            <p:nvPr/>
          </p:nvSpPr>
          <p:spPr bwMode="auto">
            <a:xfrm>
              <a:off x="3835" y="1789"/>
              <a:ext cx="98" cy="261"/>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2114" name="Oval 18"/>
            <p:cNvSpPr>
              <a:spLocks noChangeArrowheads="1"/>
            </p:cNvSpPr>
            <p:nvPr/>
          </p:nvSpPr>
          <p:spPr bwMode="auto">
            <a:xfrm>
              <a:off x="2725" y="1164"/>
              <a:ext cx="75" cy="67"/>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15" name="Line 19"/>
            <p:cNvSpPr>
              <a:spLocks noChangeShapeType="1"/>
            </p:cNvSpPr>
            <p:nvPr/>
          </p:nvSpPr>
          <p:spPr bwMode="auto">
            <a:xfrm>
              <a:off x="3758" y="1120"/>
              <a:ext cx="49" cy="509"/>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2116" name="Line 20"/>
            <p:cNvSpPr>
              <a:spLocks noChangeShapeType="1"/>
            </p:cNvSpPr>
            <p:nvPr/>
          </p:nvSpPr>
          <p:spPr bwMode="auto">
            <a:xfrm flipH="1">
              <a:off x="3345" y="1080"/>
              <a:ext cx="327" cy="199"/>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2117" name="Line 21"/>
            <p:cNvSpPr>
              <a:spLocks noChangeShapeType="1"/>
            </p:cNvSpPr>
            <p:nvPr/>
          </p:nvSpPr>
          <p:spPr bwMode="auto">
            <a:xfrm>
              <a:off x="3002" y="1137"/>
              <a:ext cx="201" cy="116"/>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2118" name="Oval 22"/>
            <p:cNvSpPr>
              <a:spLocks noChangeArrowheads="1"/>
            </p:cNvSpPr>
            <p:nvPr/>
          </p:nvSpPr>
          <p:spPr bwMode="auto">
            <a:xfrm>
              <a:off x="2901" y="1253"/>
              <a:ext cx="75"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19" name="Oval 23"/>
            <p:cNvSpPr>
              <a:spLocks noChangeArrowheads="1"/>
            </p:cNvSpPr>
            <p:nvPr/>
          </p:nvSpPr>
          <p:spPr bwMode="auto">
            <a:xfrm>
              <a:off x="2951" y="876"/>
              <a:ext cx="76" cy="67"/>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20" name="Oval 24"/>
            <p:cNvSpPr>
              <a:spLocks noChangeArrowheads="1"/>
            </p:cNvSpPr>
            <p:nvPr/>
          </p:nvSpPr>
          <p:spPr bwMode="auto">
            <a:xfrm>
              <a:off x="3203" y="921"/>
              <a:ext cx="76"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21" name="Oval 25"/>
            <p:cNvSpPr>
              <a:spLocks noChangeArrowheads="1"/>
            </p:cNvSpPr>
            <p:nvPr/>
          </p:nvSpPr>
          <p:spPr bwMode="auto">
            <a:xfrm>
              <a:off x="2725" y="943"/>
              <a:ext cx="75"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22" name="Oval 26"/>
            <p:cNvSpPr>
              <a:spLocks noChangeArrowheads="1"/>
            </p:cNvSpPr>
            <p:nvPr/>
          </p:nvSpPr>
          <p:spPr bwMode="auto">
            <a:xfrm rot="-1832063">
              <a:off x="4559" y="1581"/>
              <a:ext cx="876" cy="749"/>
            </a:xfrm>
            <a:prstGeom prst="ellipse">
              <a:avLst/>
            </a:prstGeom>
            <a:noFill/>
            <a:ln w="12700">
              <a:solidFill>
                <a:srgbClr val="CC3300"/>
              </a:solidFill>
              <a:prstDash val="dash"/>
              <a:round/>
              <a:headEnd type="none" w="sm" len="sm"/>
              <a:tailEnd type="none" w="sm" len="sm"/>
            </a:ln>
          </p:spPr>
          <p:txBody>
            <a:bodyPr wrap="none" anchor="ctr"/>
            <a:lstStyle/>
            <a:p>
              <a:endParaRPr lang="en-US" dirty="0"/>
            </a:p>
          </p:txBody>
        </p:sp>
        <p:sp>
          <p:nvSpPr>
            <p:cNvPr id="132123" name="Line 27"/>
            <p:cNvSpPr>
              <a:spLocks noChangeShapeType="1"/>
            </p:cNvSpPr>
            <p:nvPr/>
          </p:nvSpPr>
          <p:spPr bwMode="auto">
            <a:xfrm>
              <a:off x="3354" y="1363"/>
              <a:ext cx="378" cy="288"/>
            </a:xfrm>
            <a:prstGeom prst="line">
              <a:avLst/>
            </a:prstGeom>
            <a:noFill/>
            <a:ln w="12700">
              <a:solidFill>
                <a:srgbClr val="0000FF"/>
              </a:solidFill>
              <a:round/>
              <a:headEnd type="triangle" w="med" len="med"/>
              <a:tailEnd type="triangle" w="med" len="med"/>
            </a:ln>
          </p:spPr>
          <p:txBody>
            <a:bodyPr wrap="none" anchor="ctr"/>
            <a:lstStyle/>
            <a:p>
              <a:endParaRPr lang="en-US" dirty="0"/>
            </a:p>
          </p:txBody>
        </p:sp>
        <p:sp>
          <p:nvSpPr>
            <p:cNvPr id="132124" name="Line 28"/>
            <p:cNvSpPr>
              <a:spLocks noChangeShapeType="1"/>
            </p:cNvSpPr>
            <p:nvPr/>
          </p:nvSpPr>
          <p:spPr bwMode="auto">
            <a:xfrm>
              <a:off x="3908" y="1696"/>
              <a:ext cx="479" cy="22"/>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2125" name="Oval 29"/>
            <p:cNvSpPr>
              <a:spLocks noChangeArrowheads="1"/>
            </p:cNvSpPr>
            <p:nvPr/>
          </p:nvSpPr>
          <p:spPr bwMode="auto">
            <a:xfrm rot="-207897">
              <a:off x="2624" y="832"/>
              <a:ext cx="781" cy="472"/>
            </a:xfrm>
            <a:prstGeom prst="ellipse">
              <a:avLst/>
            </a:prstGeom>
            <a:noFill/>
            <a:ln w="12700">
              <a:solidFill>
                <a:srgbClr val="CC3300"/>
              </a:solidFill>
              <a:prstDash val="dash"/>
              <a:round/>
              <a:headEnd type="none" w="sm" len="sm"/>
              <a:tailEnd type="none" w="sm" len="sm"/>
            </a:ln>
          </p:spPr>
          <p:txBody>
            <a:bodyPr rot="10800000" vert="eaVert" wrap="none" anchor="ctr"/>
            <a:lstStyle/>
            <a:p>
              <a:endParaRPr lang="en-US" dirty="0"/>
            </a:p>
          </p:txBody>
        </p:sp>
        <p:sp>
          <p:nvSpPr>
            <p:cNvPr id="132126" name="Line 30"/>
            <p:cNvSpPr>
              <a:spLocks noChangeShapeType="1"/>
            </p:cNvSpPr>
            <p:nvPr/>
          </p:nvSpPr>
          <p:spPr bwMode="auto">
            <a:xfrm flipV="1">
              <a:off x="4563" y="1341"/>
              <a:ext cx="605" cy="377"/>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2127" name="Line 31"/>
            <p:cNvSpPr>
              <a:spLocks noChangeShapeType="1"/>
            </p:cNvSpPr>
            <p:nvPr/>
          </p:nvSpPr>
          <p:spPr bwMode="auto">
            <a:xfrm flipV="1">
              <a:off x="4774" y="2058"/>
              <a:ext cx="109" cy="126"/>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2128" name="Line 32"/>
            <p:cNvSpPr>
              <a:spLocks noChangeShapeType="1"/>
            </p:cNvSpPr>
            <p:nvPr/>
          </p:nvSpPr>
          <p:spPr bwMode="auto">
            <a:xfrm flipH="1" flipV="1">
              <a:off x="4926" y="2095"/>
              <a:ext cx="50" cy="155"/>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2129" name="Line 33"/>
            <p:cNvSpPr>
              <a:spLocks noChangeShapeType="1"/>
            </p:cNvSpPr>
            <p:nvPr/>
          </p:nvSpPr>
          <p:spPr bwMode="auto">
            <a:xfrm flipH="1" flipV="1">
              <a:off x="4987" y="2038"/>
              <a:ext cx="226" cy="110"/>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2130" name="Line 34"/>
            <p:cNvSpPr>
              <a:spLocks noChangeShapeType="1"/>
            </p:cNvSpPr>
            <p:nvPr/>
          </p:nvSpPr>
          <p:spPr bwMode="auto">
            <a:xfrm flipH="1">
              <a:off x="5001" y="1940"/>
              <a:ext cx="303" cy="44"/>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2131" name="Line 35"/>
            <p:cNvSpPr>
              <a:spLocks noChangeShapeType="1"/>
            </p:cNvSpPr>
            <p:nvPr/>
          </p:nvSpPr>
          <p:spPr bwMode="auto">
            <a:xfrm flipH="1">
              <a:off x="4951" y="1763"/>
              <a:ext cx="75" cy="177"/>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2132" name="Line 36"/>
            <p:cNvSpPr>
              <a:spLocks noChangeShapeType="1"/>
            </p:cNvSpPr>
            <p:nvPr/>
          </p:nvSpPr>
          <p:spPr bwMode="auto">
            <a:xfrm flipV="1">
              <a:off x="4624" y="2016"/>
              <a:ext cx="207" cy="41"/>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2133" name="Line 37"/>
            <p:cNvSpPr>
              <a:spLocks noChangeShapeType="1"/>
            </p:cNvSpPr>
            <p:nvPr/>
          </p:nvSpPr>
          <p:spPr bwMode="auto">
            <a:xfrm>
              <a:off x="2802" y="1002"/>
              <a:ext cx="101" cy="44"/>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2134" name="Line 38"/>
            <p:cNvSpPr>
              <a:spLocks noChangeShapeType="1"/>
            </p:cNvSpPr>
            <p:nvPr/>
          </p:nvSpPr>
          <p:spPr bwMode="auto">
            <a:xfrm flipV="1">
              <a:off x="2803" y="1120"/>
              <a:ext cx="98" cy="56"/>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2135" name="Line 39"/>
            <p:cNvSpPr>
              <a:spLocks noChangeShapeType="1"/>
            </p:cNvSpPr>
            <p:nvPr/>
          </p:nvSpPr>
          <p:spPr bwMode="auto">
            <a:xfrm flipV="1">
              <a:off x="2976" y="949"/>
              <a:ext cx="11" cy="82"/>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2136" name="Line 40"/>
            <p:cNvSpPr>
              <a:spLocks noChangeShapeType="1"/>
            </p:cNvSpPr>
            <p:nvPr/>
          </p:nvSpPr>
          <p:spPr bwMode="auto">
            <a:xfrm flipV="1">
              <a:off x="3042" y="987"/>
              <a:ext cx="152" cy="66"/>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2137" name="Line 41"/>
            <p:cNvSpPr>
              <a:spLocks noChangeShapeType="1"/>
            </p:cNvSpPr>
            <p:nvPr/>
          </p:nvSpPr>
          <p:spPr bwMode="auto">
            <a:xfrm flipV="1">
              <a:off x="2930" y="1126"/>
              <a:ext cx="28" cy="125"/>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2138" name="Oval 42"/>
            <p:cNvSpPr>
              <a:spLocks noChangeArrowheads="1"/>
            </p:cNvSpPr>
            <p:nvPr/>
          </p:nvSpPr>
          <p:spPr bwMode="auto">
            <a:xfrm>
              <a:off x="3237" y="1273"/>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39" name="Oval 43"/>
            <p:cNvSpPr>
              <a:spLocks noChangeArrowheads="1"/>
            </p:cNvSpPr>
            <p:nvPr/>
          </p:nvSpPr>
          <p:spPr bwMode="auto">
            <a:xfrm>
              <a:off x="3683" y="1009"/>
              <a:ext cx="120"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40" name="Oval 44"/>
            <p:cNvSpPr>
              <a:spLocks noChangeArrowheads="1"/>
            </p:cNvSpPr>
            <p:nvPr/>
          </p:nvSpPr>
          <p:spPr bwMode="auto">
            <a:xfrm>
              <a:off x="4630" y="1038"/>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41" name="Oval 45"/>
            <p:cNvSpPr>
              <a:spLocks noChangeArrowheads="1"/>
            </p:cNvSpPr>
            <p:nvPr/>
          </p:nvSpPr>
          <p:spPr bwMode="auto">
            <a:xfrm>
              <a:off x="5159" y="1214"/>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42" name="Oval 46"/>
            <p:cNvSpPr>
              <a:spLocks noChangeArrowheads="1"/>
            </p:cNvSpPr>
            <p:nvPr/>
          </p:nvSpPr>
          <p:spPr bwMode="auto">
            <a:xfrm>
              <a:off x="4407" y="1656"/>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2143" name="Oval 47"/>
            <p:cNvSpPr>
              <a:spLocks noChangeArrowheads="1"/>
            </p:cNvSpPr>
            <p:nvPr/>
          </p:nvSpPr>
          <p:spPr bwMode="auto">
            <a:xfrm>
              <a:off x="3906" y="2068"/>
              <a:ext cx="120"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grpSp>
      <p:sp>
        <p:nvSpPr>
          <p:cNvPr id="132144" name="Line 48"/>
          <p:cNvSpPr>
            <a:spLocks noChangeShapeType="1"/>
          </p:cNvSpPr>
          <p:nvPr/>
        </p:nvSpPr>
        <p:spPr bwMode="auto">
          <a:xfrm>
            <a:off x="5043489" y="1465263"/>
            <a:ext cx="2700337" cy="1770062"/>
          </a:xfrm>
          <a:prstGeom prst="line">
            <a:avLst/>
          </a:prstGeom>
          <a:noFill/>
          <a:ln w="38100">
            <a:solidFill>
              <a:schemeClr val="tx1"/>
            </a:solidFill>
            <a:round/>
            <a:headEnd/>
            <a:tailEnd type="triangle" w="lg" len="lg"/>
          </a:ln>
        </p:spPr>
        <p:txBody>
          <a:bodyPr tIns="91440" bIns="91440">
            <a:spAutoFit/>
          </a:bodyPr>
          <a:lstStyle/>
          <a:p>
            <a:endParaRPr lang="en-US" dirty="0"/>
          </a:p>
        </p:txBody>
      </p:sp>
    </p:spTree>
    <p:extLst>
      <p:ext uri="{BB962C8B-B14F-4D97-AF65-F5344CB8AC3E}">
        <p14:creationId xmlns:p14="http://schemas.microsoft.com/office/powerpoint/2010/main" val="580314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94" name="Rectangle 50"/>
          <p:cNvSpPr>
            <a:spLocks noGrp="1" noChangeArrowheads="1"/>
          </p:cNvSpPr>
          <p:nvPr>
            <p:ph type="title"/>
          </p:nvPr>
        </p:nvSpPr>
        <p:spPr/>
        <p:txBody>
          <a:bodyPr/>
          <a:lstStyle/>
          <a:p>
            <a:r>
              <a:rPr lang="en-US" dirty="0">
                <a:solidFill>
                  <a:schemeClr val="tx1"/>
                </a:solidFill>
              </a:rPr>
              <a:t>Zigbee - Router</a:t>
            </a:r>
          </a:p>
        </p:txBody>
      </p:sp>
      <p:sp>
        <p:nvSpPr>
          <p:cNvPr id="134195" name="Rectangle 51"/>
          <p:cNvSpPr>
            <a:spLocks noGrp="1"/>
          </p:cNvSpPr>
          <p:nvPr>
            <p:ph idx="1"/>
          </p:nvPr>
        </p:nvSpPr>
        <p:spPr/>
        <p:txBody>
          <a:bodyPr>
            <a:normAutofit/>
          </a:bodyPr>
          <a:lstStyle/>
          <a:p>
            <a:r>
              <a:rPr lang="en-US" dirty="0"/>
              <a:t>Routers</a:t>
            </a:r>
          </a:p>
          <a:p>
            <a:pPr lvl="1"/>
            <a:r>
              <a:rPr lang="en-US" dirty="0"/>
              <a:t>Routes messages</a:t>
            </a:r>
          </a:p>
          <a:p>
            <a:pPr lvl="1"/>
            <a:r>
              <a:rPr lang="en-US" dirty="0"/>
              <a:t>Does not own or start network</a:t>
            </a:r>
          </a:p>
          <a:p>
            <a:pPr lvl="2"/>
            <a:r>
              <a:rPr lang="en-US" dirty="0"/>
              <a:t>Scans to find a network to join</a:t>
            </a:r>
          </a:p>
          <a:p>
            <a:pPr lvl="3"/>
            <a:r>
              <a:rPr lang="en-US" dirty="0"/>
              <a:t>Given a block of addresses to assign</a:t>
            </a:r>
          </a:p>
          <a:p>
            <a:pPr lvl="1"/>
            <a:r>
              <a:rPr lang="en-US" dirty="0"/>
              <a:t>A “full-function device” – FFD</a:t>
            </a:r>
          </a:p>
          <a:p>
            <a:pPr lvl="1"/>
            <a:r>
              <a:rPr lang="en-US" dirty="0"/>
              <a:t>Mains-powered</a:t>
            </a:r>
          </a:p>
          <a:p>
            <a:pPr lvl="1"/>
            <a:r>
              <a:rPr lang="en-US" dirty="0"/>
              <a:t>Can have other functionality</a:t>
            </a:r>
          </a:p>
          <a:p>
            <a:pPr lvl="2"/>
            <a:r>
              <a:rPr lang="en-US" dirty="0"/>
              <a:t>Sensor</a:t>
            </a:r>
          </a:p>
          <a:p>
            <a:pPr lvl="2"/>
            <a:r>
              <a:rPr lang="en-US" dirty="0"/>
              <a:t>Monitor</a:t>
            </a:r>
          </a:p>
          <a:p>
            <a:pPr lvl="1"/>
            <a:endParaRPr lang="en-US" dirty="0"/>
          </a:p>
          <a:p>
            <a:pPr lvl="1"/>
            <a:endParaRPr lang="en-US" dirty="0"/>
          </a:p>
        </p:txBody>
      </p:sp>
      <p:sp>
        <p:nvSpPr>
          <p:cNvPr id="50" name="Slide Number Placeholder 3"/>
          <p:cNvSpPr>
            <a:spLocks noGrp="1"/>
          </p:cNvSpPr>
          <p:nvPr>
            <p:ph type="sldNum" sz="quarter" idx="4294967295"/>
          </p:nvPr>
        </p:nvSpPr>
        <p:spPr>
          <a:xfrm>
            <a:off x="11696700" y="6586538"/>
            <a:ext cx="495300" cy="2317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Blip>
                <a:blip r:embed="rId3"/>
              </a:buBlip>
              <a:defRPr sz="2800">
                <a:solidFill>
                  <a:schemeClr val="tx1"/>
                </a:solidFill>
                <a:latin typeface="Arial Rounded MT Bold" panose="020F0704030504030204" pitchFamily="34" charset="0"/>
                <a:ea typeface="MS PGothic" panose="020B0600070205080204" pitchFamily="34" charset="-128"/>
              </a:defRPr>
            </a:lvl1pPr>
            <a:lvl2pPr marL="742950" indent="-285750">
              <a:spcBef>
                <a:spcPct val="20000"/>
              </a:spcBef>
              <a:buClr>
                <a:srgbClr val="CF1C21"/>
              </a:buClr>
              <a:buFont typeface="Arial" panose="020B0604020202020204" pitchFamily="34" charset="0"/>
              <a:buChar char="–"/>
              <a:defRPr sz="2400">
                <a:solidFill>
                  <a:schemeClr val="tx1"/>
                </a:solidFill>
                <a:latin typeface="Arial Rounded MT Bold" panose="020F0704030504030204" pitchFamily="34" charset="0"/>
                <a:ea typeface="MS PGothic" panose="020B0600070205080204" pitchFamily="34" charset="-128"/>
              </a:defRPr>
            </a:lvl2pPr>
            <a:lvl3pPr marL="1143000" indent="-228600">
              <a:spcBef>
                <a:spcPct val="20000"/>
              </a:spcBef>
              <a:buClr>
                <a:srgbClr val="CF1C21"/>
              </a:buClr>
              <a:buFont typeface="Arial" panose="020B0604020202020204" pitchFamily="34" charset="0"/>
              <a:buChar char="•"/>
              <a:defRPr sz="2000">
                <a:solidFill>
                  <a:schemeClr val="tx1"/>
                </a:solidFill>
                <a:latin typeface="Arial Rounded MT Bold" panose="020F0704030504030204" pitchFamily="34" charset="0"/>
                <a:ea typeface="MS PGothic" panose="020B0600070205080204" pitchFamily="34" charset="-128"/>
              </a:defRPr>
            </a:lvl3pPr>
            <a:lvl4pPr marL="1600200" indent="-228600">
              <a:spcBef>
                <a:spcPct val="20000"/>
              </a:spcBef>
              <a:buClr>
                <a:srgbClr val="CF1C21"/>
              </a:buClr>
              <a:buFont typeface="Arial" panose="020B0604020202020204" pitchFamily="34" charset="0"/>
              <a:buChar char="–"/>
              <a:defRPr>
                <a:solidFill>
                  <a:schemeClr val="tx1"/>
                </a:solidFill>
                <a:latin typeface="Arial Rounded MT Bold" panose="020F0704030504030204" pitchFamily="34" charset="0"/>
                <a:ea typeface="MS PGothic" panose="020B0600070205080204" pitchFamily="34" charset="-128"/>
              </a:defRPr>
            </a:lvl4pPr>
            <a:lvl5pPr marL="2057400" indent="-228600">
              <a:spcBef>
                <a:spcPct val="20000"/>
              </a:spcBef>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5pPr>
            <a:lvl6pPr marL="25146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6pPr>
            <a:lvl7pPr marL="29718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7pPr>
            <a:lvl8pPr marL="34290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8pPr>
            <a:lvl9pPr marL="38862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9pPr>
          </a:lstStyle>
          <a:p>
            <a:pPr>
              <a:spcBef>
                <a:spcPct val="0"/>
              </a:spcBef>
              <a:buFontTx/>
              <a:buNone/>
            </a:pPr>
            <a:fld id="{3E253594-90EC-45F9-8A25-49079450F244}" type="slidenum">
              <a:rPr lang="en-US" altLang="en-US" sz="1200"/>
              <a:pPr>
                <a:spcBef>
                  <a:spcPct val="0"/>
                </a:spcBef>
                <a:buFontTx/>
                <a:buNone/>
              </a:pPr>
              <a:t>18</a:t>
            </a:fld>
            <a:endParaRPr lang="en-US" altLang="en-US" sz="1200" dirty="0"/>
          </a:p>
        </p:txBody>
      </p:sp>
      <p:grpSp>
        <p:nvGrpSpPr>
          <p:cNvPr id="134197" name="Group 53"/>
          <p:cNvGrpSpPr>
            <a:grpSpLocks/>
          </p:cNvGrpSpPr>
          <p:nvPr/>
        </p:nvGrpSpPr>
        <p:grpSpPr bwMode="auto">
          <a:xfrm rot="2962551">
            <a:off x="6042026" y="2244726"/>
            <a:ext cx="4462463" cy="2392363"/>
            <a:chOff x="2624" y="832"/>
            <a:chExt cx="2811" cy="1507"/>
          </a:xfrm>
        </p:grpSpPr>
        <p:sp>
          <p:nvSpPr>
            <p:cNvPr id="134148" name="Oval 4"/>
            <p:cNvSpPr>
              <a:spLocks noChangeArrowheads="1"/>
            </p:cNvSpPr>
            <p:nvPr/>
          </p:nvSpPr>
          <p:spPr bwMode="auto">
            <a:xfrm>
              <a:off x="4878" y="1952"/>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49" name="Oval 5"/>
            <p:cNvSpPr>
              <a:spLocks noChangeArrowheads="1"/>
            </p:cNvSpPr>
            <p:nvPr/>
          </p:nvSpPr>
          <p:spPr bwMode="auto">
            <a:xfrm>
              <a:off x="5228" y="2139"/>
              <a:ext cx="76" cy="67"/>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50" name="Oval 6"/>
            <p:cNvSpPr>
              <a:spLocks noChangeArrowheads="1"/>
            </p:cNvSpPr>
            <p:nvPr/>
          </p:nvSpPr>
          <p:spPr bwMode="auto">
            <a:xfrm>
              <a:off x="5001" y="1674"/>
              <a:ext cx="76" cy="67"/>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51" name="Oval 7"/>
            <p:cNvSpPr>
              <a:spLocks noChangeArrowheads="1"/>
            </p:cNvSpPr>
            <p:nvPr/>
          </p:nvSpPr>
          <p:spPr bwMode="auto">
            <a:xfrm>
              <a:off x="4699" y="2184"/>
              <a:ext cx="75"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52" name="Oval 8"/>
            <p:cNvSpPr>
              <a:spLocks noChangeArrowheads="1"/>
            </p:cNvSpPr>
            <p:nvPr/>
          </p:nvSpPr>
          <p:spPr bwMode="auto">
            <a:xfrm>
              <a:off x="5329" y="1896"/>
              <a:ext cx="75"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53" name="Oval 9"/>
            <p:cNvSpPr>
              <a:spLocks noChangeArrowheads="1"/>
            </p:cNvSpPr>
            <p:nvPr/>
          </p:nvSpPr>
          <p:spPr bwMode="auto">
            <a:xfrm>
              <a:off x="4538" y="2006"/>
              <a:ext cx="76"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54" name="Oval 10"/>
            <p:cNvSpPr>
              <a:spLocks noChangeArrowheads="1"/>
            </p:cNvSpPr>
            <p:nvPr/>
          </p:nvSpPr>
          <p:spPr bwMode="auto">
            <a:xfrm>
              <a:off x="4951" y="2272"/>
              <a:ext cx="75" cy="67"/>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55" name="Oval 11"/>
            <p:cNvSpPr>
              <a:spLocks noChangeArrowheads="1"/>
            </p:cNvSpPr>
            <p:nvPr/>
          </p:nvSpPr>
          <p:spPr bwMode="auto">
            <a:xfrm>
              <a:off x="3758" y="1651"/>
              <a:ext cx="120" cy="107"/>
            </a:xfrm>
            <a:prstGeom prst="ellipse">
              <a:avLst/>
            </a:prstGeom>
            <a:gradFill rotWithShape="0">
              <a:gsLst>
                <a:gs pos="0">
                  <a:srgbClr val="00FF00"/>
                </a:gs>
                <a:gs pos="100000">
                  <a:srgbClr val="008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56" name="Oval 12"/>
            <p:cNvSpPr>
              <a:spLocks noChangeArrowheads="1"/>
            </p:cNvSpPr>
            <p:nvPr/>
          </p:nvSpPr>
          <p:spPr bwMode="auto">
            <a:xfrm>
              <a:off x="2901" y="1031"/>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57" name="Line 13"/>
            <p:cNvSpPr>
              <a:spLocks noChangeShapeType="1"/>
            </p:cNvSpPr>
            <p:nvPr/>
          </p:nvSpPr>
          <p:spPr bwMode="auto">
            <a:xfrm flipV="1">
              <a:off x="4034" y="1784"/>
              <a:ext cx="378" cy="288"/>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4158" name="Line 14"/>
            <p:cNvSpPr>
              <a:spLocks noChangeShapeType="1"/>
            </p:cNvSpPr>
            <p:nvPr/>
          </p:nvSpPr>
          <p:spPr bwMode="auto">
            <a:xfrm flipV="1">
              <a:off x="4513" y="1164"/>
              <a:ext cx="151" cy="487"/>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4159" name="Line 15"/>
            <p:cNvSpPr>
              <a:spLocks noChangeShapeType="1"/>
            </p:cNvSpPr>
            <p:nvPr/>
          </p:nvSpPr>
          <p:spPr bwMode="auto">
            <a:xfrm flipH="1" flipV="1">
              <a:off x="4765" y="1120"/>
              <a:ext cx="377" cy="133"/>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4160" name="Line 16"/>
            <p:cNvSpPr>
              <a:spLocks noChangeShapeType="1"/>
            </p:cNvSpPr>
            <p:nvPr/>
          </p:nvSpPr>
          <p:spPr bwMode="auto">
            <a:xfrm flipH="1" flipV="1">
              <a:off x="4506" y="1755"/>
              <a:ext cx="369" cy="207"/>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4161" name="Line 17"/>
            <p:cNvSpPr>
              <a:spLocks noChangeShapeType="1"/>
            </p:cNvSpPr>
            <p:nvPr/>
          </p:nvSpPr>
          <p:spPr bwMode="auto">
            <a:xfrm>
              <a:off x="3835" y="1789"/>
              <a:ext cx="98" cy="261"/>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4162" name="Oval 18"/>
            <p:cNvSpPr>
              <a:spLocks noChangeArrowheads="1"/>
            </p:cNvSpPr>
            <p:nvPr/>
          </p:nvSpPr>
          <p:spPr bwMode="auto">
            <a:xfrm>
              <a:off x="2725" y="1164"/>
              <a:ext cx="75" cy="67"/>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63" name="Line 19"/>
            <p:cNvSpPr>
              <a:spLocks noChangeShapeType="1"/>
            </p:cNvSpPr>
            <p:nvPr/>
          </p:nvSpPr>
          <p:spPr bwMode="auto">
            <a:xfrm>
              <a:off x="3758" y="1120"/>
              <a:ext cx="49" cy="509"/>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4164" name="Line 20"/>
            <p:cNvSpPr>
              <a:spLocks noChangeShapeType="1"/>
            </p:cNvSpPr>
            <p:nvPr/>
          </p:nvSpPr>
          <p:spPr bwMode="auto">
            <a:xfrm flipH="1">
              <a:off x="3345" y="1080"/>
              <a:ext cx="327" cy="199"/>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4165" name="Line 21"/>
            <p:cNvSpPr>
              <a:spLocks noChangeShapeType="1"/>
            </p:cNvSpPr>
            <p:nvPr/>
          </p:nvSpPr>
          <p:spPr bwMode="auto">
            <a:xfrm>
              <a:off x="3002" y="1137"/>
              <a:ext cx="201" cy="116"/>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4166" name="Oval 22"/>
            <p:cNvSpPr>
              <a:spLocks noChangeArrowheads="1"/>
            </p:cNvSpPr>
            <p:nvPr/>
          </p:nvSpPr>
          <p:spPr bwMode="auto">
            <a:xfrm>
              <a:off x="2901" y="1253"/>
              <a:ext cx="75"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67" name="Oval 23"/>
            <p:cNvSpPr>
              <a:spLocks noChangeArrowheads="1"/>
            </p:cNvSpPr>
            <p:nvPr/>
          </p:nvSpPr>
          <p:spPr bwMode="auto">
            <a:xfrm>
              <a:off x="2951" y="876"/>
              <a:ext cx="76" cy="67"/>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68" name="Oval 24"/>
            <p:cNvSpPr>
              <a:spLocks noChangeArrowheads="1"/>
            </p:cNvSpPr>
            <p:nvPr/>
          </p:nvSpPr>
          <p:spPr bwMode="auto">
            <a:xfrm>
              <a:off x="3203" y="921"/>
              <a:ext cx="76"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69" name="Oval 25"/>
            <p:cNvSpPr>
              <a:spLocks noChangeArrowheads="1"/>
            </p:cNvSpPr>
            <p:nvPr/>
          </p:nvSpPr>
          <p:spPr bwMode="auto">
            <a:xfrm>
              <a:off x="2725" y="943"/>
              <a:ext cx="75"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70" name="Oval 26"/>
            <p:cNvSpPr>
              <a:spLocks noChangeArrowheads="1"/>
            </p:cNvSpPr>
            <p:nvPr/>
          </p:nvSpPr>
          <p:spPr bwMode="auto">
            <a:xfrm rot="-1832063">
              <a:off x="4559" y="1581"/>
              <a:ext cx="876" cy="749"/>
            </a:xfrm>
            <a:prstGeom prst="ellipse">
              <a:avLst/>
            </a:prstGeom>
            <a:noFill/>
            <a:ln w="12700">
              <a:solidFill>
                <a:srgbClr val="CC3300"/>
              </a:solidFill>
              <a:prstDash val="dash"/>
              <a:round/>
              <a:headEnd type="none" w="sm" len="sm"/>
              <a:tailEnd type="none" w="sm" len="sm"/>
            </a:ln>
          </p:spPr>
          <p:txBody>
            <a:bodyPr wrap="none" anchor="ctr"/>
            <a:lstStyle/>
            <a:p>
              <a:endParaRPr lang="en-US" dirty="0"/>
            </a:p>
          </p:txBody>
        </p:sp>
        <p:sp>
          <p:nvSpPr>
            <p:cNvPr id="134171" name="Line 27"/>
            <p:cNvSpPr>
              <a:spLocks noChangeShapeType="1"/>
            </p:cNvSpPr>
            <p:nvPr/>
          </p:nvSpPr>
          <p:spPr bwMode="auto">
            <a:xfrm>
              <a:off x="3354" y="1363"/>
              <a:ext cx="378" cy="288"/>
            </a:xfrm>
            <a:prstGeom prst="line">
              <a:avLst/>
            </a:prstGeom>
            <a:noFill/>
            <a:ln w="12700">
              <a:solidFill>
                <a:srgbClr val="0000FF"/>
              </a:solidFill>
              <a:round/>
              <a:headEnd type="triangle" w="med" len="med"/>
              <a:tailEnd type="triangle" w="med" len="med"/>
            </a:ln>
          </p:spPr>
          <p:txBody>
            <a:bodyPr wrap="none" anchor="ctr"/>
            <a:lstStyle/>
            <a:p>
              <a:endParaRPr lang="en-US" dirty="0"/>
            </a:p>
          </p:txBody>
        </p:sp>
        <p:sp>
          <p:nvSpPr>
            <p:cNvPr id="134172" name="Line 28"/>
            <p:cNvSpPr>
              <a:spLocks noChangeShapeType="1"/>
            </p:cNvSpPr>
            <p:nvPr/>
          </p:nvSpPr>
          <p:spPr bwMode="auto">
            <a:xfrm>
              <a:off x="3908" y="1696"/>
              <a:ext cx="479" cy="22"/>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4173" name="Oval 29"/>
            <p:cNvSpPr>
              <a:spLocks noChangeArrowheads="1"/>
            </p:cNvSpPr>
            <p:nvPr/>
          </p:nvSpPr>
          <p:spPr bwMode="auto">
            <a:xfrm rot="-207897">
              <a:off x="2624" y="832"/>
              <a:ext cx="781" cy="472"/>
            </a:xfrm>
            <a:prstGeom prst="ellipse">
              <a:avLst/>
            </a:prstGeom>
            <a:noFill/>
            <a:ln w="12700">
              <a:solidFill>
                <a:srgbClr val="CC3300"/>
              </a:solidFill>
              <a:prstDash val="dash"/>
              <a:round/>
              <a:headEnd type="none" w="sm" len="sm"/>
              <a:tailEnd type="none" w="sm" len="sm"/>
            </a:ln>
          </p:spPr>
          <p:txBody>
            <a:bodyPr rot="10800000" vert="eaVert" wrap="none" anchor="ctr"/>
            <a:lstStyle/>
            <a:p>
              <a:endParaRPr lang="en-US" dirty="0"/>
            </a:p>
          </p:txBody>
        </p:sp>
        <p:sp>
          <p:nvSpPr>
            <p:cNvPr id="134174" name="Line 30"/>
            <p:cNvSpPr>
              <a:spLocks noChangeShapeType="1"/>
            </p:cNvSpPr>
            <p:nvPr/>
          </p:nvSpPr>
          <p:spPr bwMode="auto">
            <a:xfrm flipV="1">
              <a:off x="4563" y="1341"/>
              <a:ext cx="605" cy="377"/>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4175" name="Line 31"/>
            <p:cNvSpPr>
              <a:spLocks noChangeShapeType="1"/>
            </p:cNvSpPr>
            <p:nvPr/>
          </p:nvSpPr>
          <p:spPr bwMode="auto">
            <a:xfrm flipV="1">
              <a:off x="4774" y="2058"/>
              <a:ext cx="109" cy="126"/>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4176" name="Line 32"/>
            <p:cNvSpPr>
              <a:spLocks noChangeShapeType="1"/>
            </p:cNvSpPr>
            <p:nvPr/>
          </p:nvSpPr>
          <p:spPr bwMode="auto">
            <a:xfrm flipH="1" flipV="1">
              <a:off x="4926" y="2095"/>
              <a:ext cx="50" cy="155"/>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4177" name="Line 33"/>
            <p:cNvSpPr>
              <a:spLocks noChangeShapeType="1"/>
            </p:cNvSpPr>
            <p:nvPr/>
          </p:nvSpPr>
          <p:spPr bwMode="auto">
            <a:xfrm flipH="1" flipV="1">
              <a:off x="4987" y="2038"/>
              <a:ext cx="226" cy="110"/>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4178" name="Line 34"/>
            <p:cNvSpPr>
              <a:spLocks noChangeShapeType="1"/>
            </p:cNvSpPr>
            <p:nvPr/>
          </p:nvSpPr>
          <p:spPr bwMode="auto">
            <a:xfrm flipH="1">
              <a:off x="5001" y="1940"/>
              <a:ext cx="303" cy="44"/>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4179" name="Line 35"/>
            <p:cNvSpPr>
              <a:spLocks noChangeShapeType="1"/>
            </p:cNvSpPr>
            <p:nvPr/>
          </p:nvSpPr>
          <p:spPr bwMode="auto">
            <a:xfrm flipH="1">
              <a:off x="4951" y="1763"/>
              <a:ext cx="75" cy="177"/>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4180" name="Line 36"/>
            <p:cNvSpPr>
              <a:spLocks noChangeShapeType="1"/>
            </p:cNvSpPr>
            <p:nvPr/>
          </p:nvSpPr>
          <p:spPr bwMode="auto">
            <a:xfrm flipV="1">
              <a:off x="4624" y="2016"/>
              <a:ext cx="207" cy="41"/>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4181" name="Line 37"/>
            <p:cNvSpPr>
              <a:spLocks noChangeShapeType="1"/>
            </p:cNvSpPr>
            <p:nvPr/>
          </p:nvSpPr>
          <p:spPr bwMode="auto">
            <a:xfrm>
              <a:off x="2802" y="1002"/>
              <a:ext cx="101" cy="44"/>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4182" name="Line 38"/>
            <p:cNvSpPr>
              <a:spLocks noChangeShapeType="1"/>
            </p:cNvSpPr>
            <p:nvPr/>
          </p:nvSpPr>
          <p:spPr bwMode="auto">
            <a:xfrm flipV="1">
              <a:off x="2803" y="1120"/>
              <a:ext cx="98" cy="56"/>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4183" name="Line 39"/>
            <p:cNvSpPr>
              <a:spLocks noChangeShapeType="1"/>
            </p:cNvSpPr>
            <p:nvPr/>
          </p:nvSpPr>
          <p:spPr bwMode="auto">
            <a:xfrm flipV="1">
              <a:off x="2976" y="949"/>
              <a:ext cx="11" cy="82"/>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4184" name="Line 40"/>
            <p:cNvSpPr>
              <a:spLocks noChangeShapeType="1"/>
            </p:cNvSpPr>
            <p:nvPr/>
          </p:nvSpPr>
          <p:spPr bwMode="auto">
            <a:xfrm flipV="1">
              <a:off x="3042" y="987"/>
              <a:ext cx="152" cy="66"/>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4185" name="Line 41"/>
            <p:cNvSpPr>
              <a:spLocks noChangeShapeType="1"/>
            </p:cNvSpPr>
            <p:nvPr/>
          </p:nvSpPr>
          <p:spPr bwMode="auto">
            <a:xfrm flipV="1">
              <a:off x="2930" y="1126"/>
              <a:ext cx="28" cy="125"/>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538666" name="Oval 42"/>
            <p:cNvSpPr>
              <a:spLocks noChangeArrowheads="1"/>
            </p:cNvSpPr>
            <p:nvPr/>
          </p:nvSpPr>
          <p:spPr bwMode="auto">
            <a:xfrm>
              <a:off x="3237" y="1273"/>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87" name="Oval 43"/>
            <p:cNvSpPr>
              <a:spLocks noChangeArrowheads="1"/>
            </p:cNvSpPr>
            <p:nvPr/>
          </p:nvSpPr>
          <p:spPr bwMode="auto">
            <a:xfrm>
              <a:off x="3683" y="1009"/>
              <a:ext cx="120"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88" name="Oval 44"/>
            <p:cNvSpPr>
              <a:spLocks noChangeArrowheads="1"/>
            </p:cNvSpPr>
            <p:nvPr/>
          </p:nvSpPr>
          <p:spPr bwMode="auto">
            <a:xfrm>
              <a:off x="4630" y="1038"/>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89" name="Oval 45"/>
            <p:cNvSpPr>
              <a:spLocks noChangeArrowheads="1"/>
            </p:cNvSpPr>
            <p:nvPr/>
          </p:nvSpPr>
          <p:spPr bwMode="auto">
            <a:xfrm>
              <a:off x="5159" y="1214"/>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90" name="Oval 46"/>
            <p:cNvSpPr>
              <a:spLocks noChangeArrowheads="1"/>
            </p:cNvSpPr>
            <p:nvPr/>
          </p:nvSpPr>
          <p:spPr bwMode="auto">
            <a:xfrm>
              <a:off x="4407" y="1656"/>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4191" name="Oval 47"/>
            <p:cNvSpPr>
              <a:spLocks noChangeArrowheads="1"/>
            </p:cNvSpPr>
            <p:nvPr/>
          </p:nvSpPr>
          <p:spPr bwMode="auto">
            <a:xfrm>
              <a:off x="3906" y="2068"/>
              <a:ext cx="120"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grpSp>
      <p:sp>
        <p:nvSpPr>
          <p:cNvPr id="134192" name="Line 48"/>
          <p:cNvSpPr>
            <a:spLocks noChangeShapeType="1"/>
          </p:cNvSpPr>
          <p:nvPr/>
        </p:nvSpPr>
        <p:spPr bwMode="auto">
          <a:xfrm>
            <a:off x="3857381" y="1624360"/>
            <a:ext cx="3849932" cy="618778"/>
          </a:xfrm>
          <a:prstGeom prst="line">
            <a:avLst/>
          </a:prstGeom>
          <a:noFill/>
          <a:ln w="38100">
            <a:solidFill>
              <a:schemeClr val="tx1"/>
            </a:solidFill>
            <a:round/>
            <a:headEnd/>
            <a:tailEnd type="triangle" w="lg" len="lg"/>
          </a:ln>
        </p:spPr>
        <p:txBody>
          <a:bodyPr wrap="square" tIns="91440" bIns="91440">
            <a:spAutoFit/>
          </a:bodyPr>
          <a:lstStyle/>
          <a:p>
            <a:endParaRPr lang="en-US" dirty="0"/>
          </a:p>
        </p:txBody>
      </p:sp>
    </p:spTree>
    <p:extLst>
      <p:ext uri="{BB962C8B-B14F-4D97-AF65-F5344CB8AC3E}">
        <p14:creationId xmlns:p14="http://schemas.microsoft.com/office/powerpoint/2010/main" val="3419427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r>
              <a:rPr lang="en-US" dirty="0">
                <a:solidFill>
                  <a:schemeClr val="tx1"/>
                </a:solidFill>
              </a:rPr>
              <a:t>Zigbee – End Device</a:t>
            </a:r>
          </a:p>
        </p:txBody>
      </p:sp>
      <p:sp>
        <p:nvSpPr>
          <p:cNvPr id="136195" name="Rectangle 3"/>
          <p:cNvSpPr>
            <a:spLocks noGrp="1" noChangeArrowheads="1"/>
          </p:cNvSpPr>
          <p:nvPr>
            <p:ph idx="1"/>
          </p:nvPr>
        </p:nvSpPr>
        <p:spPr/>
        <p:txBody>
          <a:bodyPr/>
          <a:lstStyle/>
          <a:p>
            <a:r>
              <a:rPr lang="en-US" dirty="0"/>
              <a:t>End Device</a:t>
            </a:r>
          </a:p>
          <a:p>
            <a:pPr lvl="1"/>
            <a:r>
              <a:rPr lang="en-US" dirty="0"/>
              <a:t>Specific Device function</a:t>
            </a:r>
          </a:p>
          <a:p>
            <a:pPr lvl="2"/>
            <a:r>
              <a:rPr lang="en-US" dirty="0"/>
              <a:t>Sensor</a:t>
            </a:r>
          </a:p>
          <a:p>
            <a:pPr lvl="2"/>
            <a:r>
              <a:rPr lang="en-US" dirty="0"/>
              <a:t>Monitor</a:t>
            </a:r>
          </a:p>
          <a:p>
            <a:pPr lvl="1"/>
            <a:r>
              <a:rPr lang="en-US" dirty="0"/>
              <a:t>Communicates with a single device (parent)</a:t>
            </a:r>
          </a:p>
          <a:p>
            <a:pPr lvl="1"/>
            <a:r>
              <a:rPr lang="en-US" dirty="0"/>
              <a:t>Does not own or start network</a:t>
            </a:r>
          </a:p>
          <a:p>
            <a:pPr lvl="2"/>
            <a:r>
              <a:rPr lang="en-US" dirty="0"/>
              <a:t>Scans to find a network to join</a:t>
            </a:r>
          </a:p>
          <a:p>
            <a:pPr lvl="1"/>
            <a:r>
              <a:rPr lang="en-US" dirty="0"/>
              <a:t>Can be an FFD or RFD</a:t>
            </a:r>
          </a:p>
          <a:p>
            <a:pPr lvl="1"/>
            <a:r>
              <a:rPr lang="da-DK" dirty="0" err="1"/>
              <a:t>Does</a:t>
            </a:r>
            <a:r>
              <a:rPr lang="da-DK" dirty="0"/>
              <a:t> NOT route </a:t>
            </a:r>
            <a:r>
              <a:rPr lang="da-DK" dirty="0" err="1"/>
              <a:t>packets</a:t>
            </a:r>
            <a:endParaRPr lang="en-US" dirty="0"/>
          </a:p>
          <a:p>
            <a:pPr lvl="1"/>
            <a:r>
              <a:rPr lang="en-US" dirty="0"/>
              <a:t>Often battery-powered</a:t>
            </a:r>
          </a:p>
        </p:txBody>
      </p:sp>
      <p:sp>
        <p:nvSpPr>
          <p:cNvPr id="50" name="Slide Number Placeholder 3"/>
          <p:cNvSpPr>
            <a:spLocks noGrp="1"/>
          </p:cNvSpPr>
          <p:nvPr>
            <p:ph type="sldNum" sz="quarter" idx="4294967295"/>
          </p:nvPr>
        </p:nvSpPr>
        <p:spPr>
          <a:xfrm>
            <a:off x="11696700" y="6586538"/>
            <a:ext cx="495300" cy="2317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Blip>
                <a:blip r:embed="rId3"/>
              </a:buBlip>
              <a:defRPr sz="2800">
                <a:solidFill>
                  <a:schemeClr val="tx1"/>
                </a:solidFill>
                <a:latin typeface="Arial Rounded MT Bold" panose="020F0704030504030204" pitchFamily="34" charset="0"/>
                <a:ea typeface="MS PGothic" panose="020B0600070205080204" pitchFamily="34" charset="-128"/>
              </a:defRPr>
            </a:lvl1pPr>
            <a:lvl2pPr marL="742950" indent="-285750">
              <a:spcBef>
                <a:spcPct val="20000"/>
              </a:spcBef>
              <a:buClr>
                <a:srgbClr val="CF1C21"/>
              </a:buClr>
              <a:buFont typeface="Arial" panose="020B0604020202020204" pitchFamily="34" charset="0"/>
              <a:buChar char="–"/>
              <a:defRPr sz="2400">
                <a:solidFill>
                  <a:schemeClr val="tx1"/>
                </a:solidFill>
                <a:latin typeface="Arial Rounded MT Bold" panose="020F0704030504030204" pitchFamily="34" charset="0"/>
                <a:ea typeface="MS PGothic" panose="020B0600070205080204" pitchFamily="34" charset="-128"/>
              </a:defRPr>
            </a:lvl2pPr>
            <a:lvl3pPr marL="1143000" indent="-228600">
              <a:spcBef>
                <a:spcPct val="20000"/>
              </a:spcBef>
              <a:buClr>
                <a:srgbClr val="CF1C21"/>
              </a:buClr>
              <a:buFont typeface="Arial" panose="020B0604020202020204" pitchFamily="34" charset="0"/>
              <a:buChar char="•"/>
              <a:defRPr sz="2000">
                <a:solidFill>
                  <a:schemeClr val="tx1"/>
                </a:solidFill>
                <a:latin typeface="Arial Rounded MT Bold" panose="020F0704030504030204" pitchFamily="34" charset="0"/>
                <a:ea typeface="MS PGothic" panose="020B0600070205080204" pitchFamily="34" charset="-128"/>
              </a:defRPr>
            </a:lvl3pPr>
            <a:lvl4pPr marL="1600200" indent="-228600">
              <a:spcBef>
                <a:spcPct val="20000"/>
              </a:spcBef>
              <a:buClr>
                <a:srgbClr val="CF1C21"/>
              </a:buClr>
              <a:buFont typeface="Arial" panose="020B0604020202020204" pitchFamily="34" charset="0"/>
              <a:buChar char="–"/>
              <a:defRPr>
                <a:solidFill>
                  <a:schemeClr val="tx1"/>
                </a:solidFill>
                <a:latin typeface="Arial Rounded MT Bold" panose="020F0704030504030204" pitchFamily="34" charset="0"/>
                <a:ea typeface="MS PGothic" panose="020B0600070205080204" pitchFamily="34" charset="-128"/>
              </a:defRPr>
            </a:lvl4pPr>
            <a:lvl5pPr marL="2057400" indent="-228600">
              <a:spcBef>
                <a:spcPct val="20000"/>
              </a:spcBef>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5pPr>
            <a:lvl6pPr marL="25146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6pPr>
            <a:lvl7pPr marL="29718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7pPr>
            <a:lvl8pPr marL="34290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8pPr>
            <a:lvl9pPr marL="38862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9pPr>
          </a:lstStyle>
          <a:p>
            <a:pPr>
              <a:spcBef>
                <a:spcPct val="0"/>
              </a:spcBef>
              <a:buFontTx/>
              <a:buNone/>
            </a:pPr>
            <a:fld id="{3E253594-90EC-45F9-8A25-49079450F244}" type="slidenum">
              <a:rPr lang="en-US" altLang="en-US" sz="1200"/>
              <a:pPr>
                <a:spcBef>
                  <a:spcPct val="0"/>
                </a:spcBef>
                <a:buFontTx/>
                <a:buNone/>
              </a:pPr>
              <a:t>19</a:t>
            </a:fld>
            <a:endParaRPr lang="en-US" altLang="en-US" sz="1200" dirty="0"/>
          </a:p>
        </p:txBody>
      </p:sp>
      <p:grpSp>
        <p:nvGrpSpPr>
          <p:cNvPr id="136241" name="Group 49"/>
          <p:cNvGrpSpPr>
            <a:grpSpLocks/>
          </p:cNvGrpSpPr>
          <p:nvPr/>
        </p:nvGrpSpPr>
        <p:grpSpPr bwMode="auto">
          <a:xfrm rot="3206043">
            <a:off x="6127751" y="2397126"/>
            <a:ext cx="4462463" cy="2392363"/>
            <a:chOff x="2624" y="832"/>
            <a:chExt cx="2811" cy="1507"/>
          </a:xfrm>
        </p:grpSpPr>
        <p:sp>
          <p:nvSpPr>
            <p:cNvPr id="136196" name="Oval 4"/>
            <p:cNvSpPr>
              <a:spLocks noChangeArrowheads="1"/>
            </p:cNvSpPr>
            <p:nvPr/>
          </p:nvSpPr>
          <p:spPr bwMode="auto">
            <a:xfrm>
              <a:off x="4878" y="1952"/>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197" name="Oval 5"/>
            <p:cNvSpPr>
              <a:spLocks noChangeArrowheads="1"/>
            </p:cNvSpPr>
            <p:nvPr/>
          </p:nvSpPr>
          <p:spPr bwMode="auto">
            <a:xfrm>
              <a:off x="5228" y="2139"/>
              <a:ext cx="76" cy="67"/>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198" name="Oval 6"/>
            <p:cNvSpPr>
              <a:spLocks noChangeArrowheads="1"/>
            </p:cNvSpPr>
            <p:nvPr/>
          </p:nvSpPr>
          <p:spPr bwMode="auto">
            <a:xfrm>
              <a:off x="5001" y="1674"/>
              <a:ext cx="76" cy="67"/>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199" name="Oval 7"/>
            <p:cNvSpPr>
              <a:spLocks noChangeArrowheads="1"/>
            </p:cNvSpPr>
            <p:nvPr/>
          </p:nvSpPr>
          <p:spPr bwMode="auto">
            <a:xfrm>
              <a:off x="4699" y="2184"/>
              <a:ext cx="75"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200" name="Oval 8"/>
            <p:cNvSpPr>
              <a:spLocks noChangeArrowheads="1"/>
            </p:cNvSpPr>
            <p:nvPr/>
          </p:nvSpPr>
          <p:spPr bwMode="auto">
            <a:xfrm>
              <a:off x="5329" y="1896"/>
              <a:ext cx="75"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201" name="Oval 9"/>
            <p:cNvSpPr>
              <a:spLocks noChangeArrowheads="1"/>
            </p:cNvSpPr>
            <p:nvPr/>
          </p:nvSpPr>
          <p:spPr bwMode="auto">
            <a:xfrm>
              <a:off x="4538" y="2006"/>
              <a:ext cx="76"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202" name="Oval 10"/>
            <p:cNvSpPr>
              <a:spLocks noChangeArrowheads="1"/>
            </p:cNvSpPr>
            <p:nvPr/>
          </p:nvSpPr>
          <p:spPr bwMode="auto">
            <a:xfrm>
              <a:off x="4951" y="2272"/>
              <a:ext cx="75" cy="67"/>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203" name="Oval 11"/>
            <p:cNvSpPr>
              <a:spLocks noChangeArrowheads="1"/>
            </p:cNvSpPr>
            <p:nvPr/>
          </p:nvSpPr>
          <p:spPr bwMode="auto">
            <a:xfrm>
              <a:off x="3758" y="1651"/>
              <a:ext cx="120" cy="107"/>
            </a:xfrm>
            <a:prstGeom prst="ellipse">
              <a:avLst/>
            </a:prstGeom>
            <a:gradFill rotWithShape="0">
              <a:gsLst>
                <a:gs pos="0">
                  <a:srgbClr val="00FF00"/>
                </a:gs>
                <a:gs pos="100000">
                  <a:srgbClr val="008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204" name="Oval 12"/>
            <p:cNvSpPr>
              <a:spLocks noChangeArrowheads="1"/>
            </p:cNvSpPr>
            <p:nvPr/>
          </p:nvSpPr>
          <p:spPr bwMode="auto">
            <a:xfrm>
              <a:off x="2901" y="1031"/>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205" name="Line 13"/>
            <p:cNvSpPr>
              <a:spLocks noChangeShapeType="1"/>
            </p:cNvSpPr>
            <p:nvPr/>
          </p:nvSpPr>
          <p:spPr bwMode="auto">
            <a:xfrm flipV="1">
              <a:off x="4034" y="1784"/>
              <a:ext cx="378" cy="288"/>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6206" name="Line 14"/>
            <p:cNvSpPr>
              <a:spLocks noChangeShapeType="1"/>
            </p:cNvSpPr>
            <p:nvPr/>
          </p:nvSpPr>
          <p:spPr bwMode="auto">
            <a:xfrm flipV="1">
              <a:off x="4513" y="1164"/>
              <a:ext cx="151" cy="487"/>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6207" name="Line 15"/>
            <p:cNvSpPr>
              <a:spLocks noChangeShapeType="1"/>
            </p:cNvSpPr>
            <p:nvPr/>
          </p:nvSpPr>
          <p:spPr bwMode="auto">
            <a:xfrm flipH="1" flipV="1">
              <a:off x="4765" y="1120"/>
              <a:ext cx="377" cy="133"/>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6208" name="Line 16"/>
            <p:cNvSpPr>
              <a:spLocks noChangeShapeType="1"/>
            </p:cNvSpPr>
            <p:nvPr/>
          </p:nvSpPr>
          <p:spPr bwMode="auto">
            <a:xfrm flipH="1" flipV="1">
              <a:off x="4506" y="1755"/>
              <a:ext cx="369" cy="207"/>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6209" name="Line 17"/>
            <p:cNvSpPr>
              <a:spLocks noChangeShapeType="1"/>
            </p:cNvSpPr>
            <p:nvPr/>
          </p:nvSpPr>
          <p:spPr bwMode="auto">
            <a:xfrm>
              <a:off x="3835" y="1789"/>
              <a:ext cx="98" cy="261"/>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6210" name="Oval 18"/>
            <p:cNvSpPr>
              <a:spLocks noChangeArrowheads="1"/>
            </p:cNvSpPr>
            <p:nvPr/>
          </p:nvSpPr>
          <p:spPr bwMode="auto">
            <a:xfrm>
              <a:off x="2725" y="1164"/>
              <a:ext cx="75" cy="67"/>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211" name="Line 19"/>
            <p:cNvSpPr>
              <a:spLocks noChangeShapeType="1"/>
            </p:cNvSpPr>
            <p:nvPr/>
          </p:nvSpPr>
          <p:spPr bwMode="auto">
            <a:xfrm>
              <a:off x="3758" y="1120"/>
              <a:ext cx="49" cy="509"/>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6212" name="Line 20"/>
            <p:cNvSpPr>
              <a:spLocks noChangeShapeType="1"/>
            </p:cNvSpPr>
            <p:nvPr/>
          </p:nvSpPr>
          <p:spPr bwMode="auto">
            <a:xfrm flipH="1">
              <a:off x="3345" y="1080"/>
              <a:ext cx="327" cy="199"/>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6213" name="Line 21"/>
            <p:cNvSpPr>
              <a:spLocks noChangeShapeType="1"/>
            </p:cNvSpPr>
            <p:nvPr/>
          </p:nvSpPr>
          <p:spPr bwMode="auto">
            <a:xfrm>
              <a:off x="3002" y="1137"/>
              <a:ext cx="201" cy="116"/>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6214" name="Oval 22"/>
            <p:cNvSpPr>
              <a:spLocks noChangeArrowheads="1"/>
            </p:cNvSpPr>
            <p:nvPr/>
          </p:nvSpPr>
          <p:spPr bwMode="auto">
            <a:xfrm>
              <a:off x="2901" y="1253"/>
              <a:ext cx="75"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215" name="Oval 23"/>
            <p:cNvSpPr>
              <a:spLocks noChangeArrowheads="1"/>
            </p:cNvSpPr>
            <p:nvPr/>
          </p:nvSpPr>
          <p:spPr bwMode="auto">
            <a:xfrm>
              <a:off x="2951" y="876"/>
              <a:ext cx="76" cy="67"/>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216" name="Oval 24"/>
            <p:cNvSpPr>
              <a:spLocks noChangeArrowheads="1"/>
            </p:cNvSpPr>
            <p:nvPr/>
          </p:nvSpPr>
          <p:spPr bwMode="auto">
            <a:xfrm>
              <a:off x="3203" y="921"/>
              <a:ext cx="76"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540697" name="Oval 25"/>
            <p:cNvSpPr>
              <a:spLocks noChangeArrowheads="1"/>
            </p:cNvSpPr>
            <p:nvPr/>
          </p:nvSpPr>
          <p:spPr bwMode="auto">
            <a:xfrm>
              <a:off x="2725" y="943"/>
              <a:ext cx="75" cy="66"/>
            </a:xfrm>
            <a:prstGeom prst="ellipse">
              <a:avLst/>
            </a:prstGeom>
            <a:gradFill rotWithShape="0">
              <a:gsLst>
                <a:gs pos="0">
                  <a:srgbClr val="FFFF00"/>
                </a:gs>
                <a:gs pos="100000">
                  <a:srgbClr val="FF0000"/>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218" name="Oval 26"/>
            <p:cNvSpPr>
              <a:spLocks noChangeArrowheads="1"/>
            </p:cNvSpPr>
            <p:nvPr/>
          </p:nvSpPr>
          <p:spPr bwMode="auto">
            <a:xfrm rot="-1832063">
              <a:off x="4559" y="1581"/>
              <a:ext cx="876" cy="749"/>
            </a:xfrm>
            <a:prstGeom prst="ellipse">
              <a:avLst/>
            </a:prstGeom>
            <a:noFill/>
            <a:ln w="12700">
              <a:solidFill>
                <a:srgbClr val="CC3300"/>
              </a:solidFill>
              <a:prstDash val="dash"/>
              <a:round/>
              <a:headEnd type="none" w="sm" len="sm"/>
              <a:tailEnd type="none" w="sm" len="sm"/>
            </a:ln>
          </p:spPr>
          <p:txBody>
            <a:bodyPr wrap="none" anchor="ctr"/>
            <a:lstStyle/>
            <a:p>
              <a:endParaRPr lang="en-US" dirty="0"/>
            </a:p>
          </p:txBody>
        </p:sp>
        <p:sp>
          <p:nvSpPr>
            <p:cNvPr id="136219" name="Line 27"/>
            <p:cNvSpPr>
              <a:spLocks noChangeShapeType="1"/>
            </p:cNvSpPr>
            <p:nvPr/>
          </p:nvSpPr>
          <p:spPr bwMode="auto">
            <a:xfrm>
              <a:off x="3354" y="1363"/>
              <a:ext cx="378" cy="288"/>
            </a:xfrm>
            <a:prstGeom prst="line">
              <a:avLst/>
            </a:prstGeom>
            <a:noFill/>
            <a:ln w="12700">
              <a:solidFill>
                <a:srgbClr val="0000FF"/>
              </a:solidFill>
              <a:round/>
              <a:headEnd type="triangle" w="med" len="med"/>
              <a:tailEnd type="triangle" w="med" len="med"/>
            </a:ln>
          </p:spPr>
          <p:txBody>
            <a:bodyPr wrap="none" anchor="ctr"/>
            <a:lstStyle/>
            <a:p>
              <a:endParaRPr lang="en-US" dirty="0"/>
            </a:p>
          </p:txBody>
        </p:sp>
        <p:sp>
          <p:nvSpPr>
            <p:cNvPr id="136220" name="Line 28"/>
            <p:cNvSpPr>
              <a:spLocks noChangeShapeType="1"/>
            </p:cNvSpPr>
            <p:nvPr/>
          </p:nvSpPr>
          <p:spPr bwMode="auto">
            <a:xfrm>
              <a:off x="3908" y="1696"/>
              <a:ext cx="479" cy="22"/>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6221" name="Oval 29"/>
            <p:cNvSpPr>
              <a:spLocks noChangeArrowheads="1"/>
            </p:cNvSpPr>
            <p:nvPr/>
          </p:nvSpPr>
          <p:spPr bwMode="auto">
            <a:xfrm rot="-207897">
              <a:off x="2624" y="832"/>
              <a:ext cx="781" cy="472"/>
            </a:xfrm>
            <a:prstGeom prst="ellipse">
              <a:avLst/>
            </a:prstGeom>
            <a:noFill/>
            <a:ln w="12700">
              <a:solidFill>
                <a:srgbClr val="CC3300"/>
              </a:solidFill>
              <a:prstDash val="dash"/>
              <a:round/>
              <a:headEnd type="none" w="sm" len="sm"/>
              <a:tailEnd type="none" w="sm" len="sm"/>
            </a:ln>
          </p:spPr>
          <p:txBody>
            <a:bodyPr rot="10800000" vert="eaVert" wrap="none" anchor="ctr"/>
            <a:lstStyle/>
            <a:p>
              <a:endParaRPr lang="en-US" dirty="0"/>
            </a:p>
          </p:txBody>
        </p:sp>
        <p:sp>
          <p:nvSpPr>
            <p:cNvPr id="136222" name="Line 30"/>
            <p:cNvSpPr>
              <a:spLocks noChangeShapeType="1"/>
            </p:cNvSpPr>
            <p:nvPr/>
          </p:nvSpPr>
          <p:spPr bwMode="auto">
            <a:xfrm flipV="1">
              <a:off x="4563" y="1341"/>
              <a:ext cx="605" cy="377"/>
            </a:xfrm>
            <a:prstGeom prst="line">
              <a:avLst/>
            </a:prstGeom>
            <a:noFill/>
            <a:ln w="12700">
              <a:solidFill>
                <a:srgbClr val="3366FF"/>
              </a:solidFill>
              <a:round/>
              <a:headEnd type="triangle" w="med" len="med"/>
              <a:tailEnd type="triangle" w="med" len="med"/>
            </a:ln>
          </p:spPr>
          <p:txBody>
            <a:bodyPr wrap="none" anchor="ctr"/>
            <a:lstStyle/>
            <a:p>
              <a:endParaRPr lang="en-US" dirty="0"/>
            </a:p>
          </p:txBody>
        </p:sp>
        <p:sp>
          <p:nvSpPr>
            <p:cNvPr id="136223" name="Line 31"/>
            <p:cNvSpPr>
              <a:spLocks noChangeShapeType="1"/>
            </p:cNvSpPr>
            <p:nvPr/>
          </p:nvSpPr>
          <p:spPr bwMode="auto">
            <a:xfrm flipV="1">
              <a:off x="4774" y="2058"/>
              <a:ext cx="109" cy="126"/>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6224" name="Line 32"/>
            <p:cNvSpPr>
              <a:spLocks noChangeShapeType="1"/>
            </p:cNvSpPr>
            <p:nvPr/>
          </p:nvSpPr>
          <p:spPr bwMode="auto">
            <a:xfrm flipH="1" flipV="1">
              <a:off x="4926" y="2095"/>
              <a:ext cx="50" cy="155"/>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6225" name="Line 33"/>
            <p:cNvSpPr>
              <a:spLocks noChangeShapeType="1"/>
            </p:cNvSpPr>
            <p:nvPr/>
          </p:nvSpPr>
          <p:spPr bwMode="auto">
            <a:xfrm flipH="1" flipV="1">
              <a:off x="4987" y="2038"/>
              <a:ext cx="226" cy="110"/>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6226" name="Line 34"/>
            <p:cNvSpPr>
              <a:spLocks noChangeShapeType="1"/>
            </p:cNvSpPr>
            <p:nvPr/>
          </p:nvSpPr>
          <p:spPr bwMode="auto">
            <a:xfrm flipH="1">
              <a:off x="5001" y="1940"/>
              <a:ext cx="303" cy="44"/>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6227" name="Line 35"/>
            <p:cNvSpPr>
              <a:spLocks noChangeShapeType="1"/>
            </p:cNvSpPr>
            <p:nvPr/>
          </p:nvSpPr>
          <p:spPr bwMode="auto">
            <a:xfrm flipH="1">
              <a:off x="4951" y="1763"/>
              <a:ext cx="75" cy="177"/>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6228" name="Line 36"/>
            <p:cNvSpPr>
              <a:spLocks noChangeShapeType="1"/>
            </p:cNvSpPr>
            <p:nvPr/>
          </p:nvSpPr>
          <p:spPr bwMode="auto">
            <a:xfrm flipV="1">
              <a:off x="4624" y="2016"/>
              <a:ext cx="207" cy="41"/>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6229" name="Line 37"/>
            <p:cNvSpPr>
              <a:spLocks noChangeShapeType="1"/>
            </p:cNvSpPr>
            <p:nvPr/>
          </p:nvSpPr>
          <p:spPr bwMode="auto">
            <a:xfrm>
              <a:off x="2802" y="1002"/>
              <a:ext cx="101" cy="44"/>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6230" name="Line 38"/>
            <p:cNvSpPr>
              <a:spLocks noChangeShapeType="1"/>
            </p:cNvSpPr>
            <p:nvPr/>
          </p:nvSpPr>
          <p:spPr bwMode="auto">
            <a:xfrm flipV="1">
              <a:off x="2803" y="1120"/>
              <a:ext cx="98" cy="56"/>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6231" name="Line 39"/>
            <p:cNvSpPr>
              <a:spLocks noChangeShapeType="1"/>
            </p:cNvSpPr>
            <p:nvPr/>
          </p:nvSpPr>
          <p:spPr bwMode="auto">
            <a:xfrm flipV="1">
              <a:off x="2976" y="949"/>
              <a:ext cx="11" cy="82"/>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6232" name="Line 40"/>
            <p:cNvSpPr>
              <a:spLocks noChangeShapeType="1"/>
            </p:cNvSpPr>
            <p:nvPr/>
          </p:nvSpPr>
          <p:spPr bwMode="auto">
            <a:xfrm flipV="1">
              <a:off x="3042" y="987"/>
              <a:ext cx="152" cy="66"/>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6233" name="Line 41"/>
            <p:cNvSpPr>
              <a:spLocks noChangeShapeType="1"/>
            </p:cNvSpPr>
            <p:nvPr/>
          </p:nvSpPr>
          <p:spPr bwMode="auto">
            <a:xfrm flipV="1">
              <a:off x="2930" y="1126"/>
              <a:ext cx="28" cy="125"/>
            </a:xfrm>
            <a:prstGeom prst="line">
              <a:avLst/>
            </a:prstGeom>
            <a:noFill/>
            <a:ln w="12700">
              <a:solidFill>
                <a:srgbClr val="CC3300"/>
              </a:solidFill>
              <a:round/>
              <a:headEnd type="triangle" w="med" len="med"/>
              <a:tailEnd type="triangle" w="med" len="med"/>
            </a:ln>
          </p:spPr>
          <p:txBody>
            <a:bodyPr wrap="none" anchor="ctr"/>
            <a:lstStyle/>
            <a:p>
              <a:endParaRPr lang="en-US" dirty="0"/>
            </a:p>
          </p:txBody>
        </p:sp>
        <p:sp>
          <p:nvSpPr>
            <p:cNvPr id="136234" name="Oval 42"/>
            <p:cNvSpPr>
              <a:spLocks noChangeArrowheads="1"/>
            </p:cNvSpPr>
            <p:nvPr/>
          </p:nvSpPr>
          <p:spPr bwMode="auto">
            <a:xfrm>
              <a:off x="3237" y="1273"/>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235" name="Oval 43"/>
            <p:cNvSpPr>
              <a:spLocks noChangeArrowheads="1"/>
            </p:cNvSpPr>
            <p:nvPr/>
          </p:nvSpPr>
          <p:spPr bwMode="auto">
            <a:xfrm>
              <a:off x="3683" y="1009"/>
              <a:ext cx="120"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236" name="Oval 44"/>
            <p:cNvSpPr>
              <a:spLocks noChangeArrowheads="1"/>
            </p:cNvSpPr>
            <p:nvPr/>
          </p:nvSpPr>
          <p:spPr bwMode="auto">
            <a:xfrm>
              <a:off x="4630" y="1038"/>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237" name="Oval 45"/>
            <p:cNvSpPr>
              <a:spLocks noChangeArrowheads="1"/>
            </p:cNvSpPr>
            <p:nvPr/>
          </p:nvSpPr>
          <p:spPr bwMode="auto">
            <a:xfrm>
              <a:off x="5159" y="1214"/>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238" name="Oval 46"/>
            <p:cNvSpPr>
              <a:spLocks noChangeArrowheads="1"/>
            </p:cNvSpPr>
            <p:nvPr/>
          </p:nvSpPr>
          <p:spPr bwMode="auto">
            <a:xfrm>
              <a:off x="4407" y="1656"/>
              <a:ext cx="121"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sp>
          <p:nvSpPr>
            <p:cNvPr id="136239" name="Oval 47"/>
            <p:cNvSpPr>
              <a:spLocks noChangeArrowheads="1"/>
            </p:cNvSpPr>
            <p:nvPr/>
          </p:nvSpPr>
          <p:spPr bwMode="auto">
            <a:xfrm>
              <a:off x="3906" y="2068"/>
              <a:ext cx="120" cy="106"/>
            </a:xfrm>
            <a:prstGeom prst="ellipse">
              <a:avLst/>
            </a:prstGeom>
            <a:gradFill rotWithShape="0">
              <a:gsLst>
                <a:gs pos="0">
                  <a:schemeClr val="hlink"/>
                </a:gs>
                <a:gs pos="100000">
                  <a:srgbClr val="0000FF"/>
                </a:gs>
              </a:gsLst>
              <a:path path="shape">
                <a:fillToRect l="50000" t="50000" r="50000" b="50000"/>
              </a:path>
            </a:gradFill>
            <a:ln w="12700">
              <a:noFill/>
              <a:round/>
              <a:headEnd type="none" w="sm" len="sm"/>
              <a:tailEnd type="none" w="sm" len="sm"/>
            </a:ln>
          </p:spPr>
          <p:txBody>
            <a:bodyPr rot="10800000" vert="eaVert" wrap="none" anchor="ctr"/>
            <a:lstStyle/>
            <a:p>
              <a:endParaRPr lang="en-US" dirty="0"/>
            </a:p>
          </p:txBody>
        </p:sp>
      </p:grpSp>
      <p:sp>
        <p:nvSpPr>
          <p:cNvPr id="136240" name="Line 48"/>
          <p:cNvSpPr>
            <a:spLocks noChangeShapeType="1"/>
          </p:cNvSpPr>
          <p:nvPr/>
        </p:nvSpPr>
        <p:spPr bwMode="auto">
          <a:xfrm>
            <a:off x="4552950" y="1689100"/>
            <a:ext cx="3048000" cy="234950"/>
          </a:xfrm>
          <a:prstGeom prst="line">
            <a:avLst/>
          </a:prstGeom>
          <a:noFill/>
          <a:ln w="38100">
            <a:solidFill>
              <a:schemeClr val="tx1"/>
            </a:solidFill>
            <a:round/>
            <a:headEnd/>
            <a:tailEnd type="triangle" w="lg" len="lg"/>
          </a:ln>
        </p:spPr>
        <p:txBody>
          <a:bodyPr tIns="91440" bIns="91440">
            <a:spAutoFit/>
          </a:bodyPr>
          <a:lstStyle/>
          <a:p>
            <a:endParaRPr lang="en-US" dirty="0"/>
          </a:p>
        </p:txBody>
      </p:sp>
    </p:spTree>
    <p:extLst>
      <p:ext uri="{BB962C8B-B14F-4D97-AF65-F5344CB8AC3E}">
        <p14:creationId xmlns:p14="http://schemas.microsoft.com/office/powerpoint/2010/main" val="1679530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a:extLst>
              <a:ext uri="{FF2B5EF4-FFF2-40B4-BE49-F238E27FC236}">
                <a16:creationId xmlns:a16="http://schemas.microsoft.com/office/drawing/2014/main" id="{6DEB6046-9DE0-9E4D-80D1-54718738317B}"/>
              </a:ext>
            </a:extLst>
          </p:cNvPr>
          <p:cNvSpPr>
            <a:spLocks noGrp="1"/>
          </p:cNvSpPr>
          <p:nvPr>
            <p:ph type="title"/>
          </p:nvPr>
        </p:nvSpPr>
        <p:spPr>
          <a:xfrm>
            <a:off x="600075" y="1998663"/>
            <a:ext cx="5864225" cy="2311400"/>
          </a:xfrm>
        </p:spPr>
        <p:txBody>
          <a:bodyPr>
            <a:normAutofit fontScale="90000"/>
          </a:bodyPr>
          <a:lstStyle/>
          <a:p>
            <a:r>
              <a:rPr lang="en-US" altLang="en-US" b="0" dirty="0">
                <a:latin typeface="Montserrat" pitchFamily="2" charset="77"/>
                <a:ea typeface="Montserrat" pitchFamily="2" charset="77"/>
                <a:cs typeface="Montserrat" pitchFamily="2" charset="77"/>
              </a:rPr>
              <a:t>Our vision:</a:t>
            </a:r>
            <a:br>
              <a:rPr lang="en-US" altLang="en-US" dirty="0">
                <a:latin typeface="Montserrat" pitchFamily="2" charset="77"/>
                <a:ea typeface="Montserrat" pitchFamily="2" charset="77"/>
                <a:cs typeface="Montserrat" pitchFamily="2" charset="77"/>
              </a:rPr>
            </a:br>
            <a:r>
              <a:rPr lang="en-US" altLang="en-US" dirty="0">
                <a:latin typeface="Montserrat" pitchFamily="2" charset="77"/>
                <a:ea typeface="Montserrat" pitchFamily="2" charset="77"/>
                <a:cs typeface="Montserrat" pitchFamily="2" charset="77"/>
              </a:rPr>
              <a:t>We believe all objects can work together in a way that enhances the way we live, work, and play</a:t>
            </a:r>
          </a:p>
        </p:txBody>
      </p:sp>
      <p:sp>
        <p:nvSpPr>
          <p:cNvPr id="4" name="Footer Placeholder 3">
            <a:extLst>
              <a:ext uri="{FF2B5EF4-FFF2-40B4-BE49-F238E27FC236}">
                <a16:creationId xmlns:a16="http://schemas.microsoft.com/office/drawing/2014/main" id="{A0A225A4-5BDF-5547-AB8B-799D6110A5CE}"/>
              </a:ext>
            </a:extLst>
          </p:cNvPr>
          <p:cNvSpPr>
            <a:spLocks noGrp="1"/>
          </p:cNvSpPr>
          <p:nvPr>
            <p:ph type="ftr" sz="quarter" idx="10"/>
          </p:nvPr>
        </p:nvSpPr>
        <p:spPr/>
        <p:txBody>
          <a:bodyPr/>
          <a:lstStyle/>
          <a:p>
            <a:pPr>
              <a:defRPr/>
            </a:pPr>
            <a:r>
              <a:rPr lang="en-US" dirty="0"/>
              <a:t> </a:t>
            </a:r>
          </a:p>
        </p:txBody>
      </p:sp>
      <p:sp>
        <p:nvSpPr>
          <p:cNvPr id="2" name="Rectangle 1">
            <a:extLst>
              <a:ext uri="{FF2B5EF4-FFF2-40B4-BE49-F238E27FC236}">
                <a16:creationId xmlns:a16="http://schemas.microsoft.com/office/drawing/2014/main" id="{D1D1CDBA-FD8B-3948-8372-B623465339DA}"/>
              </a:ext>
            </a:extLst>
          </p:cNvPr>
          <p:cNvSpPr/>
          <p:nvPr/>
        </p:nvSpPr>
        <p:spPr>
          <a:xfrm>
            <a:off x="6464300" y="0"/>
            <a:ext cx="57277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19460" name="Title 1">
            <a:extLst>
              <a:ext uri="{FF2B5EF4-FFF2-40B4-BE49-F238E27FC236}">
                <a16:creationId xmlns:a16="http://schemas.microsoft.com/office/drawing/2014/main" id="{E3CCD8B0-7864-A54A-8B8F-CD49004E7C2B}"/>
              </a:ext>
            </a:extLst>
          </p:cNvPr>
          <p:cNvSpPr txBox="1">
            <a:spLocks/>
          </p:cNvSpPr>
          <p:nvPr/>
        </p:nvSpPr>
        <p:spPr bwMode="auto">
          <a:xfrm>
            <a:off x="6967538" y="1998663"/>
            <a:ext cx="5045075"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b="1">
                <a:solidFill>
                  <a:schemeClr val="tx1"/>
                </a:solidFill>
                <a:latin typeface="Hind" panose="02000000000000000000" pitchFamily="2" charset="77"/>
                <a:ea typeface="Hind" panose="02000000000000000000" pitchFamily="2" charset="77"/>
                <a:cs typeface="Hind" panose="02000000000000000000" pitchFamily="2" charset="77"/>
              </a:defRPr>
            </a:lvl1pPr>
            <a:lvl2pPr marL="685800" indent="-228600">
              <a:lnSpc>
                <a:spcPct val="90000"/>
              </a:lnSpc>
              <a:spcBef>
                <a:spcPts val="500"/>
              </a:spcBef>
              <a:buFont typeface="Arial" panose="020B0604020202020204" pitchFamily="34" charset="0"/>
              <a:buChar char="•"/>
              <a:defRPr sz="2400">
                <a:solidFill>
                  <a:schemeClr val="tx1"/>
                </a:solidFill>
                <a:latin typeface="Hind Light" panose="02000000000000000000" pitchFamily="2" charset="77"/>
                <a:ea typeface="Hind Light" panose="02000000000000000000" pitchFamily="2" charset="77"/>
                <a:cs typeface="Hind Light" panose="02000000000000000000"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Hind Light" panose="02000000000000000000" pitchFamily="2" charset="77"/>
                <a:ea typeface="Hind Light" panose="02000000000000000000" pitchFamily="2" charset="77"/>
                <a:cs typeface="Hind Light" panose="02000000000000000000"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9pPr>
          </a:lstStyle>
          <a:p>
            <a:pPr>
              <a:spcBef>
                <a:spcPct val="0"/>
              </a:spcBef>
              <a:buFontTx/>
              <a:buNone/>
            </a:pPr>
            <a:r>
              <a:rPr lang="en-US" altLang="en-US" sz="3200" b="0" dirty="0">
                <a:solidFill>
                  <a:schemeClr val="bg1"/>
                </a:solidFill>
                <a:latin typeface="Montserrat" pitchFamily="2" charset="77"/>
                <a:ea typeface="Montserrat" pitchFamily="2" charset="77"/>
                <a:cs typeface="Montserrat" pitchFamily="2" charset="77"/>
              </a:rPr>
              <a:t>Our mission:</a:t>
            </a:r>
            <a:br>
              <a:rPr lang="en-US" altLang="en-US" sz="3200" dirty="0">
                <a:solidFill>
                  <a:schemeClr val="bg1"/>
                </a:solidFill>
                <a:latin typeface="Montserrat" pitchFamily="2" charset="77"/>
                <a:ea typeface="Montserrat" pitchFamily="2" charset="77"/>
                <a:cs typeface="Montserrat" pitchFamily="2" charset="77"/>
              </a:rPr>
            </a:br>
            <a:r>
              <a:rPr lang="en-US" altLang="en-US" sz="3200" dirty="0">
                <a:solidFill>
                  <a:schemeClr val="bg1"/>
                </a:solidFill>
                <a:latin typeface="Montserrat" pitchFamily="2" charset="77"/>
                <a:ea typeface="Montserrat" pitchFamily="2" charset="77"/>
                <a:cs typeface="Montserrat" pitchFamily="2" charset="77"/>
              </a:rPr>
              <a:t>The Zigbee Alliance ignites creativity and collaboration in the Internet of Things, by creating, evolving, and promoting universal open standards that enable all objects to connect and interact.</a:t>
            </a:r>
          </a:p>
        </p:txBody>
      </p:sp>
    </p:spTree>
    <p:extLst>
      <p:ext uri="{BB962C8B-B14F-4D97-AF65-F5344CB8AC3E}">
        <p14:creationId xmlns:p14="http://schemas.microsoft.com/office/powerpoint/2010/main" val="1248533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608"/>
            <a:ext cx="10515600" cy="1325563"/>
          </a:xfrm>
        </p:spPr>
        <p:txBody>
          <a:bodyPr>
            <a:normAutofit/>
          </a:bodyPr>
          <a:lstStyle/>
          <a:p>
            <a:r>
              <a:rPr lang="en-US" sz="4000" dirty="0">
                <a:solidFill>
                  <a:schemeClr val="tx1"/>
                </a:solidFill>
              </a:rPr>
              <a:t>Zigbee PRO Network Communication Model – Centralized Security </a:t>
            </a:r>
          </a:p>
        </p:txBody>
      </p:sp>
      <p:sp>
        <p:nvSpPr>
          <p:cNvPr id="3" name="Content Placeholder 2"/>
          <p:cNvSpPr>
            <a:spLocks noGrp="1"/>
          </p:cNvSpPr>
          <p:nvPr>
            <p:ph idx="1"/>
          </p:nvPr>
        </p:nvSpPr>
        <p:spPr/>
        <p:txBody>
          <a:bodyPr>
            <a:normAutofit fontScale="55000" lnSpcReduction="20000"/>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Mesh, self-organizing, self-healing topology scalable to thousands of nodes </a:t>
            </a:r>
          </a:p>
          <a:p>
            <a:r>
              <a:rPr lang="en-US" dirty="0"/>
              <a:t>Interference tolerance via clear channel assessments, retries, etc.</a:t>
            </a:r>
          </a:p>
          <a:p>
            <a:r>
              <a:rPr lang="en-US" dirty="0"/>
              <a:t>Point to Point communication gives range &gt; 100 m, and full mesh deployment can have several kilometer range</a:t>
            </a:r>
          </a:p>
        </p:txBody>
      </p:sp>
      <p:sp>
        <p:nvSpPr>
          <p:cNvPr id="67" name="Slide Number Placeholder 3"/>
          <p:cNvSpPr>
            <a:spLocks noGrp="1"/>
          </p:cNvSpPr>
          <p:nvPr>
            <p:ph type="sldNum" sz="quarter" idx="4294967295"/>
          </p:nvPr>
        </p:nvSpPr>
        <p:spPr>
          <a:xfrm>
            <a:off x="11696700" y="6586538"/>
            <a:ext cx="495300" cy="2317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Blip>
                <a:blip r:embed="rId3"/>
              </a:buBlip>
              <a:defRPr sz="2800">
                <a:solidFill>
                  <a:schemeClr val="tx1"/>
                </a:solidFill>
                <a:latin typeface="Arial Rounded MT Bold" panose="020F0704030504030204" pitchFamily="34" charset="0"/>
                <a:ea typeface="MS PGothic" panose="020B0600070205080204" pitchFamily="34" charset="-128"/>
              </a:defRPr>
            </a:lvl1pPr>
            <a:lvl2pPr marL="742950" indent="-285750">
              <a:spcBef>
                <a:spcPct val="20000"/>
              </a:spcBef>
              <a:buClr>
                <a:srgbClr val="CF1C21"/>
              </a:buClr>
              <a:buFont typeface="Arial" panose="020B0604020202020204" pitchFamily="34" charset="0"/>
              <a:buChar char="–"/>
              <a:defRPr sz="2400">
                <a:solidFill>
                  <a:schemeClr val="tx1"/>
                </a:solidFill>
                <a:latin typeface="Arial Rounded MT Bold" panose="020F0704030504030204" pitchFamily="34" charset="0"/>
                <a:ea typeface="MS PGothic" panose="020B0600070205080204" pitchFamily="34" charset="-128"/>
              </a:defRPr>
            </a:lvl2pPr>
            <a:lvl3pPr marL="1143000" indent="-228600">
              <a:spcBef>
                <a:spcPct val="20000"/>
              </a:spcBef>
              <a:buClr>
                <a:srgbClr val="CF1C21"/>
              </a:buClr>
              <a:buFont typeface="Arial" panose="020B0604020202020204" pitchFamily="34" charset="0"/>
              <a:buChar char="•"/>
              <a:defRPr sz="2000">
                <a:solidFill>
                  <a:schemeClr val="tx1"/>
                </a:solidFill>
                <a:latin typeface="Arial Rounded MT Bold" panose="020F0704030504030204" pitchFamily="34" charset="0"/>
                <a:ea typeface="MS PGothic" panose="020B0600070205080204" pitchFamily="34" charset="-128"/>
              </a:defRPr>
            </a:lvl3pPr>
            <a:lvl4pPr marL="1600200" indent="-228600">
              <a:spcBef>
                <a:spcPct val="20000"/>
              </a:spcBef>
              <a:buClr>
                <a:srgbClr val="CF1C21"/>
              </a:buClr>
              <a:buFont typeface="Arial" panose="020B0604020202020204" pitchFamily="34" charset="0"/>
              <a:buChar char="–"/>
              <a:defRPr>
                <a:solidFill>
                  <a:schemeClr val="tx1"/>
                </a:solidFill>
                <a:latin typeface="Arial Rounded MT Bold" panose="020F0704030504030204" pitchFamily="34" charset="0"/>
                <a:ea typeface="MS PGothic" panose="020B0600070205080204" pitchFamily="34" charset="-128"/>
              </a:defRPr>
            </a:lvl4pPr>
            <a:lvl5pPr marL="2057400" indent="-228600">
              <a:spcBef>
                <a:spcPct val="20000"/>
              </a:spcBef>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5pPr>
            <a:lvl6pPr marL="25146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6pPr>
            <a:lvl7pPr marL="29718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7pPr>
            <a:lvl8pPr marL="34290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8pPr>
            <a:lvl9pPr marL="38862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9pPr>
          </a:lstStyle>
          <a:p>
            <a:pPr>
              <a:spcBef>
                <a:spcPct val="0"/>
              </a:spcBef>
              <a:buFontTx/>
              <a:buNone/>
            </a:pPr>
            <a:fld id="{3E253594-90EC-45F9-8A25-49079450F244}" type="slidenum">
              <a:rPr lang="en-US" altLang="en-US" sz="1200"/>
              <a:pPr>
                <a:spcBef>
                  <a:spcPct val="0"/>
                </a:spcBef>
                <a:buFontTx/>
                <a:buNone/>
              </a:pPr>
              <a:t>20</a:t>
            </a:fld>
            <a:endParaRPr lang="en-US" altLang="en-US" sz="1200" dirty="0"/>
          </a:p>
        </p:txBody>
      </p:sp>
      <p:sp>
        <p:nvSpPr>
          <p:cNvPr id="6" name="Oval 1028"/>
          <p:cNvSpPr>
            <a:spLocks noChangeArrowheads="1"/>
          </p:cNvSpPr>
          <p:nvPr/>
        </p:nvSpPr>
        <p:spPr bwMode="auto">
          <a:xfrm>
            <a:off x="8469255" y="3961190"/>
            <a:ext cx="330200" cy="274638"/>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7" name="Oval 1029"/>
          <p:cNvSpPr>
            <a:spLocks noChangeArrowheads="1"/>
          </p:cNvSpPr>
          <p:nvPr/>
        </p:nvSpPr>
        <p:spPr bwMode="auto">
          <a:xfrm>
            <a:off x="9426519" y="4445379"/>
            <a:ext cx="206375" cy="173037"/>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8" name="Text Box 1030"/>
          <p:cNvSpPr txBox="1">
            <a:spLocks noChangeArrowheads="1"/>
          </p:cNvSpPr>
          <p:nvPr/>
        </p:nvSpPr>
        <p:spPr bwMode="auto">
          <a:xfrm>
            <a:off x="2398655" y="3968811"/>
            <a:ext cx="2555508"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37931725" indent="-37474525"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200" dirty="0">
                <a:latin typeface="Avenir Light"/>
                <a:cs typeface="Avenir Light"/>
              </a:rPr>
              <a:t>Zigbee End Device (RFD or FFD)</a:t>
            </a:r>
          </a:p>
        </p:txBody>
      </p:sp>
      <p:sp>
        <p:nvSpPr>
          <p:cNvPr id="9" name="Text Box 1031"/>
          <p:cNvSpPr txBox="1">
            <a:spLocks noChangeArrowheads="1"/>
          </p:cNvSpPr>
          <p:nvPr/>
        </p:nvSpPr>
        <p:spPr bwMode="auto">
          <a:xfrm>
            <a:off x="2382781" y="3649724"/>
            <a:ext cx="160172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37931725" indent="-37474525"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200" dirty="0">
                <a:latin typeface="Avenir Light"/>
                <a:cs typeface="Avenir Light"/>
              </a:rPr>
              <a:t>Zigbee Router (FFD)</a:t>
            </a:r>
          </a:p>
        </p:txBody>
      </p:sp>
      <p:sp>
        <p:nvSpPr>
          <p:cNvPr id="10" name="Oval 1032"/>
          <p:cNvSpPr>
            <a:spLocks noChangeArrowheads="1"/>
          </p:cNvSpPr>
          <p:nvPr/>
        </p:nvSpPr>
        <p:spPr bwMode="auto">
          <a:xfrm>
            <a:off x="8780406" y="3269040"/>
            <a:ext cx="206375" cy="173038"/>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11" name="Oval 1033"/>
          <p:cNvSpPr>
            <a:spLocks noChangeArrowheads="1"/>
          </p:cNvSpPr>
          <p:nvPr/>
        </p:nvSpPr>
        <p:spPr bwMode="auto">
          <a:xfrm>
            <a:off x="7978719" y="4561265"/>
            <a:ext cx="206375" cy="171450"/>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12" name="Oval 1034"/>
          <p:cNvSpPr>
            <a:spLocks noChangeArrowheads="1"/>
          </p:cNvSpPr>
          <p:nvPr/>
        </p:nvSpPr>
        <p:spPr bwMode="auto">
          <a:xfrm>
            <a:off x="9701156" y="3815140"/>
            <a:ext cx="206375" cy="171450"/>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13" name="Oval 1035"/>
          <p:cNvSpPr>
            <a:spLocks noChangeArrowheads="1"/>
          </p:cNvSpPr>
          <p:nvPr/>
        </p:nvSpPr>
        <p:spPr bwMode="auto">
          <a:xfrm>
            <a:off x="2119256" y="4084380"/>
            <a:ext cx="206375" cy="171450"/>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14" name="Oval 1036"/>
          <p:cNvSpPr>
            <a:spLocks noChangeArrowheads="1"/>
          </p:cNvSpPr>
          <p:nvPr/>
        </p:nvSpPr>
        <p:spPr bwMode="auto">
          <a:xfrm>
            <a:off x="2052580" y="3694809"/>
            <a:ext cx="330200" cy="274637"/>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15" name="Oval 1037"/>
          <p:cNvSpPr>
            <a:spLocks noChangeArrowheads="1"/>
          </p:cNvSpPr>
          <p:nvPr/>
        </p:nvSpPr>
        <p:spPr bwMode="auto">
          <a:xfrm>
            <a:off x="2052580" y="3321429"/>
            <a:ext cx="330200" cy="274637"/>
          </a:xfrm>
          <a:prstGeom prst="ellipse">
            <a:avLst/>
          </a:prstGeom>
          <a:gradFill rotWithShape="0">
            <a:gsLst>
              <a:gs pos="0">
                <a:srgbClr val="00FF00"/>
              </a:gs>
              <a:gs pos="100000">
                <a:srgbClr val="008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16" name="Text Box 1038"/>
          <p:cNvSpPr txBox="1">
            <a:spLocks noChangeArrowheads="1"/>
          </p:cNvSpPr>
          <p:nvPr/>
        </p:nvSpPr>
        <p:spPr bwMode="auto">
          <a:xfrm>
            <a:off x="2387544" y="3279836"/>
            <a:ext cx="1941557"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37931725" indent="-37474525"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200" dirty="0">
                <a:latin typeface="Avenir Light"/>
                <a:cs typeface="Avenir Light"/>
              </a:rPr>
              <a:t>Zigbee Coordinator (FFD)</a:t>
            </a:r>
            <a:endParaRPr lang="en-US" sz="1000" dirty="0">
              <a:latin typeface="Avenir Light"/>
              <a:cs typeface="Avenir Light"/>
            </a:endParaRPr>
          </a:p>
        </p:txBody>
      </p:sp>
      <p:sp>
        <p:nvSpPr>
          <p:cNvPr id="17" name="Oval 1039"/>
          <p:cNvSpPr>
            <a:spLocks noChangeArrowheads="1"/>
          </p:cNvSpPr>
          <p:nvPr/>
        </p:nvSpPr>
        <p:spPr bwMode="auto">
          <a:xfrm>
            <a:off x="7561205" y="3802440"/>
            <a:ext cx="184150" cy="165100"/>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18" name="Oval 1040"/>
          <p:cNvSpPr>
            <a:spLocks noChangeArrowheads="1"/>
          </p:cNvSpPr>
          <p:nvPr/>
        </p:nvSpPr>
        <p:spPr bwMode="auto">
          <a:xfrm>
            <a:off x="8706194" y="4722490"/>
            <a:ext cx="206375" cy="173038"/>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19" name="Oval 1041"/>
          <p:cNvSpPr>
            <a:spLocks noChangeArrowheads="1"/>
          </p:cNvSpPr>
          <p:nvPr/>
        </p:nvSpPr>
        <p:spPr bwMode="auto">
          <a:xfrm>
            <a:off x="5403793" y="3181729"/>
            <a:ext cx="330200" cy="276225"/>
          </a:xfrm>
          <a:prstGeom prst="ellipse">
            <a:avLst/>
          </a:prstGeom>
          <a:gradFill rotWithShape="0">
            <a:gsLst>
              <a:gs pos="0">
                <a:srgbClr val="00FF00"/>
              </a:gs>
              <a:gs pos="100000">
                <a:srgbClr val="008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20" name="Oval 1042"/>
          <p:cNvSpPr>
            <a:spLocks noChangeArrowheads="1"/>
          </p:cNvSpPr>
          <p:nvPr/>
        </p:nvSpPr>
        <p:spPr bwMode="auto">
          <a:xfrm>
            <a:off x="3060643" y="1575179"/>
            <a:ext cx="330200" cy="274637"/>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21" name="Line 1043"/>
          <p:cNvSpPr>
            <a:spLocks noChangeShapeType="1"/>
          </p:cNvSpPr>
          <p:nvPr/>
        </p:nvSpPr>
        <p:spPr bwMode="auto">
          <a:xfrm flipV="1">
            <a:off x="6161031" y="3526216"/>
            <a:ext cx="1033463" cy="746125"/>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2" name="Line 1044"/>
          <p:cNvSpPr>
            <a:spLocks noChangeShapeType="1"/>
          </p:cNvSpPr>
          <p:nvPr/>
        </p:nvSpPr>
        <p:spPr bwMode="auto">
          <a:xfrm flipV="1">
            <a:off x="7469130" y="1919666"/>
            <a:ext cx="414338" cy="1262063"/>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3" name="Line 1045"/>
          <p:cNvSpPr>
            <a:spLocks noChangeShapeType="1"/>
          </p:cNvSpPr>
          <p:nvPr/>
        </p:nvSpPr>
        <p:spPr bwMode="auto">
          <a:xfrm flipH="1" flipV="1">
            <a:off x="8158106" y="1805365"/>
            <a:ext cx="1033463" cy="344488"/>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4" name="Line 1046"/>
          <p:cNvSpPr>
            <a:spLocks noChangeShapeType="1"/>
          </p:cNvSpPr>
          <p:nvPr/>
        </p:nvSpPr>
        <p:spPr bwMode="auto">
          <a:xfrm flipH="1" flipV="1">
            <a:off x="7450080" y="3450016"/>
            <a:ext cx="1011238" cy="536575"/>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5" name="Line 1047"/>
          <p:cNvSpPr>
            <a:spLocks noChangeShapeType="1"/>
          </p:cNvSpPr>
          <p:nvPr/>
        </p:nvSpPr>
        <p:spPr bwMode="auto">
          <a:xfrm>
            <a:off x="5616519" y="3538916"/>
            <a:ext cx="268287" cy="676275"/>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6" name="Oval 1048"/>
          <p:cNvSpPr>
            <a:spLocks noChangeArrowheads="1"/>
          </p:cNvSpPr>
          <p:nvPr/>
        </p:nvSpPr>
        <p:spPr bwMode="auto">
          <a:xfrm>
            <a:off x="2579631" y="1919665"/>
            <a:ext cx="206375" cy="173038"/>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27" name="Line 1049"/>
          <p:cNvSpPr>
            <a:spLocks noChangeShapeType="1"/>
          </p:cNvSpPr>
          <p:nvPr/>
        </p:nvSpPr>
        <p:spPr bwMode="auto">
          <a:xfrm>
            <a:off x="5403794" y="1805366"/>
            <a:ext cx="136525" cy="1319213"/>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8" name="Line 1050"/>
          <p:cNvSpPr>
            <a:spLocks noChangeShapeType="1"/>
          </p:cNvSpPr>
          <p:nvPr/>
        </p:nvSpPr>
        <p:spPr bwMode="auto">
          <a:xfrm flipH="1">
            <a:off x="4275080" y="1702179"/>
            <a:ext cx="895350" cy="515937"/>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9" name="Line 1051"/>
          <p:cNvSpPr>
            <a:spLocks noChangeShapeType="1"/>
          </p:cNvSpPr>
          <p:nvPr/>
        </p:nvSpPr>
        <p:spPr bwMode="auto">
          <a:xfrm>
            <a:off x="3336868" y="1849815"/>
            <a:ext cx="550862" cy="300038"/>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30" name="Oval 1052"/>
          <p:cNvSpPr>
            <a:spLocks noChangeArrowheads="1"/>
          </p:cNvSpPr>
          <p:nvPr/>
        </p:nvSpPr>
        <p:spPr bwMode="auto">
          <a:xfrm>
            <a:off x="3060644" y="2149853"/>
            <a:ext cx="206375" cy="171450"/>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31" name="Oval 1053"/>
          <p:cNvSpPr>
            <a:spLocks noChangeArrowheads="1"/>
          </p:cNvSpPr>
          <p:nvPr/>
        </p:nvSpPr>
        <p:spPr bwMode="auto">
          <a:xfrm>
            <a:off x="3198756" y="1173540"/>
            <a:ext cx="206375" cy="173038"/>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32" name="Oval 1054"/>
          <p:cNvSpPr>
            <a:spLocks noChangeArrowheads="1"/>
          </p:cNvSpPr>
          <p:nvPr/>
        </p:nvSpPr>
        <p:spPr bwMode="auto">
          <a:xfrm>
            <a:off x="3887731" y="1289428"/>
            <a:ext cx="206375" cy="171450"/>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33" name="Oval 1055"/>
          <p:cNvSpPr>
            <a:spLocks noChangeArrowheads="1"/>
          </p:cNvSpPr>
          <p:nvPr/>
        </p:nvSpPr>
        <p:spPr bwMode="auto">
          <a:xfrm>
            <a:off x="2579631" y="1346578"/>
            <a:ext cx="206375" cy="171450"/>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34" name="Line 1057"/>
          <p:cNvSpPr>
            <a:spLocks noChangeShapeType="1"/>
          </p:cNvSpPr>
          <p:nvPr/>
        </p:nvSpPr>
        <p:spPr bwMode="auto">
          <a:xfrm>
            <a:off x="4300481" y="2435604"/>
            <a:ext cx="1033463" cy="746125"/>
          </a:xfrm>
          <a:prstGeom prst="line">
            <a:avLst/>
          </a:prstGeom>
          <a:noFill/>
          <a:ln w="12700">
            <a:solidFill>
              <a:srgbClr val="0070C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35" name="Text Box 1058"/>
          <p:cNvSpPr txBox="1">
            <a:spLocks noChangeArrowheads="1"/>
          </p:cNvSpPr>
          <p:nvPr/>
        </p:nvSpPr>
        <p:spPr bwMode="auto">
          <a:xfrm>
            <a:off x="2373256" y="4260911"/>
            <a:ext cx="185178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37931725" indent="-37474525"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200" dirty="0">
                <a:latin typeface="Avenir Light"/>
                <a:cs typeface="Avenir Light"/>
              </a:rPr>
              <a:t>Bi-directional Mesh Link</a:t>
            </a:r>
          </a:p>
        </p:txBody>
      </p:sp>
      <p:sp>
        <p:nvSpPr>
          <p:cNvPr id="36" name="Line 1060"/>
          <p:cNvSpPr>
            <a:spLocks noChangeShapeType="1"/>
          </p:cNvSpPr>
          <p:nvPr/>
        </p:nvSpPr>
        <p:spPr bwMode="auto">
          <a:xfrm>
            <a:off x="5816543" y="3297615"/>
            <a:ext cx="1308100" cy="57150"/>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37" name="Line 1062"/>
          <p:cNvSpPr>
            <a:spLocks noChangeShapeType="1"/>
          </p:cNvSpPr>
          <p:nvPr/>
        </p:nvSpPr>
        <p:spPr bwMode="auto">
          <a:xfrm flipV="1">
            <a:off x="7607244" y="2378453"/>
            <a:ext cx="1654175" cy="976312"/>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38" name="Line 1063"/>
          <p:cNvSpPr>
            <a:spLocks noChangeShapeType="1"/>
          </p:cNvSpPr>
          <p:nvPr/>
        </p:nvSpPr>
        <p:spPr bwMode="auto">
          <a:xfrm flipV="1">
            <a:off x="8185093" y="4235829"/>
            <a:ext cx="296862" cy="325437"/>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39" name="Line 1064"/>
          <p:cNvSpPr>
            <a:spLocks noChangeShapeType="1"/>
          </p:cNvSpPr>
          <p:nvPr/>
        </p:nvSpPr>
        <p:spPr bwMode="auto">
          <a:xfrm flipH="1" flipV="1">
            <a:off x="8637931" y="4302204"/>
            <a:ext cx="138113" cy="401637"/>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0" name="Line 1065"/>
          <p:cNvSpPr>
            <a:spLocks noChangeShapeType="1"/>
          </p:cNvSpPr>
          <p:nvPr/>
        </p:nvSpPr>
        <p:spPr bwMode="auto">
          <a:xfrm flipH="1" flipV="1">
            <a:off x="8766119" y="4183440"/>
            <a:ext cx="619125" cy="285750"/>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1" name="Line 1066"/>
          <p:cNvSpPr>
            <a:spLocks noChangeShapeType="1"/>
          </p:cNvSpPr>
          <p:nvPr/>
        </p:nvSpPr>
        <p:spPr bwMode="auto">
          <a:xfrm flipH="1">
            <a:off x="8805805" y="3929440"/>
            <a:ext cx="827088" cy="114300"/>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2" name="Line 1067"/>
          <p:cNvSpPr>
            <a:spLocks noChangeShapeType="1"/>
          </p:cNvSpPr>
          <p:nvPr/>
        </p:nvSpPr>
        <p:spPr bwMode="auto">
          <a:xfrm flipH="1">
            <a:off x="8667694" y="3470654"/>
            <a:ext cx="206375" cy="458787"/>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3" name="Line 1068"/>
          <p:cNvSpPr>
            <a:spLocks noChangeShapeType="1"/>
          </p:cNvSpPr>
          <p:nvPr/>
        </p:nvSpPr>
        <p:spPr bwMode="auto">
          <a:xfrm>
            <a:off x="7789805" y="3954840"/>
            <a:ext cx="609600" cy="152400"/>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4" name="Line 1069"/>
          <p:cNvSpPr>
            <a:spLocks noChangeShapeType="1"/>
          </p:cNvSpPr>
          <p:nvPr/>
        </p:nvSpPr>
        <p:spPr bwMode="auto">
          <a:xfrm>
            <a:off x="2789181" y="1500565"/>
            <a:ext cx="276225" cy="114300"/>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5" name="Line 1070"/>
          <p:cNvSpPr>
            <a:spLocks noChangeShapeType="1"/>
          </p:cNvSpPr>
          <p:nvPr/>
        </p:nvSpPr>
        <p:spPr bwMode="auto">
          <a:xfrm flipV="1">
            <a:off x="2792355" y="1805366"/>
            <a:ext cx="268288" cy="144463"/>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6" name="Line 1071"/>
          <p:cNvSpPr>
            <a:spLocks noChangeShapeType="1"/>
          </p:cNvSpPr>
          <p:nvPr/>
        </p:nvSpPr>
        <p:spPr bwMode="auto">
          <a:xfrm flipV="1">
            <a:off x="3265431" y="1362454"/>
            <a:ext cx="30163" cy="211137"/>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7" name="Line 1072"/>
          <p:cNvSpPr>
            <a:spLocks noChangeShapeType="1"/>
          </p:cNvSpPr>
          <p:nvPr/>
        </p:nvSpPr>
        <p:spPr bwMode="auto">
          <a:xfrm flipV="1">
            <a:off x="3446406" y="1460878"/>
            <a:ext cx="415925" cy="169862"/>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8" name="Line 1073"/>
          <p:cNvSpPr>
            <a:spLocks noChangeShapeType="1"/>
          </p:cNvSpPr>
          <p:nvPr/>
        </p:nvSpPr>
        <p:spPr bwMode="auto">
          <a:xfrm flipV="1">
            <a:off x="3141605" y="1821241"/>
            <a:ext cx="76200" cy="322263"/>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9" name="Oval 1074"/>
          <p:cNvSpPr>
            <a:spLocks noChangeArrowheads="1"/>
          </p:cNvSpPr>
          <p:nvPr/>
        </p:nvSpPr>
        <p:spPr bwMode="auto">
          <a:xfrm>
            <a:off x="3979805" y="2202240"/>
            <a:ext cx="330200" cy="274638"/>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50" name="Oval 1075"/>
          <p:cNvSpPr>
            <a:spLocks noChangeArrowheads="1"/>
          </p:cNvSpPr>
          <p:nvPr/>
        </p:nvSpPr>
        <p:spPr bwMode="auto">
          <a:xfrm>
            <a:off x="5199005" y="1516440"/>
            <a:ext cx="330200" cy="274638"/>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51" name="Oval 1076"/>
          <p:cNvSpPr>
            <a:spLocks noChangeArrowheads="1"/>
          </p:cNvSpPr>
          <p:nvPr/>
        </p:nvSpPr>
        <p:spPr bwMode="auto">
          <a:xfrm>
            <a:off x="7789805" y="1592640"/>
            <a:ext cx="330200" cy="274638"/>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52" name="Oval 1077"/>
          <p:cNvSpPr>
            <a:spLocks noChangeArrowheads="1"/>
          </p:cNvSpPr>
          <p:nvPr/>
        </p:nvSpPr>
        <p:spPr bwMode="auto">
          <a:xfrm>
            <a:off x="9237605" y="2049840"/>
            <a:ext cx="330200" cy="274638"/>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53" name="Oval 1078"/>
          <p:cNvSpPr>
            <a:spLocks noChangeArrowheads="1"/>
          </p:cNvSpPr>
          <p:nvPr/>
        </p:nvSpPr>
        <p:spPr bwMode="auto">
          <a:xfrm>
            <a:off x="7180205" y="3192840"/>
            <a:ext cx="330200" cy="274638"/>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54" name="Oval 1079"/>
          <p:cNvSpPr>
            <a:spLocks noChangeArrowheads="1"/>
          </p:cNvSpPr>
          <p:nvPr/>
        </p:nvSpPr>
        <p:spPr bwMode="auto">
          <a:xfrm>
            <a:off x="5808605" y="4259640"/>
            <a:ext cx="330200" cy="274638"/>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55" name="Oval 1080"/>
          <p:cNvSpPr>
            <a:spLocks noChangeArrowheads="1"/>
          </p:cNvSpPr>
          <p:nvPr/>
        </p:nvSpPr>
        <p:spPr bwMode="auto">
          <a:xfrm>
            <a:off x="6265806" y="1364040"/>
            <a:ext cx="206375" cy="173038"/>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56" name="Line 1081"/>
          <p:cNvSpPr>
            <a:spLocks noChangeShapeType="1"/>
          </p:cNvSpPr>
          <p:nvPr/>
        </p:nvSpPr>
        <p:spPr bwMode="auto">
          <a:xfrm flipH="1">
            <a:off x="5503805" y="1440240"/>
            <a:ext cx="762000" cy="153988"/>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57" name="Oval 1082"/>
          <p:cNvSpPr>
            <a:spLocks noChangeArrowheads="1"/>
          </p:cNvSpPr>
          <p:nvPr/>
        </p:nvSpPr>
        <p:spPr bwMode="auto">
          <a:xfrm>
            <a:off x="6951606" y="1364040"/>
            <a:ext cx="206375" cy="173038"/>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58" name="Line 1083"/>
          <p:cNvSpPr>
            <a:spLocks noChangeShapeType="1"/>
          </p:cNvSpPr>
          <p:nvPr/>
        </p:nvSpPr>
        <p:spPr bwMode="auto">
          <a:xfrm flipH="1" flipV="1">
            <a:off x="7180206" y="1516440"/>
            <a:ext cx="587375" cy="228600"/>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59" name="Oval 1084"/>
          <p:cNvSpPr>
            <a:spLocks noChangeArrowheads="1"/>
          </p:cNvSpPr>
          <p:nvPr/>
        </p:nvSpPr>
        <p:spPr bwMode="auto">
          <a:xfrm>
            <a:off x="5808606" y="2126040"/>
            <a:ext cx="206375" cy="173038"/>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60" name="Oval 1085"/>
          <p:cNvSpPr>
            <a:spLocks noChangeArrowheads="1"/>
          </p:cNvSpPr>
          <p:nvPr/>
        </p:nvSpPr>
        <p:spPr bwMode="auto">
          <a:xfrm>
            <a:off x="5961006" y="2811840"/>
            <a:ext cx="206375" cy="173038"/>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61" name="Line 1086"/>
          <p:cNvSpPr>
            <a:spLocks noChangeShapeType="1"/>
          </p:cNvSpPr>
          <p:nvPr/>
        </p:nvSpPr>
        <p:spPr bwMode="auto">
          <a:xfrm flipH="1" flipV="1">
            <a:off x="5503805" y="1745040"/>
            <a:ext cx="304800" cy="381000"/>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62" name="Line 1087"/>
          <p:cNvSpPr>
            <a:spLocks noChangeShapeType="1"/>
          </p:cNvSpPr>
          <p:nvPr/>
        </p:nvSpPr>
        <p:spPr bwMode="auto">
          <a:xfrm flipH="1">
            <a:off x="5656205" y="2964240"/>
            <a:ext cx="304800" cy="228600"/>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63" name="Line 1088"/>
          <p:cNvSpPr>
            <a:spLocks noChangeShapeType="1"/>
          </p:cNvSpPr>
          <p:nvPr/>
        </p:nvSpPr>
        <p:spPr bwMode="auto">
          <a:xfrm>
            <a:off x="2017655" y="4438710"/>
            <a:ext cx="381000" cy="0"/>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64" name="Line 4"/>
          <p:cNvSpPr>
            <a:spLocks noChangeShapeType="1"/>
          </p:cNvSpPr>
          <p:nvPr/>
        </p:nvSpPr>
        <p:spPr bwMode="auto">
          <a:xfrm flipH="1">
            <a:off x="3446405" y="1668840"/>
            <a:ext cx="1676400" cy="76200"/>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65" name="Line 5"/>
          <p:cNvSpPr>
            <a:spLocks noChangeShapeType="1"/>
          </p:cNvSpPr>
          <p:nvPr/>
        </p:nvSpPr>
        <p:spPr bwMode="auto">
          <a:xfrm flipH="1" flipV="1">
            <a:off x="5656205" y="1668840"/>
            <a:ext cx="2057400" cy="152400"/>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66" name="Line 6"/>
          <p:cNvSpPr>
            <a:spLocks noChangeShapeType="1"/>
          </p:cNvSpPr>
          <p:nvPr/>
        </p:nvSpPr>
        <p:spPr bwMode="auto">
          <a:xfrm flipH="1">
            <a:off x="6189605" y="4183440"/>
            <a:ext cx="2209800" cy="228600"/>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Tree>
    <p:extLst>
      <p:ext uri="{BB962C8B-B14F-4D97-AF65-F5344CB8AC3E}">
        <p14:creationId xmlns:p14="http://schemas.microsoft.com/office/powerpoint/2010/main" val="1286031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690"/>
            <a:ext cx="10515600" cy="1325563"/>
          </a:xfrm>
        </p:spPr>
        <p:txBody>
          <a:bodyPr>
            <a:normAutofit fontScale="90000"/>
          </a:bodyPr>
          <a:lstStyle/>
          <a:p>
            <a:r>
              <a:rPr lang="en-US" dirty="0">
                <a:solidFill>
                  <a:schemeClr val="tx1"/>
                </a:solidFill>
              </a:rPr>
              <a:t>Zigbee PRO Network Communication Model – Distributed Security </a:t>
            </a:r>
          </a:p>
        </p:txBody>
      </p:sp>
      <p:sp>
        <p:nvSpPr>
          <p:cNvPr id="3" name="Content Placeholder 2"/>
          <p:cNvSpPr>
            <a:spLocks noGrp="1"/>
          </p:cNvSpPr>
          <p:nvPr>
            <p:ph idx="1"/>
          </p:nvPr>
        </p:nvSpPr>
        <p:spPr/>
        <p:txBody>
          <a:bodyPr>
            <a:normAutofit fontScale="55000" lnSpcReduction="20000"/>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Mesh, self-organizing, self-healing topology scalable to thousands of nodes </a:t>
            </a:r>
          </a:p>
          <a:p>
            <a:r>
              <a:rPr lang="en-US" dirty="0"/>
              <a:t>Interference tolerance via clear channel assessments, retries, etc.</a:t>
            </a:r>
          </a:p>
          <a:p>
            <a:r>
              <a:rPr lang="en-US" dirty="0"/>
              <a:t>Point to Point communication gives range &gt; 100 m, and full mesh deployment can have several kilometer range</a:t>
            </a:r>
          </a:p>
        </p:txBody>
      </p:sp>
      <p:sp>
        <p:nvSpPr>
          <p:cNvPr id="67" name="Slide Number Placeholder 3"/>
          <p:cNvSpPr>
            <a:spLocks noGrp="1"/>
          </p:cNvSpPr>
          <p:nvPr>
            <p:ph type="sldNum" sz="quarter" idx="4294967295"/>
          </p:nvPr>
        </p:nvSpPr>
        <p:spPr>
          <a:xfrm>
            <a:off x="11696700" y="6586538"/>
            <a:ext cx="495300" cy="2317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Blip>
                <a:blip r:embed="rId3"/>
              </a:buBlip>
              <a:defRPr sz="2800">
                <a:solidFill>
                  <a:schemeClr val="tx1"/>
                </a:solidFill>
                <a:latin typeface="Arial Rounded MT Bold" panose="020F0704030504030204" pitchFamily="34" charset="0"/>
                <a:ea typeface="MS PGothic" panose="020B0600070205080204" pitchFamily="34" charset="-128"/>
              </a:defRPr>
            </a:lvl1pPr>
            <a:lvl2pPr marL="742950" indent="-285750">
              <a:spcBef>
                <a:spcPct val="20000"/>
              </a:spcBef>
              <a:buClr>
                <a:srgbClr val="CF1C21"/>
              </a:buClr>
              <a:buFont typeface="Arial" panose="020B0604020202020204" pitchFamily="34" charset="0"/>
              <a:buChar char="–"/>
              <a:defRPr sz="2400">
                <a:solidFill>
                  <a:schemeClr val="tx1"/>
                </a:solidFill>
                <a:latin typeface="Arial Rounded MT Bold" panose="020F0704030504030204" pitchFamily="34" charset="0"/>
                <a:ea typeface="MS PGothic" panose="020B0600070205080204" pitchFamily="34" charset="-128"/>
              </a:defRPr>
            </a:lvl2pPr>
            <a:lvl3pPr marL="1143000" indent="-228600">
              <a:spcBef>
                <a:spcPct val="20000"/>
              </a:spcBef>
              <a:buClr>
                <a:srgbClr val="CF1C21"/>
              </a:buClr>
              <a:buFont typeface="Arial" panose="020B0604020202020204" pitchFamily="34" charset="0"/>
              <a:buChar char="•"/>
              <a:defRPr sz="2000">
                <a:solidFill>
                  <a:schemeClr val="tx1"/>
                </a:solidFill>
                <a:latin typeface="Arial Rounded MT Bold" panose="020F0704030504030204" pitchFamily="34" charset="0"/>
                <a:ea typeface="MS PGothic" panose="020B0600070205080204" pitchFamily="34" charset="-128"/>
              </a:defRPr>
            </a:lvl3pPr>
            <a:lvl4pPr marL="1600200" indent="-228600">
              <a:spcBef>
                <a:spcPct val="20000"/>
              </a:spcBef>
              <a:buClr>
                <a:srgbClr val="CF1C21"/>
              </a:buClr>
              <a:buFont typeface="Arial" panose="020B0604020202020204" pitchFamily="34" charset="0"/>
              <a:buChar char="–"/>
              <a:defRPr>
                <a:solidFill>
                  <a:schemeClr val="tx1"/>
                </a:solidFill>
                <a:latin typeface="Arial Rounded MT Bold" panose="020F0704030504030204" pitchFamily="34" charset="0"/>
                <a:ea typeface="MS PGothic" panose="020B0600070205080204" pitchFamily="34" charset="-128"/>
              </a:defRPr>
            </a:lvl4pPr>
            <a:lvl5pPr marL="2057400" indent="-228600">
              <a:spcBef>
                <a:spcPct val="20000"/>
              </a:spcBef>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5pPr>
            <a:lvl6pPr marL="25146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6pPr>
            <a:lvl7pPr marL="29718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7pPr>
            <a:lvl8pPr marL="34290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8pPr>
            <a:lvl9pPr marL="38862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9pPr>
          </a:lstStyle>
          <a:p>
            <a:pPr>
              <a:spcBef>
                <a:spcPct val="0"/>
              </a:spcBef>
              <a:buFontTx/>
              <a:buNone/>
            </a:pPr>
            <a:fld id="{3E253594-90EC-45F9-8A25-49079450F244}" type="slidenum">
              <a:rPr lang="en-US" altLang="en-US" sz="1200"/>
              <a:pPr>
                <a:spcBef>
                  <a:spcPct val="0"/>
                </a:spcBef>
                <a:buFontTx/>
                <a:buNone/>
              </a:pPr>
              <a:t>21</a:t>
            </a:fld>
            <a:endParaRPr lang="en-US" altLang="en-US" sz="1200" dirty="0"/>
          </a:p>
        </p:txBody>
      </p:sp>
      <p:sp>
        <p:nvSpPr>
          <p:cNvPr id="6" name="Oval 1028"/>
          <p:cNvSpPr>
            <a:spLocks noChangeArrowheads="1"/>
          </p:cNvSpPr>
          <p:nvPr/>
        </p:nvSpPr>
        <p:spPr bwMode="auto">
          <a:xfrm>
            <a:off x="8469255" y="3961190"/>
            <a:ext cx="330200" cy="274638"/>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7" name="Oval 1029"/>
          <p:cNvSpPr>
            <a:spLocks noChangeArrowheads="1"/>
          </p:cNvSpPr>
          <p:nvPr/>
        </p:nvSpPr>
        <p:spPr bwMode="auto">
          <a:xfrm>
            <a:off x="9426519" y="4445379"/>
            <a:ext cx="206375" cy="173037"/>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8" name="Text Box 1030"/>
          <p:cNvSpPr txBox="1">
            <a:spLocks noChangeArrowheads="1"/>
          </p:cNvSpPr>
          <p:nvPr/>
        </p:nvSpPr>
        <p:spPr bwMode="auto">
          <a:xfrm>
            <a:off x="2398655" y="3968811"/>
            <a:ext cx="2555508"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37931725" indent="-37474525"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200" dirty="0">
                <a:latin typeface="Avenir Light"/>
                <a:cs typeface="Avenir Light"/>
              </a:rPr>
              <a:t>Zigbee End Device (RFD or FFD)</a:t>
            </a:r>
          </a:p>
        </p:txBody>
      </p:sp>
      <p:sp>
        <p:nvSpPr>
          <p:cNvPr id="9" name="Text Box 1031"/>
          <p:cNvSpPr txBox="1">
            <a:spLocks noChangeArrowheads="1"/>
          </p:cNvSpPr>
          <p:nvPr/>
        </p:nvSpPr>
        <p:spPr bwMode="auto">
          <a:xfrm>
            <a:off x="2382781" y="3649724"/>
            <a:ext cx="160172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37931725" indent="-37474525"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200" dirty="0">
                <a:latin typeface="Avenir Light"/>
                <a:cs typeface="Avenir Light"/>
              </a:rPr>
              <a:t>Zigbee Router (FFD)</a:t>
            </a:r>
          </a:p>
        </p:txBody>
      </p:sp>
      <p:sp>
        <p:nvSpPr>
          <p:cNvPr id="10" name="Oval 1032"/>
          <p:cNvSpPr>
            <a:spLocks noChangeArrowheads="1"/>
          </p:cNvSpPr>
          <p:nvPr/>
        </p:nvSpPr>
        <p:spPr bwMode="auto">
          <a:xfrm>
            <a:off x="8780406" y="3269040"/>
            <a:ext cx="206375" cy="173038"/>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11" name="Oval 1033"/>
          <p:cNvSpPr>
            <a:spLocks noChangeArrowheads="1"/>
          </p:cNvSpPr>
          <p:nvPr/>
        </p:nvSpPr>
        <p:spPr bwMode="auto">
          <a:xfrm>
            <a:off x="7978719" y="4561265"/>
            <a:ext cx="206375" cy="171450"/>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12" name="Oval 1034"/>
          <p:cNvSpPr>
            <a:spLocks noChangeArrowheads="1"/>
          </p:cNvSpPr>
          <p:nvPr/>
        </p:nvSpPr>
        <p:spPr bwMode="auto">
          <a:xfrm>
            <a:off x="9701156" y="3815140"/>
            <a:ext cx="206375" cy="171450"/>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13" name="Oval 1035"/>
          <p:cNvSpPr>
            <a:spLocks noChangeArrowheads="1"/>
          </p:cNvSpPr>
          <p:nvPr/>
        </p:nvSpPr>
        <p:spPr bwMode="auto">
          <a:xfrm>
            <a:off x="2119256" y="4084380"/>
            <a:ext cx="206375" cy="171450"/>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14" name="Oval 1036"/>
          <p:cNvSpPr>
            <a:spLocks noChangeArrowheads="1"/>
          </p:cNvSpPr>
          <p:nvPr/>
        </p:nvSpPr>
        <p:spPr bwMode="auto">
          <a:xfrm>
            <a:off x="2052580" y="3694809"/>
            <a:ext cx="330200" cy="274637"/>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15" name="Oval 1037"/>
          <p:cNvSpPr>
            <a:spLocks noChangeArrowheads="1"/>
          </p:cNvSpPr>
          <p:nvPr/>
        </p:nvSpPr>
        <p:spPr bwMode="auto">
          <a:xfrm>
            <a:off x="2052580" y="3321429"/>
            <a:ext cx="330200" cy="274637"/>
          </a:xfrm>
          <a:prstGeom prst="ellipse">
            <a:avLst/>
          </a:prstGeom>
          <a:gradFill rotWithShape="0">
            <a:gsLst>
              <a:gs pos="0">
                <a:srgbClr val="00FF00"/>
              </a:gs>
              <a:gs pos="100000">
                <a:srgbClr val="008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16" name="Text Box 1038"/>
          <p:cNvSpPr txBox="1">
            <a:spLocks noChangeArrowheads="1"/>
          </p:cNvSpPr>
          <p:nvPr/>
        </p:nvSpPr>
        <p:spPr bwMode="auto">
          <a:xfrm>
            <a:off x="2387544" y="3279836"/>
            <a:ext cx="1941557"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37931725" indent="-37474525"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200" dirty="0">
                <a:latin typeface="Avenir Light"/>
                <a:cs typeface="Avenir Light"/>
              </a:rPr>
              <a:t>Zigbee Coordinator (FFD)</a:t>
            </a:r>
            <a:endParaRPr lang="en-US" sz="1000" dirty="0">
              <a:latin typeface="Avenir Light"/>
              <a:cs typeface="Avenir Light"/>
            </a:endParaRPr>
          </a:p>
        </p:txBody>
      </p:sp>
      <p:sp>
        <p:nvSpPr>
          <p:cNvPr id="17" name="Oval 1039"/>
          <p:cNvSpPr>
            <a:spLocks noChangeArrowheads="1"/>
          </p:cNvSpPr>
          <p:nvPr/>
        </p:nvSpPr>
        <p:spPr bwMode="auto">
          <a:xfrm>
            <a:off x="7561205" y="3802440"/>
            <a:ext cx="184150" cy="165100"/>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18" name="Oval 1040"/>
          <p:cNvSpPr>
            <a:spLocks noChangeArrowheads="1"/>
          </p:cNvSpPr>
          <p:nvPr/>
        </p:nvSpPr>
        <p:spPr bwMode="auto">
          <a:xfrm>
            <a:off x="8706194" y="4722490"/>
            <a:ext cx="206375" cy="173038"/>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19" name="Oval 1041"/>
          <p:cNvSpPr>
            <a:spLocks noChangeArrowheads="1"/>
          </p:cNvSpPr>
          <p:nvPr/>
        </p:nvSpPr>
        <p:spPr bwMode="auto">
          <a:xfrm>
            <a:off x="5403793" y="3181729"/>
            <a:ext cx="330200" cy="276225"/>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dirty="0">
              <a:solidFill>
                <a:schemeClr val="tx2"/>
              </a:solidFill>
            </a:endParaRPr>
          </a:p>
        </p:txBody>
      </p:sp>
      <p:sp>
        <p:nvSpPr>
          <p:cNvPr id="20" name="Oval 1042"/>
          <p:cNvSpPr>
            <a:spLocks noChangeArrowheads="1"/>
          </p:cNvSpPr>
          <p:nvPr/>
        </p:nvSpPr>
        <p:spPr bwMode="auto">
          <a:xfrm>
            <a:off x="3060643" y="1575179"/>
            <a:ext cx="330200" cy="274637"/>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21" name="Line 1043"/>
          <p:cNvSpPr>
            <a:spLocks noChangeShapeType="1"/>
          </p:cNvSpPr>
          <p:nvPr/>
        </p:nvSpPr>
        <p:spPr bwMode="auto">
          <a:xfrm flipV="1">
            <a:off x="6161031" y="3526216"/>
            <a:ext cx="1033463" cy="746125"/>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2" name="Line 1044"/>
          <p:cNvSpPr>
            <a:spLocks noChangeShapeType="1"/>
          </p:cNvSpPr>
          <p:nvPr/>
        </p:nvSpPr>
        <p:spPr bwMode="auto">
          <a:xfrm flipV="1">
            <a:off x="7469130" y="1919666"/>
            <a:ext cx="414338" cy="1262063"/>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3" name="Line 1045"/>
          <p:cNvSpPr>
            <a:spLocks noChangeShapeType="1"/>
          </p:cNvSpPr>
          <p:nvPr/>
        </p:nvSpPr>
        <p:spPr bwMode="auto">
          <a:xfrm flipH="1" flipV="1">
            <a:off x="8158106" y="1805365"/>
            <a:ext cx="1033463" cy="344488"/>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4" name="Line 1046"/>
          <p:cNvSpPr>
            <a:spLocks noChangeShapeType="1"/>
          </p:cNvSpPr>
          <p:nvPr/>
        </p:nvSpPr>
        <p:spPr bwMode="auto">
          <a:xfrm flipH="1" flipV="1">
            <a:off x="7450080" y="3450016"/>
            <a:ext cx="1011238" cy="536575"/>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5" name="Line 1047"/>
          <p:cNvSpPr>
            <a:spLocks noChangeShapeType="1"/>
          </p:cNvSpPr>
          <p:nvPr/>
        </p:nvSpPr>
        <p:spPr bwMode="auto">
          <a:xfrm>
            <a:off x="5616519" y="3538916"/>
            <a:ext cx="268287" cy="676275"/>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6" name="Oval 1048"/>
          <p:cNvSpPr>
            <a:spLocks noChangeArrowheads="1"/>
          </p:cNvSpPr>
          <p:nvPr/>
        </p:nvSpPr>
        <p:spPr bwMode="auto">
          <a:xfrm>
            <a:off x="2579631" y="1919665"/>
            <a:ext cx="206375" cy="173038"/>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27" name="Line 1049"/>
          <p:cNvSpPr>
            <a:spLocks noChangeShapeType="1"/>
          </p:cNvSpPr>
          <p:nvPr/>
        </p:nvSpPr>
        <p:spPr bwMode="auto">
          <a:xfrm>
            <a:off x="5403794" y="1805366"/>
            <a:ext cx="136525" cy="1319213"/>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8" name="Line 1050"/>
          <p:cNvSpPr>
            <a:spLocks noChangeShapeType="1"/>
          </p:cNvSpPr>
          <p:nvPr/>
        </p:nvSpPr>
        <p:spPr bwMode="auto">
          <a:xfrm flipH="1">
            <a:off x="4275080" y="1702179"/>
            <a:ext cx="895350" cy="515937"/>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9" name="Line 1051"/>
          <p:cNvSpPr>
            <a:spLocks noChangeShapeType="1"/>
          </p:cNvSpPr>
          <p:nvPr/>
        </p:nvSpPr>
        <p:spPr bwMode="auto">
          <a:xfrm>
            <a:off x="3336868" y="1849815"/>
            <a:ext cx="550862" cy="300038"/>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30" name="Oval 1052"/>
          <p:cNvSpPr>
            <a:spLocks noChangeArrowheads="1"/>
          </p:cNvSpPr>
          <p:nvPr/>
        </p:nvSpPr>
        <p:spPr bwMode="auto">
          <a:xfrm>
            <a:off x="3060644" y="2149853"/>
            <a:ext cx="206375" cy="171450"/>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31" name="Oval 1053"/>
          <p:cNvSpPr>
            <a:spLocks noChangeArrowheads="1"/>
          </p:cNvSpPr>
          <p:nvPr/>
        </p:nvSpPr>
        <p:spPr bwMode="auto">
          <a:xfrm>
            <a:off x="3198756" y="1173540"/>
            <a:ext cx="206375" cy="173038"/>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32" name="Oval 1054"/>
          <p:cNvSpPr>
            <a:spLocks noChangeArrowheads="1"/>
          </p:cNvSpPr>
          <p:nvPr/>
        </p:nvSpPr>
        <p:spPr bwMode="auto">
          <a:xfrm>
            <a:off x="3887731" y="1289428"/>
            <a:ext cx="206375" cy="171450"/>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33" name="Oval 1055"/>
          <p:cNvSpPr>
            <a:spLocks noChangeArrowheads="1"/>
          </p:cNvSpPr>
          <p:nvPr/>
        </p:nvSpPr>
        <p:spPr bwMode="auto">
          <a:xfrm>
            <a:off x="2579631" y="1346578"/>
            <a:ext cx="206375" cy="171450"/>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34" name="Line 1057"/>
          <p:cNvSpPr>
            <a:spLocks noChangeShapeType="1"/>
          </p:cNvSpPr>
          <p:nvPr/>
        </p:nvSpPr>
        <p:spPr bwMode="auto">
          <a:xfrm>
            <a:off x="4300481" y="2435604"/>
            <a:ext cx="1033463" cy="746125"/>
          </a:xfrm>
          <a:prstGeom prst="line">
            <a:avLst/>
          </a:prstGeom>
          <a:noFill/>
          <a:ln w="12700">
            <a:solidFill>
              <a:srgbClr val="0070C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35" name="Text Box 1058"/>
          <p:cNvSpPr txBox="1">
            <a:spLocks noChangeArrowheads="1"/>
          </p:cNvSpPr>
          <p:nvPr/>
        </p:nvSpPr>
        <p:spPr bwMode="auto">
          <a:xfrm>
            <a:off x="2373256" y="4260911"/>
            <a:ext cx="185178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37931725" indent="-37474525"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200" dirty="0">
                <a:latin typeface="Avenir Light"/>
                <a:cs typeface="Avenir Light"/>
              </a:rPr>
              <a:t>Bi-directional Mesh Link</a:t>
            </a:r>
          </a:p>
        </p:txBody>
      </p:sp>
      <p:sp>
        <p:nvSpPr>
          <p:cNvPr id="36" name="Line 1060"/>
          <p:cNvSpPr>
            <a:spLocks noChangeShapeType="1"/>
          </p:cNvSpPr>
          <p:nvPr/>
        </p:nvSpPr>
        <p:spPr bwMode="auto">
          <a:xfrm>
            <a:off x="5816543" y="3297615"/>
            <a:ext cx="1308100" cy="57150"/>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37" name="Line 1062"/>
          <p:cNvSpPr>
            <a:spLocks noChangeShapeType="1"/>
          </p:cNvSpPr>
          <p:nvPr/>
        </p:nvSpPr>
        <p:spPr bwMode="auto">
          <a:xfrm flipV="1">
            <a:off x="7607244" y="2378453"/>
            <a:ext cx="1654175" cy="976312"/>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38" name="Line 1063"/>
          <p:cNvSpPr>
            <a:spLocks noChangeShapeType="1"/>
          </p:cNvSpPr>
          <p:nvPr/>
        </p:nvSpPr>
        <p:spPr bwMode="auto">
          <a:xfrm flipV="1">
            <a:off x="8185093" y="4235829"/>
            <a:ext cx="296862" cy="325437"/>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39" name="Line 1064"/>
          <p:cNvSpPr>
            <a:spLocks noChangeShapeType="1"/>
          </p:cNvSpPr>
          <p:nvPr/>
        </p:nvSpPr>
        <p:spPr bwMode="auto">
          <a:xfrm flipH="1" flipV="1">
            <a:off x="8637931" y="4302204"/>
            <a:ext cx="138113" cy="401637"/>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0" name="Line 1065"/>
          <p:cNvSpPr>
            <a:spLocks noChangeShapeType="1"/>
          </p:cNvSpPr>
          <p:nvPr/>
        </p:nvSpPr>
        <p:spPr bwMode="auto">
          <a:xfrm flipH="1" flipV="1">
            <a:off x="8766119" y="4183440"/>
            <a:ext cx="619125" cy="285750"/>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1" name="Line 1066"/>
          <p:cNvSpPr>
            <a:spLocks noChangeShapeType="1"/>
          </p:cNvSpPr>
          <p:nvPr/>
        </p:nvSpPr>
        <p:spPr bwMode="auto">
          <a:xfrm flipH="1">
            <a:off x="8805805" y="3929440"/>
            <a:ext cx="827088" cy="114300"/>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2" name="Line 1067"/>
          <p:cNvSpPr>
            <a:spLocks noChangeShapeType="1"/>
          </p:cNvSpPr>
          <p:nvPr/>
        </p:nvSpPr>
        <p:spPr bwMode="auto">
          <a:xfrm flipH="1">
            <a:off x="8667694" y="3470654"/>
            <a:ext cx="206375" cy="458787"/>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3" name="Line 1068"/>
          <p:cNvSpPr>
            <a:spLocks noChangeShapeType="1"/>
          </p:cNvSpPr>
          <p:nvPr/>
        </p:nvSpPr>
        <p:spPr bwMode="auto">
          <a:xfrm>
            <a:off x="7789805" y="3954840"/>
            <a:ext cx="609600" cy="152400"/>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4" name="Line 1069"/>
          <p:cNvSpPr>
            <a:spLocks noChangeShapeType="1"/>
          </p:cNvSpPr>
          <p:nvPr/>
        </p:nvSpPr>
        <p:spPr bwMode="auto">
          <a:xfrm>
            <a:off x="2789181" y="1500565"/>
            <a:ext cx="276225" cy="114300"/>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5" name="Line 1070"/>
          <p:cNvSpPr>
            <a:spLocks noChangeShapeType="1"/>
          </p:cNvSpPr>
          <p:nvPr/>
        </p:nvSpPr>
        <p:spPr bwMode="auto">
          <a:xfrm flipV="1">
            <a:off x="2792355" y="1805366"/>
            <a:ext cx="268288" cy="144463"/>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6" name="Line 1071"/>
          <p:cNvSpPr>
            <a:spLocks noChangeShapeType="1"/>
          </p:cNvSpPr>
          <p:nvPr/>
        </p:nvSpPr>
        <p:spPr bwMode="auto">
          <a:xfrm flipV="1">
            <a:off x="3265431" y="1362454"/>
            <a:ext cx="30163" cy="211137"/>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7" name="Line 1072"/>
          <p:cNvSpPr>
            <a:spLocks noChangeShapeType="1"/>
          </p:cNvSpPr>
          <p:nvPr/>
        </p:nvSpPr>
        <p:spPr bwMode="auto">
          <a:xfrm flipV="1">
            <a:off x="3446406" y="1460878"/>
            <a:ext cx="415925" cy="169862"/>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8" name="Line 1073"/>
          <p:cNvSpPr>
            <a:spLocks noChangeShapeType="1"/>
          </p:cNvSpPr>
          <p:nvPr/>
        </p:nvSpPr>
        <p:spPr bwMode="auto">
          <a:xfrm flipV="1">
            <a:off x="3141605" y="1821241"/>
            <a:ext cx="76200" cy="322263"/>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49" name="Oval 1074"/>
          <p:cNvSpPr>
            <a:spLocks noChangeArrowheads="1"/>
          </p:cNvSpPr>
          <p:nvPr/>
        </p:nvSpPr>
        <p:spPr bwMode="auto">
          <a:xfrm>
            <a:off x="3979805" y="2202240"/>
            <a:ext cx="330200" cy="274638"/>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50" name="Oval 1075"/>
          <p:cNvSpPr>
            <a:spLocks noChangeArrowheads="1"/>
          </p:cNvSpPr>
          <p:nvPr/>
        </p:nvSpPr>
        <p:spPr bwMode="auto">
          <a:xfrm>
            <a:off x="5199005" y="1516440"/>
            <a:ext cx="330200" cy="274638"/>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51" name="Oval 1076"/>
          <p:cNvSpPr>
            <a:spLocks noChangeArrowheads="1"/>
          </p:cNvSpPr>
          <p:nvPr/>
        </p:nvSpPr>
        <p:spPr bwMode="auto">
          <a:xfrm>
            <a:off x="7789805" y="1592640"/>
            <a:ext cx="330200" cy="274638"/>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52" name="Oval 1077"/>
          <p:cNvSpPr>
            <a:spLocks noChangeArrowheads="1"/>
          </p:cNvSpPr>
          <p:nvPr/>
        </p:nvSpPr>
        <p:spPr bwMode="auto">
          <a:xfrm>
            <a:off x="9237605" y="2049840"/>
            <a:ext cx="330200" cy="274638"/>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53" name="Oval 1078"/>
          <p:cNvSpPr>
            <a:spLocks noChangeArrowheads="1"/>
          </p:cNvSpPr>
          <p:nvPr/>
        </p:nvSpPr>
        <p:spPr bwMode="auto">
          <a:xfrm>
            <a:off x="7180205" y="3192840"/>
            <a:ext cx="330200" cy="274638"/>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54" name="Oval 1079"/>
          <p:cNvSpPr>
            <a:spLocks noChangeArrowheads="1"/>
          </p:cNvSpPr>
          <p:nvPr/>
        </p:nvSpPr>
        <p:spPr bwMode="auto">
          <a:xfrm>
            <a:off x="5808605" y="4259640"/>
            <a:ext cx="330200" cy="274638"/>
          </a:xfrm>
          <a:prstGeom prst="ellipse">
            <a:avLst/>
          </a:prstGeom>
          <a:gradFill rotWithShape="0">
            <a:gsLst>
              <a:gs pos="0">
                <a:schemeClr val="hlink"/>
              </a:gs>
              <a:gs pos="100000">
                <a:srgbClr val="0000FF"/>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55" name="Oval 1080"/>
          <p:cNvSpPr>
            <a:spLocks noChangeArrowheads="1"/>
          </p:cNvSpPr>
          <p:nvPr/>
        </p:nvSpPr>
        <p:spPr bwMode="auto">
          <a:xfrm>
            <a:off x="6265806" y="1364040"/>
            <a:ext cx="206375" cy="173038"/>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56" name="Line 1081"/>
          <p:cNvSpPr>
            <a:spLocks noChangeShapeType="1"/>
          </p:cNvSpPr>
          <p:nvPr/>
        </p:nvSpPr>
        <p:spPr bwMode="auto">
          <a:xfrm flipH="1">
            <a:off x="5503805" y="1440240"/>
            <a:ext cx="762000" cy="153988"/>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57" name="Oval 1082"/>
          <p:cNvSpPr>
            <a:spLocks noChangeArrowheads="1"/>
          </p:cNvSpPr>
          <p:nvPr/>
        </p:nvSpPr>
        <p:spPr bwMode="auto">
          <a:xfrm>
            <a:off x="6951606" y="1364040"/>
            <a:ext cx="206375" cy="173038"/>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58" name="Line 1083"/>
          <p:cNvSpPr>
            <a:spLocks noChangeShapeType="1"/>
          </p:cNvSpPr>
          <p:nvPr/>
        </p:nvSpPr>
        <p:spPr bwMode="auto">
          <a:xfrm flipH="1" flipV="1">
            <a:off x="7180206" y="1516440"/>
            <a:ext cx="587375" cy="228600"/>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59" name="Oval 1084"/>
          <p:cNvSpPr>
            <a:spLocks noChangeArrowheads="1"/>
          </p:cNvSpPr>
          <p:nvPr/>
        </p:nvSpPr>
        <p:spPr bwMode="auto">
          <a:xfrm>
            <a:off x="5808606" y="2126040"/>
            <a:ext cx="206375" cy="173038"/>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60" name="Oval 1085"/>
          <p:cNvSpPr>
            <a:spLocks noChangeArrowheads="1"/>
          </p:cNvSpPr>
          <p:nvPr/>
        </p:nvSpPr>
        <p:spPr bwMode="auto">
          <a:xfrm>
            <a:off x="5961006" y="2811840"/>
            <a:ext cx="206375" cy="173038"/>
          </a:xfrm>
          <a:prstGeom prst="ellipse">
            <a:avLst/>
          </a:prstGeom>
          <a:gradFill rotWithShape="0">
            <a:gsLst>
              <a:gs pos="0">
                <a:srgbClr val="FFFF00"/>
              </a:gs>
              <a:gs pos="100000">
                <a:srgbClr val="FF0000"/>
              </a:gs>
            </a:gsLst>
            <a:path path="shape">
              <a:fillToRect l="50000" t="50000" r="50000" b="50000"/>
            </a:path>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pPr algn="ctr"/>
            <a:endParaRPr lang="en-US" sz="1600" b="1" dirty="0">
              <a:solidFill>
                <a:schemeClr val="tx2"/>
              </a:solidFill>
            </a:endParaRPr>
          </a:p>
        </p:txBody>
      </p:sp>
      <p:sp>
        <p:nvSpPr>
          <p:cNvPr id="61" name="Line 1086"/>
          <p:cNvSpPr>
            <a:spLocks noChangeShapeType="1"/>
          </p:cNvSpPr>
          <p:nvPr/>
        </p:nvSpPr>
        <p:spPr bwMode="auto">
          <a:xfrm flipH="1" flipV="1">
            <a:off x="5503805" y="1745040"/>
            <a:ext cx="304800" cy="381000"/>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62" name="Line 1087"/>
          <p:cNvSpPr>
            <a:spLocks noChangeShapeType="1"/>
          </p:cNvSpPr>
          <p:nvPr/>
        </p:nvSpPr>
        <p:spPr bwMode="auto">
          <a:xfrm flipH="1">
            <a:off x="5656205" y="2964240"/>
            <a:ext cx="304800" cy="228600"/>
          </a:xfrm>
          <a:prstGeom prst="line">
            <a:avLst/>
          </a:prstGeom>
          <a:noFill/>
          <a:ln w="12700">
            <a:solidFill>
              <a:srgbClr val="CC33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63" name="Line 1088"/>
          <p:cNvSpPr>
            <a:spLocks noChangeShapeType="1"/>
          </p:cNvSpPr>
          <p:nvPr/>
        </p:nvSpPr>
        <p:spPr bwMode="auto">
          <a:xfrm>
            <a:off x="2017655" y="4438710"/>
            <a:ext cx="381000" cy="0"/>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64" name="Line 4"/>
          <p:cNvSpPr>
            <a:spLocks noChangeShapeType="1"/>
          </p:cNvSpPr>
          <p:nvPr/>
        </p:nvSpPr>
        <p:spPr bwMode="auto">
          <a:xfrm flipH="1">
            <a:off x="3446405" y="1668840"/>
            <a:ext cx="1676400" cy="76200"/>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65" name="Line 5"/>
          <p:cNvSpPr>
            <a:spLocks noChangeShapeType="1"/>
          </p:cNvSpPr>
          <p:nvPr/>
        </p:nvSpPr>
        <p:spPr bwMode="auto">
          <a:xfrm flipH="1" flipV="1">
            <a:off x="5656205" y="1668840"/>
            <a:ext cx="2057400" cy="152400"/>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66" name="Line 6"/>
          <p:cNvSpPr>
            <a:spLocks noChangeShapeType="1"/>
          </p:cNvSpPr>
          <p:nvPr/>
        </p:nvSpPr>
        <p:spPr bwMode="auto">
          <a:xfrm flipH="1">
            <a:off x="6189605" y="4183440"/>
            <a:ext cx="2209800" cy="228600"/>
          </a:xfrm>
          <a:prstGeom prst="line">
            <a:avLst/>
          </a:prstGeom>
          <a:noFill/>
          <a:ln w="12700">
            <a:solidFill>
              <a:srgbClr val="3366FF"/>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spTree>
    <p:extLst>
      <p:ext uri="{BB962C8B-B14F-4D97-AF65-F5344CB8AC3E}">
        <p14:creationId xmlns:p14="http://schemas.microsoft.com/office/powerpoint/2010/main" val="949734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18" descr="http://www.zigbee.org/DesktopModules/zigbeecertifiedproducts/ProductImages/1989876285ecobee_SmartSi.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833311" y="3063951"/>
            <a:ext cx="1149594" cy="69057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itle 2"/>
          <p:cNvSpPr>
            <a:spLocks noGrp="1"/>
          </p:cNvSpPr>
          <p:nvPr>
            <p:ph type="title"/>
          </p:nvPr>
        </p:nvSpPr>
        <p:spPr/>
        <p:txBody>
          <a:bodyPr/>
          <a:lstStyle/>
          <a:p>
            <a:r>
              <a:rPr lang="en-US" sz="4000" dirty="0">
                <a:solidFill>
                  <a:schemeClr val="tx1"/>
                </a:solidFill>
              </a:rPr>
              <a:t>The Power of the Mesh</a:t>
            </a:r>
          </a:p>
        </p:txBody>
      </p:sp>
      <p:sp>
        <p:nvSpPr>
          <p:cNvPr id="5" name="Content Placeholder 4">
            <a:extLst>
              <a:ext uri="{FF2B5EF4-FFF2-40B4-BE49-F238E27FC236}">
                <a16:creationId xmlns:a16="http://schemas.microsoft.com/office/drawing/2014/main" id="{843CF3D9-5FA1-4D47-BEB8-20C0423F57A9}"/>
              </a:ext>
            </a:extLst>
          </p:cNvPr>
          <p:cNvSpPr>
            <a:spLocks noGrp="1"/>
          </p:cNvSpPr>
          <p:nvPr>
            <p:ph idx="1"/>
          </p:nvPr>
        </p:nvSpPr>
        <p:spPr/>
        <p:txBody>
          <a:bodyPr/>
          <a:lstStyle/>
          <a:p>
            <a:endParaRPr lang="en-US"/>
          </a:p>
        </p:txBody>
      </p:sp>
      <p:sp>
        <p:nvSpPr>
          <p:cNvPr id="4" name="Slide Number Placeholder 3"/>
          <p:cNvSpPr>
            <a:spLocks noGrp="1"/>
          </p:cNvSpPr>
          <p:nvPr>
            <p:ph type="sldNum" sz="quarter" idx="4294967295"/>
          </p:nvPr>
        </p:nvSpPr>
        <p:spPr>
          <a:xfrm>
            <a:off x="11645900" y="6637338"/>
            <a:ext cx="546100" cy="180975"/>
          </a:xfrm>
          <a:prstGeom prst="rect">
            <a:avLst/>
          </a:prstGeom>
        </p:spPr>
        <p:txBody>
          <a:bodyPr/>
          <a:lstStyle/>
          <a:p>
            <a:fld id="{4A17D824-9072-4864-8E10-6FC5BEBFB9F8}" type="slidenum">
              <a:rPr lang="en-US" smtClean="0"/>
              <a:pPr/>
              <a:t>22</a:t>
            </a:fld>
            <a:endParaRPr lang="en-US" dirty="0"/>
          </a:p>
        </p:txBody>
      </p:sp>
      <p:pic>
        <p:nvPicPr>
          <p:cNvPr id="6" name="Picture 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79086" y="4805459"/>
            <a:ext cx="708025" cy="10652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Left-Right Arrow 7"/>
          <p:cNvSpPr/>
          <p:nvPr/>
        </p:nvSpPr>
        <p:spPr>
          <a:xfrm>
            <a:off x="7922961" y="3337553"/>
            <a:ext cx="741427"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Left-Right Arrow 8"/>
          <p:cNvSpPr/>
          <p:nvPr/>
        </p:nvSpPr>
        <p:spPr>
          <a:xfrm rot="1710598">
            <a:off x="5958294" y="4282300"/>
            <a:ext cx="1586715" cy="290957"/>
          </a:xfrm>
          <a:prstGeom prst="lef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Left-Right Arrow 9"/>
          <p:cNvSpPr/>
          <p:nvPr/>
        </p:nvSpPr>
        <p:spPr>
          <a:xfrm rot="1136863">
            <a:off x="5514796" y="2711858"/>
            <a:ext cx="1767447"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9"/>
          <p:cNvPicPr>
            <a:picLocks noChangeAspect="1" noChangeArrowheads="1"/>
          </p:cNvPicPr>
          <p:nvPr/>
        </p:nvPicPr>
        <p:blipFill>
          <a:blip r:embed="rId4"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7176134" y="2860340"/>
            <a:ext cx="684212" cy="904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 name="Picture 9"/>
          <p:cNvPicPr>
            <a:picLocks noChangeAspect="1" noChangeArrowheads="1"/>
          </p:cNvPicPr>
          <p:nvPr/>
        </p:nvPicPr>
        <p:blipFill>
          <a:blip r:embed="rId4"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7460298" y="4757421"/>
            <a:ext cx="684212" cy="904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 name="Picture 9"/>
          <p:cNvPicPr>
            <a:picLocks noChangeAspect="1" noChangeArrowheads="1"/>
          </p:cNvPicPr>
          <p:nvPr/>
        </p:nvPicPr>
        <p:blipFill>
          <a:blip r:embed="rId4"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5336979" y="3293712"/>
            <a:ext cx="684212" cy="904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6563" name="Picture 3"/>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882390" y="5013294"/>
            <a:ext cx="841756" cy="12542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6564" name="Picture 4"/>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622292" y="1772197"/>
            <a:ext cx="952500" cy="1028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2" name="Left-Right Arrow 31"/>
          <p:cNvSpPr/>
          <p:nvPr/>
        </p:nvSpPr>
        <p:spPr>
          <a:xfrm rot="1710598">
            <a:off x="8029877" y="5321308"/>
            <a:ext cx="1269020" cy="290957"/>
          </a:xfrm>
          <a:prstGeom prst="lef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Left-Right Arrow 32"/>
          <p:cNvSpPr/>
          <p:nvPr/>
        </p:nvSpPr>
        <p:spPr>
          <a:xfrm rot="1710598">
            <a:off x="3795575" y="3221378"/>
            <a:ext cx="1586715" cy="290957"/>
          </a:xfrm>
          <a:prstGeom prst="lef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Left-Right Arrow 33"/>
          <p:cNvSpPr/>
          <p:nvPr/>
        </p:nvSpPr>
        <p:spPr>
          <a:xfrm>
            <a:off x="6510179" y="5173261"/>
            <a:ext cx="950119"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Left-Right Arrow 35"/>
          <p:cNvSpPr/>
          <p:nvPr/>
        </p:nvSpPr>
        <p:spPr>
          <a:xfrm rot="4571350">
            <a:off x="7250699" y="4126398"/>
            <a:ext cx="996257"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Left-Right Arrow 36"/>
          <p:cNvSpPr/>
          <p:nvPr/>
        </p:nvSpPr>
        <p:spPr>
          <a:xfrm>
            <a:off x="5625592" y="2023674"/>
            <a:ext cx="1892649"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Left-Right Arrow 37"/>
          <p:cNvSpPr/>
          <p:nvPr/>
        </p:nvSpPr>
        <p:spPr>
          <a:xfrm rot="18004046">
            <a:off x="7714973" y="2563337"/>
            <a:ext cx="557088"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 name="Left-Right Arrow 38"/>
          <p:cNvSpPr/>
          <p:nvPr/>
        </p:nvSpPr>
        <p:spPr>
          <a:xfrm rot="3376267">
            <a:off x="8194470" y="2627015"/>
            <a:ext cx="955924"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Left-Right Arrow 39"/>
          <p:cNvSpPr/>
          <p:nvPr/>
        </p:nvSpPr>
        <p:spPr>
          <a:xfrm rot="4851905">
            <a:off x="8611767" y="4330060"/>
            <a:ext cx="1435362"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1" name="Left-Right Arrow 40"/>
          <p:cNvSpPr/>
          <p:nvPr/>
        </p:nvSpPr>
        <p:spPr>
          <a:xfrm>
            <a:off x="3415035" y="3873373"/>
            <a:ext cx="1892649"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Left-Right Arrow 41"/>
          <p:cNvSpPr/>
          <p:nvPr/>
        </p:nvSpPr>
        <p:spPr>
          <a:xfrm rot="18883339">
            <a:off x="4397645" y="4493102"/>
            <a:ext cx="1320187"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Left-Right Arrow 42"/>
          <p:cNvSpPr/>
          <p:nvPr/>
        </p:nvSpPr>
        <p:spPr>
          <a:xfrm rot="15308696">
            <a:off x="5577650" y="4330020"/>
            <a:ext cx="557088"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Left-Right Arrow 43"/>
          <p:cNvSpPr/>
          <p:nvPr/>
        </p:nvSpPr>
        <p:spPr>
          <a:xfrm>
            <a:off x="3903070" y="2221980"/>
            <a:ext cx="741427"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Left-Right Arrow 44"/>
          <p:cNvSpPr/>
          <p:nvPr/>
        </p:nvSpPr>
        <p:spPr>
          <a:xfrm rot="18234656">
            <a:off x="7846569" y="4155560"/>
            <a:ext cx="1409413"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Left-Right Arrow 45"/>
          <p:cNvSpPr/>
          <p:nvPr/>
        </p:nvSpPr>
        <p:spPr>
          <a:xfrm>
            <a:off x="6033097" y="3567118"/>
            <a:ext cx="1285534"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7" name="Left-Right Arrow 46"/>
          <p:cNvSpPr/>
          <p:nvPr/>
        </p:nvSpPr>
        <p:spPr>
          <a:xfrm rot="15308696">
            <a:off x="5153593" y="2859202"/>
            <a:ext cx="557088"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8" name="Picture 10" descr="http://www.zigbee.org/DesktopModules/zigbeecertifiedproducts/ProductImages/1556036127SingleLuxBulb.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7507107" y="1316097"/>
            <a:ext cx="686898" cy="1134510"/>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10" descr="http://www.zigbee.org/DesktopModules/zigbeecertifiedproducts/ProductImages/1556036127SingleLuxBulb.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3032124" y="1693229"/>
            <a:ext cx="686898" cy="1134510"/>
          </a:xfrm>
          <a:prstGeom prst="rect">
            <a:avLst/>
          </a:prstGeom>
          <a:noFill/>
          <a:extLst>
            <a:ext uri="{909E8E84-426E-40dd-AFC4-6F175D3DCCD1}">
              <a14:hiddenFill xmlns:a14="http://schemas.microsoft.com/office/drawing/2010/main" xmlns="">
                <a:solidFill>
                  <a:srgbClr val="FFFFFF"/>
                </a:solidFill>
              </a14:hiddenFill>
            </a:ext>
          </a:extLst>
        </p:spPr>
      </p:pic>
      <p:pic>
        <p:nvPicPr>
          <p:cNvPr id="50" name="Picture 10" descr="http://www.zigbee.org/DesktopModules/zigbeecertifiedproducts/ProductImages/1556036127SingleLuxBulb.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2602825" y="3371384"/>
            <a:ext cx="686898" cy="1134510"/>
          </a:xfrm>
          <a:prstGeom prst="rect">
            <a:avLst/>
          </a:prstGeom>
          <a:noFill/>
          <a:extLst>
            <a:ext uri="{909E8E84-426E-40dd-AFC4-6F175D3DCCD1}">
              <a14:hiddenFill xmlns:a14="http://schemas.microsoft.com/office/drawing/2010/main" xmlns="">
                <a:solidFill>
                  <a:srgbClr val="FFFFFF"/>
                </a:solidFill>
              </a14:hiddenFill>
            </a:ext>
          </a:extLst>
        </p:spPr>
      </p:pic>
      <p:pic>
        <p:nvPicPr>
          <p:cNvPr id="51" name="Picture 2" descr="http://media.idownloadblog.com/wp-content/uploads/2014/03/hue_tap.jp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9338147" y="5338065"/>
            <a:ext cx="1234850" cy="119889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630975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18" descr="http://www.zigbee.org/DesktopModules/zigbeecertifiedproducts/ProductImages/1989876285ecobee_SmartSi.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850600" y="3137742"/>
            <a:ext cx="1149594" cy="69057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itle 2"/>
          <p:cNvSpPr>
            <a:spLocks noGrp="1"/>
          </p:cNvSpPr>
          <p:nvPr>
            <p:ph type="title"/>
          </p:nvPr>
        </p:nvSpPr>
        <p:spPr/>
        <p:txBody>
          <a:bodyPr/>
          <a:lstStyle/>
          <a:p>
            <a:r>
              <a:rPr lang="en-US" sz="4000" dirty="0">
                <a:solidFill>
                  <a:schemeClr val="tx1"/>
                </a:solidFill>
              </a:rPr>
              <a:t>The Power of the Mesh: Self Healing</a:t>
            </a:r>
          </a:p>
        </p:txBody>
      </p:sp>
      <p:sp>
        <p:nvSpPr>
          <p:cNvPr id="2" name="Content Placeholder 1">
            <a:extLst>
              <a:ext uri="{FF2B5EF4-FFF2-40B4-BE49-F238E27FC236}">
                <a16:creationId xmlns:a16="http://schemas.microsoft.com/office/drawing/2014/main" id="{9E14252D-A5AE-A842-8FB4-D70DCC6446D9}"/>
              </a:ext>
            </a:extLst>
          </p:cNvPr>
          <p:cNvSpPr>
            <a:spLocks noGrp="1"/>
          </p:cNvSpPr>
          <p:nvPr>
            <p:ph idx="1"/>
          </p:nvPr>
        </p:nvSpPr>
        <p:spPr/>
        <p:txBody>
          <a:bodyPr/>
          <a:lstStyle/>
          <a:p>
            <a:endParaRPr lang="en-US"/>
          </a:p>
        </p:txBody>
      </p:sp>
      <p:sp>
        <p:nvSpPr>
          <p:cNvPr id="4" name="Slide Number Placeholder 3"/>
          <p:cNvSpPr>
            <a:spLocks noGrp="1"/>
          </p:cNvSpPr>
          <p:nvPr>
            <p:ph type="sldNum" sz="quarter" idx="4294967295"/>
          </p:nvPr>
        </p:nvSpPr>
        <p:spPr>
          <a:xfrm>
            <a:off x="11645900" y="6637338"/>
            <a:ext cx="546100" cy="180975"/>
          </a:xfrm>
          <a:prstGeom prst="rect">
            <a:avLst/>
          </a:prstGeom>
        </p:spPr>
        <p:txBody>
          <a:bodyPr/>
          <a:lstStyle/>
          <a:p>
            <a:fld id="{4A17D824-9072-4864-8E10-6FC5BEBFB9F8}" type="slidenum">
              <a:rPr lang="en-US" smtClean="0"/>
              <a:pPr/>
              <a:t>23</a:t>
            </a:fld>
            <a:endParaRPr lang="en-US" dirty="0"/>
          </a:p>
        </p:txBody>
      </p:sp>
      <p:pic>
        <p:nvPicPr>
          <p:cNvPr id="6" name="Picture 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79086" y="4805459"/>
            <a:ext cx="708025" cy="10652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Left-Right Arrow 7"/>
          <p:cNvSpPr/>
          <p:nvPr/>
        </p:nvSpPr>
        <p:spPr>
          <a:xfrm>
            <a:off x="7922961" y="3337553"/>
            <a:ext cx="741427" cy="290957"/>
          </a:xfrm>
          <a:prstGeom prst="lef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Left-Right Arrow 9"/>
          <p:cNvSpPr/>
          <p:nvPr/>
        </p:nvSpPr>
        <p:spPr>
          <a:xfrm rot="1136863">
            <a:off x="5514796" y="2711858"/>
            <a:ext cx="1767447"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9"/>
          <p:cNvPicPr>
            <a:picLocks noChangeAspect="1" noChangeArrowheads="1"/>
          </p:cNvPicPr>
          <p:nvPr/>
        </p:nvPicPr>
        <p:blipFill>
          <a:blip r:embed="rId4"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7176134" y="2860340"/>
            <a:ext cx="684212" cy="904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 name="Picture 9"/>
          <p:cNvPicPr>
            <a:picLocks noChangeAspect="1" noChangeArrowheads="1"/>
          </p:cNvPicPr>
          <p:nvPr/>
        </p:nvPicPr>
        <p:blipFill>
          <a:blip r:embed="rId4"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7460298" y="4757421"/>
            <a:ext cx="684212" cy="904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 name="Picture 9"/>
          <p:cNvPicPr>
            <a:picLocks noChangeAspect="1" noChangeArrowheads="1"/>
          </p:cNvPicPr>
          <p:nvPr/>
        </p:nvPicPr>
        <p:blipFill>
          <a:blip r:embed="rId4"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5336979" y="3293712"/>
            <a:ext cx="684212" cy="904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6563" name="Picture 3"/>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882390" y="5013294"/>
            <a:ext cx="841756" cy="12542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6564" name="Picture 4"/>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622292" y="1772197"/>
            <a:ext cx="952500" cy="1028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3" name="Left-Right Arrow 32"/>
          <p:cNvSpPr/>
          <p:nvPr/>
        </p:nvSpPr>
        <p:spPr>
          <a:xfrm rot="1710598">
            <a:off x="3795575" y="3221378"/>
            <a:ext cx="1586715" cy="290957"/>
          </a:xfrm>
          <a:prstGeom prst="lef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Left-Right Arrow 36"/>
          <p:cNvSpPr/>
          <p:nvPr/>
        </p:nvSpPr>
        <p:spPr>
          <a:xfrm>
            <a:off x="5625592" y="2023674"/>
            <a:ext cx="1892649"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Left-Right Arrow 37"/>
          <p:cNvSpPr/>
          <p:nvPr/>
        </p:nvSpPr>
        <p:spPr>
          <a:xfrm rot="18004046">
            <a:off x="7714973" y="2563337"/>
            <a:ext cx="557088"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 name="Left-Right Arrow 38"/>
          <p:cNvSpPr/>
          <p:nvPr/>
        </p:nvSpPr>
        <p:spPr>
          <a:xfrm rot="3376267">
            <a:off x="8194470" y="2627015"/>
            <a:ext cx="955924"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1" name="Left-Right Arrow 40"/>
          <p:cNvSpPr/>
          <p:nvPr/>
        </p:nvSpPr>
        <p:spPr>
          <a:xfrm>
            <a:off x="3415035" y="3873373"/>
            <a:ext cx="1892649"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Left-Right Arrow 41"/>
          <p:cNvSpPr/>
          <p:nvPr/>
        </p:nvSpPr>
        <p:spPr>
          <a:xfrm rot="18883339">
            <a:off x="4397645" y="4493102"/>
            <a:ext cx="1320187"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Left-Right Arrow 42"/>
          <p:cNvSpPr/>
          <p:nvPr/>
        </p:nvSpPr>
        <p:spPr>
          <a:xfrm rot="15308696">
            <a:off x="5577650" y="4330020"/>
            <a:ext cx="557088"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Left-Right Arrow 43"/>
          <p:cNvSpPr/>
          <p:nvPr/>
        </p:nvSpPr>
        <p:spPr>
          <a:xfrm>
            <a:off x="3903070" y="2221980"/>
            <a:ext cx="741427"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Left-Right Arrow 45"/>
          <p:cNvSpPr/>
          <p:nvPr/>
        </p:nvSpPr>
        <p:spPr>
          <a:xfrm>
            <a:off x="6033097" y="3567118"/>
            <a:ext cx="1285534" cy="290957"/>
          </a:xfrm>
          <a:prstGeom prst="lef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7" name="Left-Right Arrow 46"/>
          <p:cNvSpPr/>
          <p:nvPr/>
        </p:nvSpPr>
        <p:spPr>
          <a:xfrm rot="15308696">
            <a:off x="5153593" y="2859202"/>
            <a:ext cx="557088"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49" name="Group 48"/>
          <p:cNvGrpSpPr/>
          <p:nvPr/>
        </p:nvGrpSpPr>
        <p:grpSpPr>
          <a:xfrm>
            <a:off x="7098394" y="4444602"/>
            <a:ext cx="1452880" cy="1452880"/>
            <a:chOff x="2631440" y="2367280"/>
            <a:chExt cx="1452880" cy="1452880"/>
          </a:xfrm>
        </p:grpSpPr>
        <p:sp>
          <p:nvSpPr>
            <p:cNvPr id="50" name="Oval 49"/>
            <p:cNvSpPr/>
            <p:nvPr/>
          </p:nvSpPr>
          <p:spPr>
            <a:xfrm>
              <a:off x="2631440" y="2367280"/>
              <a:ext cx="1452880" cy="1452880"/>
            </a:xfrm>
            <a:prstGeom prst="ellipse">
              <a:avLst/>
            </a:prstGeom>
            <a:noFill/>
            <a:ln w="635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51" name="Straight Connector 50"/>
            <p:cNvCxnSpPr/>
            <p:nvPr/>
          </p:nvCxnSpPr>
          <p:spPr>
            <a:xfrm flipV="1">
              <a:off x="2936240" y="2519680"/>
              <a:ext cx="833120" cy="1178560"/>
            </a:xfrm>
            <a:prstGeom prst="line">
              <a:avLst/>
            </a:prstGeom>
            <a:ln w="63500">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52" name="Left-Right Arrow 51"/>
          <p:cNvSpPr/>
          <p:nvPr/>
        </p:nvSpPr>
        <p:spPr>
          <a:xfrm rot="4413899">
            <a:off x="8504195" y="4413293"/>
            <a:ext cx="1586715" cy="290957"/>
          </a:xfrm>
          <a:prstGeom prst="lef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0" name="Picture 10" descr="http://www.zigbee.org/DesktopModules/zigbeecertifiedproducts/ProductImages/1556036127SingleLuxBulb.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7650068" y="1298280"/>
            <a:ext cx="686898" cy="1134510"/>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10" descr="http://www.zigbee.org/DesktopModules/zigbeecertifiedproducts/ProductImages/1556036127SingleLuxBulb.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3096449" y="1747375"/>
            <a:ext cx="686898" cy="1134510"/>
          </a:xfrm>
          <a:prstGeom prst="rect">
            <a:avLst/>
          </a:prstGeom>
          <a:noFill/>
          <a:extLst>
            <a:ext uri="{909E8E84-426E-40dd-AFC4-6F175D3DCCD1}">
              <a14:hiddenFill xmlns:a14="http://schemas.microsoft.com/office/drawing/2010/main" xmlns="">
                <a:solidFill>
                  <a:srgbClr val="FFFFFF"/>
                </a:solidFill>
              </a14:hiddenFill>
            </a:ext>
          </a:extLst>
        </p:spPr>
      </p:pic>
      <p:pic>
        <p:nvPicPr>
          <p:cNvPr id="48" name="Picture 10" descr="http://www.zigbee.org/DesktopModules/zigbeecertifiedproducts/ProductImages/1556036127SingleLuxBulb.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2673755" y="3424260"/>
            <a:ext cx="686898" cy="1134510"/>
          </a:xfrm>
          <a:prstGeom prst="rect">
            <a:avLst/>
          </a:prstGeom>
          <a:noFill/>
          <a:extLst>
            <a:ext uri="{909E8E84-426E-40dd-AFC4-6F175D3DCCD1}">
              <a14:hiddenFill xmlns:a14="http://schemas.microsoft.com/office/drawing/2010/main" xmlns="">
                <a:solidFill>
                  <a:srgbClr val="FFFFFF"/>
                </a:solidFill>
              </a14:hiddenFill>
            </a:ext>
          </a:extLst>
        </p:spPr>
      </p:pic>
      <p:pic>
        <p:nvPicPr>
          <p:cNvPr id="53" name="Picture 2" descr="http://media.idownloadblog.com/wp-content/uploads/2014/03/hue_tap.jp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9338147" y="5338065"/>
            <a:ext cx="1234850" cy="119889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338212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18" descr="http://www.zigbee.org/DesktopModules/zigbeecertifiedproducts/ProductImages/1989876285ecobee_SmartSi.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850600" y="3137742"/>
            <a:ext cx="1149594" cy="69057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itle 2"/>
          <p:cNvSpPr>
            <a:spLocks noGrp="1"/>
          </p:cNvSpPr>
          <p:nvPr>
            <p:ph type="title"/>
          </p:nvPr>
        </p:nvSpPr>
        <p:spPr/>
        <p:txBody>
          <a:bodyPr/>
          <a:lstStyle/>
          <a:p>
            <a:r>
              <a:rPr lang="en-US" sz="4000" dirty="0">
                <a:solidFill>
                  <a:schemeClr val="tx1"/>
                </a:solidFill>
              </a:rPr>
              <a:t>The Power of the Mesh: Self Healing</a:t>
            </a:r>
          </a:p>
        </p:txBody>
      </p:sp>
      <p:sp>
        <p:nvSpPr>
          <p:cNvPr id="2" name="Content Placeholder 1">
            <a:extLst>
              <a:ext uri="{FF2B5EF4-FFF2-40B4-BE49-F238E27FC236}">
                <a16:creationId xmlns:a16="http://schemas.microsoft.com/office/drawing/2014/main" id="{8B0D21E9-7AFC-ED4A-942F-F27B8279D15E}"/>
              </a:ext>
            </a:extLst>
          </p:cNvPr>
          <p:cNvSpPr>
            <a:spLocks noGrp="1"/>
          </p:cNvSpPr>
          <p:nvPr>
            <p:ph idx="1"/>
          </p:nvPr>
        </p:nvSpPr>
        <p:spPr/>
        <p:txBody>
          <a:bodyPr/>
          <a:lstStyle/>
          <a:p>
            <a:endParaRPr lang="en-US"/>
          </a:p>
        </p:txBody>
      </p:sp>
      <p:sp>
        <p:nvSpPr>
          <p:cNvPr id="4" name="Slide Number Placeholder 3"/>
          <p:cNvSpPr>
            <a:spLocks noGrp="1"/>
          </p:cNvSpPr>
          <p:nvPr>
            <p:ph type="sldNum" sz="quarter" idx="4294967295"/>
          </p:nvPr>
        </p:nvSpPr>
        <p:spPr>
          <a:xfrm>
            <a:off x="11645900" y="6637338"/>
            <a:ext cx="546100" cy="180975"/>
          </a:xfrm>
          <a:prstGeom prst="rect">
            <a:avLst/>
          </a:prstGeom>
        </p:spPr>
        <p:txBody>
          <a:bodyPr/>
          <a:lstStyle/>
          <a:p>
            <a:fld id="{4A17D824-9072-4864-8E10-6FC5BEBFB9F8}" type="slidenum">
              <a:rPr lang="en-US" smtClean="0"/>
              <a:pPr/>
              <a:t>24</a:t>
            </a:fld>
            <a:endParaRPr lang="en-US" dirty="0"/>
          </a:p>
        </p:txBody>
      </p:sp>
      <p:pic>
        <p:nvPicPr>
          <p:cNvPr id="6" name="Picture 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79086" y="4805459"/>
            <a:ext cx="708025" cy="10652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 name="Picture 9"/>
          <p:cNvPicPr>
            <a:picLocks noChangeAspect="1" noChangeArrowheads="1"/>
          </p:cNvPicPr>
          <p:nvPr/>
        </p:nvPicPr>
        <p:blipFill>
          <a:blip r:embed="rId4"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7176134" y="2860340"/>
            <a:ext cx="684212" cy="904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 name="Picture 9"/>
          <p:cNvPicPr>
            <a:picLocks noChangeAspect="1" noChangeArrowheads="1"/>
          </p:cNvPicPr>
          <p:nvPr/>
        </p:nvPicPr>
        <p:blipFill>
          <a:blip r:embed="rId4"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7460298" y="4757421"/>
            <a:ext cx="684212" cy="904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 name="Picture 9"/>
          <p:cNvPicPr>
            <a:picLocks noChangeAspect="1" noChangeArrowheads="1"/>
          </p:cNvPicPr>
          <p:nvPr/>
        </p:nvPicPr>
        <p:blipFill>
          <a:blip r:embed="rId4"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5336979" y="3293712"/>
            <a:ext cx="684212" cy="904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6563" name="Picture 3"/>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882390" y="5013294"/>
            <a:ext cx="841756" cy="12542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6564" name="Picture 4"/>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622292" y="1772197"/>
            <a:ext cx="952500" cy="1028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3" name="Left-Right Arrow 32"/>
          <p:cNvSpPr/>
          <p:nvPr/>
        </p:nvSpPr>
        <p:spPr>
          <a:xfrm rot="1710598">
            <a:off x="3795575" y="3221378"/>
            <a:ext cx="1586715" cy="290957"/>
          </a:xfrm>
          <a:prstGeom prst="leftRightArrow">
            <a:avLst/>
          </a:prstGeom>
          <a:gradFill>
            <a:gsLst>
              <a:gs pos="0">
                <a:schemeClr val="accent1">
                  <a:tint val="100000"/>
                  <a:shade val="100000"/>
                  <a:satMod val="130000"/>
                </a:schemeClr>
              </a:gs>
              <a:gs pos="100000">
                <a:schemeClr val="accent1">
                  <a:tint val="50000"/>
                  <a:shade val="100000"/>
                  <a:satMod val="350000"/>
                </a:schemeClr>
              </a:gs>
            </a:gsLst>
            <a:lin ang="16200000" scaled="1"/>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Left-Right Arrow 36"/>
          <p:cNvSpPr/>
          <p:nvPr/>
        </p:nvSpPr>
        <p:spPr>
          <a:xfrm>
            <a:off x="5625592" y="2023674"/>
            <a:ext cx="1892649" cy="290957"/>
          </a:xfrm>
          <a:prstGeom prst="lef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 name="Left-Right Arrow 38"/>
          <p:cNvSpPr/>
          <p:nvPr/>
        </p:nvSpPr>
        <p:spPr>
          <a:xfrm rot="3376267">
            <a:off x="8194470" y="2627015"/>
            <a:ext cx="955924" cy="290957"/>
          </a:xfrm>
          <a:prstGeom prst="lef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1" name="Left-Right Arrow 40"/>
          <p:cNvSpPr/>
          <p:nvPr/>
        </p:nvSpPr>
        <p:spPr>
          <a:xfrm>
            <a:off x="3415035" y="3873373"/>
            <a:ext cx="1892649"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Left-Right Arrow 41"/>
          <p:cNvSpPr/>
          <p:nvPr/>
        </p:nvSpPr>
        <p:spPr>
          <a:xfrm rot="18883339">
            <a:off x="4397645" y="4493102"/>
            <a:ext cx="1320187"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Left-Right Arrow 42"/>
          <p:cNvSpPr/>
          <p:nvPr/>
        </p:nvSpPr>
        <p:spPr>
          <a:xfrm rot="15308696">
            <a:off x="5577650" y="4330020"/>
            <a:ext cx="557088"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Left-Right Arrow 43"/>
          <p:cNvSpPr/>
          <p:nvPr/>
        </p:nvSpPr>
        <p:spPr>
          <a:xfrm>
            <a:off x="3903070" y="2221980"/>
            <a:ext cx="741427" cy="290957"/>
          </a:xfrm>
          <a:prstGeom prst="lef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7" name="Left-Right Arrow 46"/>
          <p:cNvSpPr/>
          <p:nvPr/>
        </p:nvSpPr>
        <p:spPr>
          <a:xfrm rot="15308696">
            <a:off x="5153593" y="2859202"/>
            <a:ext cx="557088" cy="290957"/>
          </a:xfrm>
          <a:prstGeom prst="leftRightArrow">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49" name="Group 48"/>
          <p:cNvGrpSpPr/>
          <p:nvPr/>
        </p:nvGrpSpPr>
        <p:grpSpPr>
          <a:xfrm>
            <a:off x="7098394" y="4444602"/>
            <a:ext cx="1452880" cy="1452880"/>
            <a:chOff x="2631440" y="2367280"/>
            <a:chExt cx="1452880" cy="1452880"/>
          </a:xfrm>
        </p:grpSpPr>
        <p:sp>
          <p:nvSpPr>
            <p:cNvPr id="50" name="Oval 49"/>
            <p:cNvSpPr/>
            <p:nvPr/>
          </p:nvSpPr>
          <p:spPr>
            <a:xfrm>
              <a:off x="2631440" y="2367280"/>
              <a:ext cx="1452880" cy="1452880"/>
            </a:xfrm>
            <a:prstGeom prst="ellipse">
              <a:avLst/>
            </a:prstGeom>
            <a:noFill/>
            <a:ln w="635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51" name="Straight Connector 50"/>
            <p:cNvCxnSpPr/>
            <p:nvPr/>
          </p:nvCxnSpPr>
          <p:spPr>
            <a:xfrm flipV="1">
              <a:off x="2936240" y="2519680"/>
              <a:ext cx="833120" cy="1178560"/>
            </a:xfrm>
            <a:prstGeom prst="line">
              <a:avLst/>
            </a:prstGeom>
            <a:ln w="63500">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52" name="Left-Right Arrow 51"/>
          <p:cNvSpPr/>
          <p:nvPr/>
        </p:nvSpPr>
        <p:spPr>
          <a:xfrm rot="4413899">
            <a:off x="8504195" y="4413293"/>
            <a:ext cx="1586715" cy="290957"/>
          </a:xfrm>
          <a:prstGeom prst="lef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40" name="Group 39"/>
          <p:cNvGrpSpPr/>
          <p:nvPr/>
        </p:nvGrpSpPr>
        <p:grpSpPr>
          <a:xfrm>
            <a:off x="6827187" y="2640415"/>
            <a:ext cx="1452880" cy="1452880"/>
            <a:chOff x="2631440" y="2367280"/>
            <a:chExt cx="1452880" cy="1452880"/>
          </a:xfrm>
        </p:grpSpPr>
        <p:sp>
          <p:nvSpPr>
            <p:cNvPr id="45" name="Oval 44"/>
            <p:cNvSpPr/>
            <p:nvPr/>
          </p:nvSpPr>
          <p:spPr>
            <a:xfrm>
              <a:off x="2631440" y="2367280"/>
              <a:ext cx="1452880" cy="1452880"/>
            </a:xfrm>
            <a:prstGeom prst="ellipse">
              <a:avLst/>
            </a:prstGeom>
            <a:noFill/>
            <a:ln w="635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48" name="Straight Connector 47"/>
            <p:cNvCxnSpPr/>
            <p:nvPr/>
          </p:nvCxnSpPr>
          <p:spPr>
            <a:xfrm flipV="1">
              <a:off x="2936240" y="2519680"/>
              <a:ext cx="833120" cy="1178560"/>
            </a:xfrm>
            <a:prstGeom prst="line">
              <a:avLst/>
            </a:prstGeom>
            <a:ln w="63500">
              <a:solidFill>
                <a:srgbClr val="FF0000"/>
              </a:solidFill>
            </a:ln>
          </p:spPr>
          <p:style>
            <a:lnRef idx="2">
              <a:schemeClr val="accent1"/>
            </a:lnRef>
            <a:fillRef idx="0">
              <a:schemeClr val="accent1"/>
            </a:fillRef>
            <a:effectRef idx="1">
              <a:schemeClr val="accent1"/>
            </a:effectRef>
            <a:fontRef idx="minor">
              <a:schemeClr val="tx1"/>
            </a:fontRef>
          </p:style>
        </p:cxnSp>
      </p:grpSp>
      <p:pic>
        <p:nvPicPr>
          <p:cNvPr id="36" name="Picture 10" descr="http://www.zigbee.org/DesktopModules/zigbeecertifiedproducts/ProductImages/1556036127SingleLuxBulb.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7727977" y="1421728"/>
            <a:ext cx="686898" cy="1134510"/>
          </a:xfrm>
          <a:prstGeom prst="rect">
            <a:avLst/>
          </a:prstGeom>
          <a:noFill/>
          <a:extLst>
            <a:ext uri="{909E8E84-426E-40dd-AFC4-6F175D3DCCD1}">
              <a14:hiddenFill xmlns:a14="http://schemas.microsoft.com/office/drawing/2010/main" xmlns="">
                <a:solidFill>
                  <a:srgbClr val="FFFFFF"/>
                </a:solidFill>
              </a14:hiddenFill>
            </a:ext>
          </a:extLst>
        </p:spPr>
      </p:pic>
      <p:pic>
        <p:nvPicPr>
          <p:cNvPr id="38" name="Picture 10" descr="http://www.zigbee.org/DesktopModules/zigbeecertifiedproducts/ProductImages/1556036127SingleLuxBulb.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2991076" y="1719292"/>
            <a:ext cx="686898" cy="1134510"/>
          </a:xfrm>
          <a:prstGeom prst="rect">
            <a:avLst/>
          </a:prstGeom>
          <a:noFill/>
          <a:extLst>
            <a:ext uri="{909E8E84-426E-40dd-AFC4-6F175D3DCCD1}">
              <a14:hiddenFill xmlns:a14="http://schemas.microsoft.com/office/drawing/2010/main" xmlns="">
                <a:solidFill>
                  <a:srgbClr val="FFFFFF"/>
                </a:solidFill>
              </a14:hiddenFill>
            </a:ext>
          </a:extLst>
        </p:spPr>
      </p:pic>
      <p:pic>
        <p:nvPicPr>
          <p:cNvPr id="46" name="Picture 10" descr="http://www.zigbee.org/DesktopModules/zigbeecertifiedproducts/ProductImages/1556036127SingleLuxBulb.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2588341" y="3526040"/>
            <a:ext cx="686898" cy="1134510"/>
          </a:xfrm>
          <a:prstGeom prst="rect">
            <a:avLst/>
          </a:prstGeom>
          <a:noFill/>
          <a:extLst>
            <a:ext uri="{909E8E84-426E-40dd-AFC4-6F175D3DCCD1}">
              <a14:hiddenFill xmlns:a14="http://schemas.microsoft.com/office/drawing/2010/main" xmlns="">
                <a:solidFill>
                  <a:srgbClr val="FFFFFF"/>
                </a:solidFill>
              </a14:hiddenFill>
            </a:ext>
          </a:extLst>
        </p:spPr>
      </p:pic>
      <p:pic>
        <p:nvPicPr>
          <p:cNvPr id="41986" name="Picture 2" descr="http://media.idownloadblog.com/wp-content/uploads/2014/03/hue_tap.jp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9338147" y="5338065"/>
            <a:ext cx="1234850" cy="119889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693401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2" name="Rectangle 4"/>
          <p:cNvSpPr>
            <a:spLocks noGrp="1" noChangeArrowheads="1"/>
          </p:cNvSpPr>
          <p:nvPr>
            <p:ph type="title"/>
          </p:nvPr>
        </p:nvSpPr>
        <p:spPr/>
        <p:txBody>
          <a:bodyPr/>
          <a:lstStyle/>
          <a:p>
            <a:r>
              <a:rPr lang="en-US" dirty="0">
                <a:solidFill>
                  <a:schemeClr val="tx1"/>
                </a:solidFill>
              </a:rPr>
              <a:t> Zigbee Wireless Networking Basics</a:t>
            </a:r>
          </a:p>
        </p:txBody>
      </p:sp>
      <p:sp>
        <p:nvSpPr>
          <p:cNvPr id="130053" name="Rectangle 5"/>
          <p:cNvSpPr>
            <a:spLocks noGrp="1"/>
          </p:cNvSpPr>
          <p:nvPr>
            <p:ph idx="1"/>
          </p:nvPr>
        </p:nvSpPr>
        <p:spPr/>
        <p:txBody>
          <a:bodyPr>
            <a:normAutofit fontScale="85000" lnSpcReduction="20000"/>
          </a:bodyPr>
          <a:lstStyle/>
          <a:p>
            <a:r>
              <a:rPr lang="en-US" sz="2400" dirty="0"/>
              <a:t>Network Scan</a:t>
            </a:r>
          </a:p>
          <a:p>
            <a:pPr lvl="1"/>
            <a:r>
              <a:rPr lang="en-US" sz="2000" dirty="0"/>
              <a:t>Device scans the available 16 2.4 GHz channels to determine the best channel to occupy</a:t>
            </a:r>
          </a:p>
          <a:p>
            <a:pPr marL="457200" lvl="1" indent="0">
              <a:buNone/>
            </a:pPr>
            <a:endParaRPr lang="en-US" sz="2000" dirty="0"/>
          </a:p>
          <a:p>
            <a:r>
              <a:rPr lang="en-US" sz="2400" dirty="0"/>
              <a:t>Creating/Joining a PAN</a:t>
            </a:r>
          </a:p>
          <a:p>
            <a:pPr lvl="1"/>
            <a:r>
              <a:rPr lang="en-US" sz="2000" dirty="0"/>
              <a:t>Device can create a network (coordinator) on a free channel or join an existing network</a:t>
            </a:r>
          </a:p>
          <a:p>
            <a:pPr marL="457200" lvl="1" indent="0">
              <a:buNone/>
            </a:pPr>
            <a:endParaRPr lang="en-US" sz="2000" dirty="0"/>
          </a:p>
          <a:p>
            <a:r>
              <a:rPr lang="en-US" sz="2400" dirty="0"/>
              <a:t>Device Discovery</a:t>
            </a:r>
          </a:p>
          <a:p>
            <a:pPr lvl="1"/>
            <a:r>
              <a:rPr lang="en-US" sz="2000" dirty="0"/>
              <a:t>Device queries the network to discover the identity of devices</a:t>
            </a:r>
          </a:p>
          <a:p>
            <a:pPr marL="457200" lvl="1" indent="0">
              <a:buNone/>
            </a:pPr>
            <a:endParaRPr lang="en-US" sz="2000" dirty="0"/>
          </a:p>
          <a:p>
            <a:r>
              <a:rPr lang="en-US" sz="2400" dirty="0"/>
              <a:t>Service Discovery</a:t>
            </a:r>
          </a:p>
          <a:p>
            <a:pPr lvl="1"/>
            <a:r>
              <a:rPr lang="en-US" sz="2000" dirty="0"/>
              <a:t>Device scans for supported services on devices within the network</a:t>
            </a:r>
          </a:p>
          <a:p>
            <a:pPr marL="457200" lvl="1" indent="0">
              <a:buNone/>
            </a:pPr>
            <a:endParaRPr lang="en-US" sz="2000" dirty="0"/>
          </a:p>
          <a:p>
            <a:r>
              <a:rPr lang="en-US" sz="2400" dirty="0"/>
              <a:t>Binding</a:t>
            </a:r>
          </a:p>
          <a:p>
            <a:pPr lvl="1"/>
            <a:r>
              <a:rPr lang="en-US" sz="2000" dirty="0"/>
              <a:t>Devices communicate via command/control messaging</a:t>
            </a:r>
          </a:p>
        </p:txBody>
      </p:sp>
      <p:sp>
        <p:nvSpPr>
          <p:cNvPr id="4" name="Slide Number Placeholder 3"/>
          <p:cNvSpPr>
            <a:spLocks noGrp="1"/>
          </p:cNvSpPr>
          <p:nvPr>
            <p:ph type="sldNum" sz="quarter" idx="4294967295"/>
          </p:nvPr>
        </p:nvSpPr>
        <p:spPr>
          <a:xfrm>
            <a:off x="11696700" y="6586538"/>
            <a:ext cx="495300" cy="2317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Blip>
                <a:blip r:embed="rId3"/>
              </a:buBlip>
              <a:defRPr sz="2800">
                <a:solidFill>
                  <a:schemeClr val="tx1"/>
                </a:solidFill>
                <a:latin typeface="Arial Rounded MT Bold" panose="020F0704030504030204" pitchFamily="34" charset="0"/>
                <a:ea typeface="MS PGothic" panose="020B0600070205080204" pitchFamily="34" charset="-128"/>
              </a:defRPr>
            </a:lvl1pPr>
            <a:lvl2pPr marL="742950" indent="-285750">
              <a:spcBef>
                <a:spcPct val="20000"/>
              </a:spcBef>
              <a:buClr>
                <a:srgbClr val="CF1C21"/>
              </a:buClr>
              <a:buFont typeface="Arial" panose="020B0604020202020204" pitchFamily="34" charset="0"/>
              <a:buChar char="–"/>
              <a:defRPr sz="2400">
                <a:solidFill>
                  <a:schemeClr val="tx1"/>
                </a:solidFill>
                <a:latin typeface="Arial Rounded MT Bold" panose="020F0704030504030204" pitchFamily="34" charset="0"/>
                <a:ea typeface="MS PGothic" panose="020B0600070205080204" pitchFamily="34" charset="-128"/>
              </a:defRPr>
            </a:lvl2pPr>
            <a:lvl3pPr marL="1143000" indent="-228600">
              <a:spcBef>
                <a:spcPct val="20000"/>
              </a:spcBef>
              <a:buClr>
                <a:srgbClr val="CF1C21"/>
              </a:buClr>
              <a:buFont typeface="Arial" panose="020B0604020202020204" pitchFamily="34" charset="0"/>
              <a:buChar char="•"/>
              <a:defRPr sz="2000">
                <a:solidFill>
                  <a:schemeClr val="tx1"/>
                </a:solidFill>
                <a:latin typeface="Arial Rounded MT Bold" panose="020F0704030504030204" pitchFamily="34" charset="0"/>
                <a:ea typeface="MS PGothic" panose="020B0600070205080204" pitchFamily="34" charset="-128"/>
              </a:defRPr>
            </a:lvl3pPr>
            <a:lvl4pPr marL="1600200" indent="-228600">
              <a:spcBef>
                <a:spcPct val="20000"/>
              </a:spcBef>
              <a:buClr>
                <a:srgbClr val="CF1C21"/>
              </a:buClr>
              <a:buFont typeface="Arial" panose="020B0604020202020204" pitchFamily="34" charset="0"/>
              <a:buChar char="–"/>
              <a:defRPr>
                <a:solidFill>
                  <a:schemeClr val="tx1"/>
                </a:solidFill>
                <a:latin typeface="Arial Rounded MT Bold" panose="020F0704030504030204" pitchFamily="34" charset="0"/>
                <a:ea typeface="MS PGothic" panose="020B0600070205080204" pitchFamily="34" charset="-128"/>
              </a:defRPr>
            </a:lvl4pPr>
            <a:lvl5pPr marL="2057400" indent="-228600">
              <a:spcBef>
                <a:spcPct val="20000"/>
              </a:spcBef>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5pPr>
            <a:lvl6pPr marL="25146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6pPr>
            <a:lvl7pPr marL="29718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7pPr>
            <a:lvl8pPr marL="34290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8pPr>
            <a:lvl9pPr marL="38862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9pPr>
          </a:lstStyle>
          <a:p>
            <a:pPr>
              <a:spcBef>
                <a:spcPct val="0"/>
              </a:spcBef>
              <a:buFontTx/>
              <a:buNone/>
            </a:pPr>
            <a:fld id="{3E253594-90EC-45F9-8A25-49079450F244}" type="slidenum">
              <a:rPr lang="en-US" altLang="en-US" sz="1200"/>
              <a:pPr>
                <a:spcBef>
                  <a:spcPct val="0"/>
                </a:spcBef>
                <a:buFontTx/>
                <a:buNone/>
              </a:pPr>
              <a:t>25</a:t>
            </a:fld>
            <a:endParaRPr lang="en-US" altLang="en-US" sz="1200" dirty="0"/>
          </a:p>
        </p:txBody>
      </p:sp>
    </p:spTree>
    <p:extLst>
      <p:ext uri="{BB962C8B-B14F-4D97-AF65-F5344CB8AC3E}">
        <p14:creationId xmlns:p14="http://schemas.microsoft.com/office/powerpoint/2010/main" val="1138928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Zigbee Stack Architecture Basics</a:t>
            </a:r>
          </a:p>
        </p:txBody>
      </p:sp>
      <p:sp>
        <p:nvSpPr>
          <p:cNvPr id="3" name="Text Placeholder 2"/>
          <p:cNvSpPr>
            <a:spLocks noGrp="1"/>
          </p:cNvSpPr>
          <p:nvPr>
            <p:ph idx="1"/>
          </p:nvPr>
        </p:nvSpPr>
        <p:spPr/>
        <p:txBody>
          <a:bodyPr>
            <a:normAutofit fontScale="92500"/>
          </a:bodyPr>
          <a:lstStyle/>
          <a:p>
            <a:r>
              <a:rPr lang="en-US" dirty="0"/>
              <a:t>Addressing</a:t>
            </a:r>
          </a:p>
          <a:p>
            <a:pPr lvl="1">
              <a:lnSpc>
                <a:spcPct val="150000"/>
              </a:lnSpc>
            </a:pPr>
            <a:r>
              <a:rPr lang="en-US" dirty="0"/>
              <a:t>Every device has a unique 64 bit MAC address</a:t>
            </a:r>
          </a:p>
          <a:p>
            <a:pPr lvl="1">
              <a:lnSpc>
                <a:spcPct val="150000"/>
              </a:lnSpc>
            </a:pPr>
            <a:r>
              <a:rPr lang="en-US" dirty="0"/>
              <a:t>Upon association, every device receives a unique 16 bit network address</a:t>
            </a:r>
          </a:p>
          <a:p>
            <a:pPr lvl="1">
              <a:lnSpc>
                <a:spcPct val="150000"/>
              </a:lnSpc>
            </a:pPr>
            <a:r>
              <a:rPr lang="en-US" dirty="0"/>
              <a:t>Only the 16 bit network address is used to route packets within the network</a:t>
            </a:r>
          </a:p>
          <a:p>
            <a:pPr lvl="1">
              <a:lnSpc>
                <a:spcPct val="150000"/>
              </a:lnSpc>
            </a:pPr>
            <a:r>
              <a:rPr lang="en-US" dirty="0"/>
              <a:t>Devices retain their 16 bit address if they disconnect from the network. However, if they LEAVE the network, the 16 bit address is re-assigned.</a:t>
            </a:r>
          </a:p>
          <a:p>
            <a:pPr lvl="1">
              <a:lnSpc>
                <a:spcPct val="150000"/>
              </a:lnSpc>
            </a:pPr>
            <a:r>
              <a:rPr lang="en-US" dirty="0"/>
              <a:t>NWK broadcast implemented above the MAC</a:t>
            </a:r>
          </a:p>
          <a:p>
            <a:endParaRPr lang="en-US" dirty="0"/>
          </a:p>
        </p:txBody>
      </p:sp>
      <p:sp>
        <p:nvSpPr>
          <p:cNvPr id="4" name="Slide Number Placeholder 3"/>
          <p:cNvSpPr>
            <a:spLocks noGrp="1"/>
          </p:cNvSpPr>
          <p:nvPr>
            <p:ph type="sldNum" sz="quarter" idx="4294967295"/>
          </p:nvPr>
        </p:nvSpPr>
        <p:spPr>
          <a:xfrm>
            <a:off x="11696700" y="6586538"/>
            <a:ext cx="495300" cy="2317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Blip>
                <a:blip r:embed="rId2"/>
              </a:buBlip>
              <a:defRPr sz="2800">
                <a:solidFill>
                  <a:schemeClr val="tx1"/>
                </a:solidFill>
                <a:latin typeface="Arial Rounded MT Bold" panose="020F0704030504030204" pitchFamily="34" charset="0"/>
                <a:ea typeface="MS PGothic" panose="020B0600070205080204" pitchFamily="34" charset="-128"/>
              </a:defRPr>
            </a:lvl1pPr>
            <a:lvl2pPr marL="742950" indent="-285750">
              <a:spcBef>
                <a:spcPct val="20000"/>
              </a:spcBef>
              <a:buClr>
                <a:srgbClr val="CF1C21"/>
              </a:buClr>
              <a:buFont typeface="Arial" panose="020B0604020202020204" pitchFamily="34" charset="0"/>
              <a:buChar char="–"/>
              <a:defRPr sz="2400">
                <a:solidFill>
                  <a:schemeClr val="tx1"/>
                </a:solidFill>
                <a:latin typeface="Arial Rounded MT Bold" panose="020F0704030504030204" pitchFamily="34" charset="0"/>
                <a:ea typeface="MS PGothic" panose="020B0600070205080204" pitchFamily="34" charset="-128"/>
              </a:defRPr>
            </a:lvl2pPr>
            <a:lvl3pPr marL="1143000" indent="-228600">
              <a:spcBef>
                <a:spcPct val="20000"/>
              </a:spcBef>
              <a:buClr>
                <a:srgbClr val="CF1C21"/>
              </a:buClr>
              <a:buFont typeface="Arial" panose="020B0604020202020204" pitchFamily="34" charset="0"/>
              <a:buChar char="•"/>
              <a:defRPr sz="2000">
                <a:solidFill>
                  <a:schemeClr val="tx1"/>
                </a:solidFill>
                <a:latin typeface="Arial Rounded MT Bold" panose="020F0704030504030204" pitchFamily="34" charset="0"/>
                <a:ea typeface="MS PGothic" panose="020B0600070205080204" pitchFamily="34" charset="-128"/>
              </a:defRPr>
            </a:lvl3pPr>
            <a:lvl4pPr marL="1600200" indent="-228600">
              <a:spcBef>
                <a:spcPct val="20000"/>
              </a:spcBef>
              <a:buClr>
                <a:srgbClr val="CF1C21"/>
              </a:buClr>
              <a:buFont typeface="Arial" panose="020B0604020202020204" pitchFamily="34" charset="0"/>
              <a:buChar char="–"/>
              <a:defRPr>
                <a:solidFill>
                  <a:schemeClr val="tx1"/>
                </a:solidFill>
                <a:latin typeface="Arial Rounded MT Bold" panose="020F0704030504030204" pitchFamily="34" charset="0"/>
                <a:ea typeface="MS PGothic" panose="020B0600070205080204" pitchFamily="34" charset="-128"/>
              </a:defRPr>
            </a:lvl4pPr>
            <a:lvl5pPr marL="2057400" indent="-228600">
              <a:spcBef>
                <a:spcPct val="20000"/>
              </a:spcBef>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5pPr>
            <a:lvl6pPr marL="25146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6pPr>
            <a:lvl7pPr marL="29718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7pPr>
            <a:lvl8pPr marL="34290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8pPr>
            <a:lvl9pPr marL="38862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9pPr>
          </a:lstStyle>
          <a:p>
            <a:pPr>
              <a:spcBef>
                <a:spcPct val="0"/>
              </a:spcBef>
              <a:buFontTx/>
              <a:buNone/>
            </a:pPr>
            <a:fld id="{3E253594-90EC-45F9-8A25-49079450F244}" type="slidenum">
              <a:rPr lang="en-US" altLang="en-US" sz="1200"/>
              <a:pPr>
                <a:spcBef>
                  <a:spcPct val="0"/>
                </a:spcBef>
                <a:buFontTx/>
                <a:buNone/>
              </a:pPr>
              <a:t>26</a:t>
            </a:fld>
            <a:endParaRPr lang="en-US" altLang="en-US" sz="1200" dirty="0"/>
          </a:p>
        </p:txBody>
      </p:sp>
    </p:spTree>
    <p:extLst>
      <p:ext uri="{BB962C8B-B14F-4D97-AF65-F5344CB8AC3E}">
        <p14:creationId xmlns:p14="http://schemas.microsoft.com/office/powerpoint/2010/main" val="4066960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24" name="Rectangle 24"/>
          <p:cNvSpPr>
            <a:spLocks noGrp="1" noChangeArrowheads="1"/>
          </p:cNvSpPr>
          <p:nvPr>
            <p:ph type="title"/>
          </p:nvPr>
        </p:nvSpPr>
        <p:spPr/>
        <p:txBody>
          <a:bodyPr/>
          <a:lstStyle/>
          <a:p>
            <a:r>
              <a:rPr lang="en-US" dirty="0">
                <a:solidFill>
                  <a:schemeClr val="tx1"/>
                </a:solidFill>
              </a:rPr>
              <a:t>Zigbee Stack Architecture Basics</a:t>
            </a:r>
          </a:p>
        </p:txBody>
      </p:sp>
      <p:sp>
        <p:nvSpPr>
          <p:cNvPr id="128025" name="Rectangle 25"/>
          <p:cNvSpPr>
            <a:spLocks noGrp="1"/>
          </p:cNvSpPr>
          <p:nvPr>
            <p:ph idx="1"/>
          </p:nvPr>
        </p:nvSpPr>
        <p:spPr/>
        <p:txBody>
          <a:bodyPr>
            <a:normAutofit fontScale="92500" lnSpcReduction="10000"/>
          </a:bodyPr>
          <a:lstStyle/>
          <a:p>
            <a:r>
              <a:rPr lang="en-US" dirty="0"/>
              <a:t>Devices</a:t>
            </a:r>
          </a:p>
          <a:p>
            <a:pPr lvl="1"/>
            <a:r>
              <a:rPr lang="en-US" dirty="0"/>
              <a:t>Pre-programmed for their network function</a:t>
            </a:r>
          </a:p>
          <a:p>
            <a:pPr lvl="2"/>
            <a:r>
              <a:rPr lang="en-US" dirty="0"/>
              <a:t>Coordinator</a:t>
            </a:r>
          </a:p>
          <a:p>
            <a:pPr lvl="3"/>
            <a:r>
              <a:rPr lang="en-US" dirty="0"/>
              <a:t>Scans to find an unused channel to start a network</a:t>
            </a:r>
          </a:p>
          <a:p>
            <a:pPr lvl="2"/>
            <a:r>
              <a:rPr lang="en-US" dirty="0"/>
              <a:t>Router (mesh device within a network)</a:t>
            </a:r>
          </a:p>
          <a:p>
            <a:pPr lvl="3"/>
            <a:r>
              <a:rPr lang="en-US" dirty="0"/>
              <a:t>Scans to find an active network to join, then permits other devices to join</a:t>
            </a:r>
          </a:p>
          <a:p>
            <a:pPr lvl="2"/>
            <a:r>
              <a:rPr lang="en-US" dirty="0"/>
              <a:t>End Device</a:t>
            </a:r>
          </a:p>
          <a:p>
            <a:pPr lvl="3"/>
            <a:r>
              <a:rPr lang="en-US" dirty="0"/>
              <a:t>Always tries to join an existing network</a:t>
            </a:r>
          </a:p>
          <a:p>
            <a:pPr lvl="1"/>
            <a:r>
              <a:rPr lang="en-US" dirty="0"/>
              <a:t>Discover other devices in the network providing complementary services</a:t>
            </a:r>
          </a:p>
          <a:p>
            <a:pPr lvl="2"/>
            <a:r>
              <a:rPr lang="en-US" dirty="0"/>
              <a:t>Service Discovery can be initiated from any device within the network</a:t>
            </a:r>
          </a:p>
          <a:p>
            <a:pPr lvl="1"/>
            <a:r>
              <a:rPr lang="en-US" dirty="0"/>
              <a:t>Can be bound to other devices offering complementary services</a:t>
            </a:r>
          </a:p>
          <a:p>
            <a:pPr lvl="2"/>
            <a:r>
              <a:rPr lang="en-US" dirty="0"/>
              <a:t>Binding provides a command and control feature for specially identified sets of devices</a:t>
            </a:r>
          </a:p>
        </p:txBody>
      </p:sp>
      <p:sp>
        <p:nvSpPr>
          <p:cNvPr id="4" name="Slide Number Placeholder 3"/>
          <p:cNvSpPr>
            <a:spLocks noGrp="1"/>
          </p:cNvSpPr>
          <p:nvPr>
            <p:ph type="sldNum" sz="quarter" idx="4294967295"/>
          </p:nvPr>
        </p:nvSpPr>
        <p:spPr>
          <a:xfrm>
            <a:off x="11696700" y="6575425"/>
            <a:ext cx="495300" cy="23336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Blip>
                <a:blip r:embed="rId3"/>
              </a:buBlip>
              <a:defRPr sz="2800">
                <a:solidFill>
                  <a:schemeClr val="tx1"/>
                </a:solidFill>
                <a:latin typeface="Arial Rounded MT Bold" panose="020F0704030504030204" pitchFamily="34" charset="0"/>
                <a:ea typeface="MS PGothic" panose="020B0600070205080204" pitchFamily="34" charset="-128"/>
              </a:defRPr>
            </a:lvl1pPr>
            <a:lvl2pPr marL="742950" indent="-285750">
              <a:spcBef>
                <a:spcPct val="20000"/>
              </a:spcBef>
              <a:buClr>
                <a:srgbClr val="CF1C21"/>
              </a:buClr>
              <a:buFont typeface="Arial" panose="020B0604020202020204" pitchFamily="34" charset="0"/>
              <a:buChar char="–"/>
              <a:defRPr sz="2400">
                <a:solidFill>
                  <a:schemeClr val="tx1"/>
                </a:solidFill>
                <a:latin typeface="Arial Rounded MT Bold" panose="020F0704030504030204" pitchFamily="34" charset="0"/>
                <a:ea typeface="MS PGothic" panose="020B0600070205080204" pitchFamily="34" charset="-128"/>
              </a:defRPr>
            </a:lvl2pPr>
            <a:lvl3pPr marL="1143000" indent="-228600">
              <a:spcBef>
                <a:spcPct val="20000"/>
              </a:spcBef>
              <a:buClr>
                <a:srgbClr val="CF1C21"/>
              </a:buClr>
              <a:buFont typeface="Arial" panose="020B0604020202020204" pitchFamily="34" charset="0"/>
              <a:buChar char="•"/>
              <a:defRPr sz="2000">
                <a:solidFill>
                  <a:schemeClr val="tx1"/>
                </a:solidFill>
                <a:latin typeface="Arial Rounded MT Bold" panose="020F0704030504030204" pitchFamily="34" charset="0"/>
                <a:ea typeface="MS PGothic" panose="020B0600070205080204" pitchFamily="34" charset="-128"/>
              </a:defRPr>
            </a:lvl3pPr>
            <a:lvl4pPr marL="1600200" indent="-228600">
              <a:spcBef>
                <a:spcPct val="20000"/>
              </a:spcBef>
              <a:buClr>
                <a:srgbClr val="CF1C21"/>
              </a:buClr>
              <a:buFont typeface="Arial" panose="020B0604020202020204" pitchFamily="34" charset="0"/>
              <a:buChar char="–"/>
              <a:defRPr>
                <a:solidFill>
                  <a:schemeClr val="tx1"/>
                </a:solidFill>
                <a:latin typeface="Arial Rounded MT Bold" panose="020F0704030504030204" pitchFamily="34" charset="0"/>
                <a:ea typeface="MS PGothic" panose="020B0600070205080204" pitchFamily="34" charset="-128"/>
              </a:defRPr>
            </a:lvl4pPr>
            <a:lvl5pPr marL="2057400" indent="-228600">
              <a:spcBef>
                <a:spcPct val="20000"/>
              </a:spcBef>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5pPr>
            <a:lvl6pPr marL="25146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6pPr>
            <a:lvl7pPr marL="29718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7pPr>
            <a:lvl8pPr marL="34290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8pPr>
            <a:lvl9pPr marL="38862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9pPr>
          </a:lstStyle>
          <a:p>
            <a:pPr>
              <a:spcBef>
                <a:spcPct val="0"/>
              </a:spcBef>
              <a:buFontTx/>
              <a:buNone/>
            </a:pPr>
            <a:fld id="{3E253594-90EC-45F9-8A25-49079450F244}" type="slidenum">
              <a:rPr lang="en-US" altLang="en-US" sz="1200"/>
              <a:pPr>
                <a:spcBef>
                  <a:spcPct val="0"/>
                </a:spcBef>
                <a:buFontTx/>
                <a:buNone/>
              </a:pPr>
              <a:t>27</a:t>
            </a:fld>
            <a:endParaRPr lang="en-US" altLang="en-US" sz="1200" dirty="0"/>
          </a:p>
        </p:txBody>
      </p:sp>
    </p:spTree>
    <p:extLst>
      <p:ext uri="{BB962C8B-B14F-4D97-AF65-F5344CB8AC3E}">
        <p14:creationId xmlns:p14="http://schemas.microsoft.com/office/powerpoint/2010/main" val="3034730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7400" y="1371987"/>
            <a:ext cx="8077200" cy="2447636"/>
          </a:xfrm>
          <a:prstGeom prst="rect">
            <a:avLst/>
          </a:prstGeom>
        </p:spPr>
      </p:pic>
      <p:sp>
        <p:nvSpPr>
          <p:cNvPr id="2" name="Title 1"/>
          <p:cNvSpPr>
            <a:spLocks noGrp="1"/>
          </p:cNvSpPr>
          <p:nvPr>
            <p:ph type="title"/>
          </p:nvPr>
        </p:nvSpPr>
        <p:spPr>
          <a:xfrm>
            <a:off x="838200" y="273243"/>
            <a:ext cx="10515600" cy="1325563"/>
          </a:xfrm>
        </p:spPr>
        <p:txBody>
          <a:bodyPr/>
          <a:lstStyle/>
          <a:p>
            <a:r>
              <a:rPr lang="en-US" dirty="0">
                <a:solidFill>
                  <a:schemeClr val="tx1"/>
                </a:solidFill>
              </a:rPr>
              <a:t>Zigbee PRO Communications Model</a:t>
            </a:r>
          </a:p>
        </p:txBody>
      </p:sp>
      <p:sp>
        <p:nvSpPr>
          <p:cNvPr id="3" name="Content Placeholder 2"/>
          <p:cNvSpPr>
            <a:spLocks noGrp="1"/>
          </p:cNvSpPr>
          <p:nvPr>
            <p:ph idx="1"/>
          </p:nvPr>
        </p:nvSpPr>
        <p:spPr/>
        <p:txBody>
          <a:bodyPr>
            <a:normAutofit fontScale="77500" lnSpcReduction="20000"/>
          </a:bodyPr>
          <a:lstStyle/>
          <a:p>
            <a:endParaRPr lang="en-US" dirty="0"/>
          </a:p>
          <a:p>
            <a:endParaRPr lang="en-US" dirty="0"/>
          </a:p>
          <a:p>
            <a:endParaRPr lang="en-US" dirty="0"/>
          </a:p>
          <a:p>
            <a:endParaRPr lang="en-US" dirty="0"/>
          </a:p>
          <a:p>
            <a:endParaRPr lang="en-US" dirty="0"/>
          </a:p>
          <a:p>
            <a:endParaRPr lang="en-US" dirty="0"/>
          </a:p>
          <a:p>
            <a:r>
              <a:rPr lang="en-US" b="0" dirty="0"/>
              <a:t>Standard Frame Format builds on the 802.15.4 format to add network and application specific commands/responses as part of the 802.15.4 payload</a:t>
            </a:r>
          </a:p>
          <a:p>
            <a:endParaRPr lang="en-US" b="0" dirty="0"/>
          </a:p>
          <a:p>
            <a:r>
              <a:rPr lang="en-US" b="0" dirty="0"/>
              <a:t>Secure (AES-128 encryption) at network level for all nodes </a:t>
            </a:r>
          </a:p>
          <a:p>
            <a:r>
              <a:rPr lang="en-US" b="0" dirty="0"/>
              <a:t>Additional application layer security available with a single key for every node pair</a:t>
            </a:r>
          </a:p>
        </p:txBody>
      </p:sp>
      <p:sp>
        <p:nvSpPr>
          <p:cNvPr id="5" name="Slide Number Placeholder 3"/>
          <p:cNvSpPr>
            <a:spLocks noGrp="1"/>
          </p:cNvSpPr>
          <p:nvPr>
            <p:ph type="sldNum" sz="quarter" idx="4294967295"/>
          </p:nvPr>
        </p:nvSpPr>
        <p:spPr>
          <a:xfrm>
            <a:off x="11696700" y="6586538"/>
            <a:ext cx="495300" cy="2317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Blip>
                <a:blip r:embed="rId4"/>
              </a:buBlip>
              <a:defRPr sz="2800">
                <a:solidFill>
                  <a:schemeClr val="tx1"/>
                </a:solidFill>
                <a:latin typeface="Arial Rounded MT Bold" panose="020F0704030504030204" pitchFamily="34" charset="0"/>
                <a:ea typeface="MS PGothic" panose="020B0600070205080204" pitchFamily="34" charset="-128"/>
              </a:defRPr>
            </a:lvl1pPr>
            <a:lvl2pPr marL="742950" indent="-285750">
              <a:spcBef>
                <a:spcPct val="20000"/>
              </a:spcBef>
              <a:buClr>
                <a:srgbClr val="CF1C21"/>
              </a:buClr>
              <a:buFont typeface="Arial" panose="020B0604020202020204" pitchFamily="34" charset="0"/>
              <a:buChar char="–"/>
              <a:defRPr sz="2400">
                <a:solidFill>
                  <a:schemeClr val="tx1"/>
                </a:solidFill>
                <a:latin typeface="Arial Rounded MT Bold" panose="020F0704030504030204" pitchFamily="34" charset="0"/>
                <a:ea typeface="MS PGothic" panose="020B0600070205080204" pitchFamily="34" charset="-128"/>
              </a:defRPr>
            </a:lvl2pPr>
            <a:lvl3pPr marL="1143000" indent="-228600">
              <a:spcBef>
                <a:spcPct val="20000"/>
              </a:spcBef>
              <a:buClr>
                <a:srgbClr val="CF1C21"/>
              </a:buClr>
              <a:buFont typeface="Arial" panose="020B0604020202020204" pitchFamily="34" charset="0"/>
              <a:buChar char="•"/>
              <a:defRPr sz="2000">
                <a:solidFill>
                  <a:schemeClr val="tx1"/>
                </a:solidFill>
                <a:latin typeface="Arial Rounded MT Bold" panose="020F0704030504030204" pitchFamily="34" charset="0"/>
                <a:ea typeface="MS PGothic" panose="020B0600070205080204" pitchFamily="34" charset="-128"/>
              </a:defRPr>
            </a:lvl3pPr>
            <a:lvl4pPr marL="1600200" indent="-228600">
              <a:spcBef>
                <a:spcPct val="20000"/>
              </a:spcBef>
              <a:buClr>
                <a:srgbClr val="CF1C21"/>
              </a:buClr>
              <a:buFont typeface="Arial" panose="020B0604020202020204" pitchFamily="34" charset="0"/>
              <a:buChar char="–"/>
              <a:defRPr>
                <a:solidFill>
                  <a:schemeClr val="tx1"/>
                </a:solidFill>
                <a:latin typeface="Arial Rounded MT Bold" panose="020F0704030504030204" pitchFamily="34" charset="0"/>
                <a:ea typeface="MS PGothic" panose="020B0600070205080204" pitchFamily="34" charset="-128"/>
              </a:defRPr>
            </a:lvl4pPr>
            <a:lvl5pPr marL="2057400" indent="-228600">
              <a:spcBef>
                <a:spcPct val="20000"/>
              </a:spcBef>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5pPr>
            <a:lvl6pPr marL="25146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6pPr>
            <a:lvl7pPr marL="29718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7pPr>
            <a:lvl8pPr marL="34290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8pPr>
            <a:lvl9pPr marL="38862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9pPr>
          </a:lstStyle>
          <a:p>
            <a:pPr>
              <a:spcBef>
                <a:spcPct val="0"/>
              </a:spcBef>
              <a:buFontTx/>
              <a:buNone/>
            </a:pPr>
            <a:fld id="{3E253594-90EC-45F9-8A25-49079450F244}" type="slidenum">
              <a:rPr lang="en-US" altLang="en-US" sz="1200"/>
              <a:pPr>
                <a:spcBef>
                  <a:spcPct val="0"/>
                </a:spcBef>
                <a:buFontTx/>
                <a:buNone/>
              </a:pPr>
              <a:t>28</a:t>
            </a:fld>
            <a:endParaRPr lang="en-US" altLang="en-US" sz="1200" dirty="0"/>
          </a:p>
        </p:txBody>
      </p:sp>
    </p:spTree>
    <p:extLst>
      <p:ext uri="{BB962C8B-B14F-4D97-AF65-F5344CB8AC3E}">
        <p14:creationId xmlns:p14="http://schemas.microsoft.com/office/powerpoint/2010/main" val="244094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87641" y="5205321"/>
            <a:ext cx="3813717" cy="954107"/>
          </a:xfrm>
          <a:prstGeom prst="rect">
            <a:avLst/>
          </a:prstGeom>
          <a:noFill/>
        </p:spPr>
        <p:txBody>
          <a:bodyPr wrap="square" rtlCol="0">
            <a:spAutoFit/>
          </a:bodyPr>
          <a:lstStyle/>
          <a:p>
            <a:pPr algn="ctr"/>
            <a:r>
              <a:rPr lang="en-US" sz="2800" b="1" dirty="0">
                <a:latin typeface="Hind" panose="02000000000000000000" pitchFamily="2" charset="77"/>
                <a:cs typeface="Hind" panose="02000000000000000000" pitchFamily="2" charset="77"/>
              </a:rPr>
              <a:t>Flexible </a:t>
            </a:r>
            <a:br>
              <a:rPr lang="en-US" sz="2800" b="1" dirty="0">
                <a:latin typeface="Hind" panose="02000000000000000000" pitchFamily="2" charset="77"/>
                <a:cs typeface="Hind" panose="02000000000000000000" pitchFamily="2" charset="77"/>
              </a:rPr>
            </a:br>
            <a:r>
              <a:rPr lang="en-US" sz="2800" b="1" dirty="0">
                <a:latin typeface="Hind" panose="02000000000000000000" pitchFamily="2" charset="77"/>
                <a:cs typeface="Hind" panose="02000000000000000000" pitchFamily="2" charset="77"/>
              </a:rPr>
              <a:t>self-organizing mesh </a:t>
            </a:r>
          </a:p>
        </p:txBody>
      </p:sp>
      <p:sp>
        <p:nvSpPr>
          <p:cNvPr id="7" name="TextBox 6"/>
          <p:cNvSpPr txBox="1"/>
          <p:nvPr/>
        </p:nvSpPr>
        <p:spPr>
          <a:xfrm>
            <a:off x="4740717" y="5205321"/>
            <a:ext cx="3048193" cy="954107"/>
          </a:xfrm>
          <a:prstGeom prst="rect">
            <a:avLst/>
          </a:prstGeom>
          <a:noFill/>
        </p:spPr>
        <p:txBody>
          <a:bodyPr wrap="square" rtlCol="0">
            <a:spAutoFit/>
          </a:bodyPr>
          <a:lstStyle/>
          <a:p>
            <a:pPr algn="ctr"/>
            <a:r>
              <a:rPr lang="en-US" sz="2800" b="1" dirty="0">
                <a:latin typeface="Hind" panose="02000000000000000000" pitchFamily="2" charset="77"/>
                <a:cs typeface="Hind" panose="02000000000000000000" pitchFamily="2" charset="77"/>
              </a:rPr>
              <a:t>Ultra </a:t>
            </a:r>
            <a:br>
              <a:rPr lang="en-US" sz="2800" b="1" dirty="0">
                <a:latin typeface="Hind" panose="02000000000000000000" pitchFamily="2" charset="77"/>
                <a:cs typeface="Hind" panose="02000000000000000000" pitchFamily="2" charset="77"/>
              </a:rPr>
            </a:br>
            <a:r>
              <a:rPr lang="en-US" sz="2800" b="1" dirty="0">
                <a:latin typeface="Hind" panose="02000000000000000000" pitchFamily="2" charset="77"/>
                <a:cs typeface="Hind" panose="02000000000000000000" pitchFamily="2" charset="77"/>
              </a:rPr>
              <a:t>low-power</a:t>
            </a:r>
          </a:p>
        </p:txBody>
      </p:sp>
      <p:sp>
        <p:nvSpPr>
          <p:cNvPr id="8" name="TextBox 7"/>
          <p:cNvSpPr txBox="1"/>
          <p:nvPr/>
        </p:nvSpPr>
        <p:spPr>
          <a:xfrm>
            <a:off x="8263379" y="5205321"/>
            <a:ext cx="3813717" cy="954107"/>
          </a:xfrm>
          <a:prstGeom prst="rect">
            <a:avLst/>
          </a:prstGeom>
          <a:noFill/>
        </p:spPr>
        <p:txBody>
          <a:bodyPr wrap="square" rtlCol="0">
            <a:spAutoFit/>
          </a:bodyPr>
          <a:lstStyle/>
          <a:p>
            <a:pPr algn="ctr"/>
            <a:r>
              <a:rPr lang="en-US" sz="2800" b="1" dirty="0">
                <a:latin typeface="Hind" panose="02000000000000000000" pitchFamily="2" charset="77"/>
                <a:cs typeface="Hind" panose="02000000000000000000" pitchFamily="2" charset="77"/>
              </a:rPr>
              <a:t>Library of </a:t>
            </a:r>
            <a:br>
              <a:rPr lang="en-US" sz="2800" b="1" dirty="0">
                <a:latin typeface="Hind" panose="02000000000000000000" pitchFamily="2" charset="77"/>
                <a:cs typeface="Hind" panose="02000000000000000000" pitchFamily="2" charset="77"/>
              </a:rPr>
            </a:br>
            <a:r>
              <a:rPr lang="en-US" sz="2800" b="1" dirty="0">
                <a:latin typeface="Hind" panose="02000000000000000000" pitchFamily="2" charset="77"/>
                <a:cs typeface="Hind" panose="02000000000000000000" pitchFamily="2" charset="77"/>
              </a:rPr>
              <a:t>applications</a:t>
            </a:r>
          </a:p>
        </p:txBody>
      </p:sp>
      <p:sp>
        <p:nvSpPr>
          <p:cNvPr id="9" name="TextBox 8"/>
          <p:cNvSpPr txBox="1"/>
          <p:nvPr/>
        </p:nvSpPr>
        <p:spPr>
          <a:xfrm>
            <a:off x="4366385" y="5420764"/>
            <a:ext cx="338011" cy="523220"/>
          </a:xfrm>
          <a:prstGeom prst="rect">
            <a:avLst/>
          </a:prstGeom>
          <a:noFill/>
        </p:spPr>
        <p:txBody>
          <a:bodyPr wrap="square" rtlCol="0">
            <a:spAutoFit/>
          </a:bodyPr>
          <a:lstStyle/>
          <a:p>
            <a:r>
              <a:rPr lang="en-US" sz="2800" b="1" dirty="0">
                <a:latin typeface="Hind" panose="02000000000000000000" pitchFamily="2" charset="77"/>
                <a:cs typeface="Hind" panose="02000000000000000000" pitchFamily="2" charset="77"/>
              </a:rPr>
              <a:t>+</a:t>
            </a:r>
          </a:p>
        </p:txBody>
      </p:sp>
      <p:sp>
        <p:nvSpPr>
          <p:cNvPr id="10" name="TextBox 9"/>
          <p:cNvSpPr txBox="1"/>
          <p:nvPr/>
        </p:nvSpPr>
        <p:spPr>
          <a:xfrm>
            <a:off x="7830336" y="5420764"/>
            <a:ext cx="546410" cy="523220"/>
          </a:xfrm>
          <a:prstGeom prst="rect">
            <a:avLst/>
          </a:prstGeom>
          <a:noFill/>
        </p:spPr>
        <p:txBody>
          <a:bodyPr wrap="square" rtlCol="0">
            <a:spAutoFit/>
          </a:bodyPr>
          <a:lstStyle/>
          <a:p>
            <a:r>
              <a:rPr lang="en-US" sz="2800" b="1" dirty="0">
                <a:latin typeface="Hind" panose="02000000000000000000" pitchFamily="2" charset="77"/>
                <a:cs typeface="Hind" panose="02000000000000000000" pitchFamily="2" charset="77"/>
              </a:rPr>
              <a:t>+</a:t>
            </a:r>
          </a:p>
        </p:txBody>
      </p:sp>
      <p:pic>
        <p:nvPicPr>
          <p:cNvPr id="24" name="Picture 5">
            <a:extLst>
              <a:ext uri="{FF2B5EF4-FFF2-40B4-BE49-F238E27FC236}">
                <a16:creationId xmlns:a16="http://schemas.microsoft.com/office/drawing/2014/main" id="{3AA9C33D-4B45-48DA-9F70-067C1457443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r="-849" b="38068"/>
          <a:stretch/>
        </p:blipFill>
        <p:spPr bwMode="auto">
          <a:xfrm>
            <a:off x="1084837" y="789953"/>
            <a:ext cx="3983274" cy="1038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50504FD4-F531-CF47-B685-C1B1FEC4F3DD}"/>
              </a:ext>
            </a:extLst>
          </p:cNvPr>
          <p:cNvPicPr>
            <a:picLocks noChangeAspect="1"/>
          </p:cNvPicPr>
          <p:nvPr/>
        </p:nvPicPr>
        <p:blipFill>
          <a:blip r:embed="rId4"/>
          <a:stretch>
            <a:fillRect/>
          </a:stretch>
        </p:blipFill>
        <p:spPr>
          <a:xfrm rot="5400000">
            <a:off x="5742405" y="2803994"/>
            <a:ext cx="1044814" cy="1708187"/>
          </a:xfrm>
          <a:prstGeom prst="rect">
            <a:avLst/>
          </a:prstGeom>
        </p:spPr>
      </p:pic>
      <p:pic>
        <p:nvPicPr>
          <p:cNvPr id="26" name="Picture 25">
            <a:extLst>
              <a:ext uri="{FF2B5EF4-FFF2-40B4-BE49-F238E27FC236}">
                <a16:creationId xmlns:a16="http://schemas.microsoft.com/office/drawing/2014/main" id="{03218A05-CA7E-2A42-86E4-22C1D759502D}"/>
              </a:ext>
            </a:extLst>
          </p:cNvPr>
          <p:cNvPicPr>
            <a:picLocks noChangeAspect="1"/>
          </p:cNvPicPr>
          <p:nvPr/>
        </p:nvPicPr>
        <p:blipFill>
          <a:blip r:embed="rId5"/>
          <a:stretch>
            <a:fillRect/>
          </a:stretch>
        </p:blipFill>
        <p:spPr>
          <a:xfrm>
            <a:off x="9171275" y="2982665"/>
            <a:ext cx="1997924" cy="1619698"/>
          </a:xfrm>
          <a:prstGeom prst="rect">
            <a:avLst/>
          </a:prstGeom>
        </p:spPr>
      </p:pic>
      <p:sp>
        <p:nvSpPr>
          <p:cNvPr id="30" name="TextBox 29">
            <a:extLst>
              <a:ext uri="{FF2B5EF4-FFF2-40B4-BE49-F238E27FC236}">
                <a16:creationId xmlns:a16="http://schemas.microsoft.com/office/drawing/2014/main" id="{DA5B1EEC-29CD-DF40-B2AE-11AEEF3B2E80}"/>
              </a:ext>
            </a:extLst>
          </p:cNvPr>
          <p:cNvSpPr txBox="1"/>
          <p:nvPr/>
        </p:nvSpPr>
        <p:spPr>
          <a:xfrm>
            <a:off x="9317288" y="625381"/>
            <a:ext cx="1705897" cy="1754326"/>
          </a:xfrm>
          <a:prstGeom prst="rect">
            <a:avLst/>
          </a:prstGeom>
          <a:solidFill>
            <a:schemeClr val="bg1">
              <a:lumMod val="95000"/>
            </a:schemeClr>
          </a:solidFill>
        </p:spPr>
        <p:txBody>
          <a:bodyPr wrap="square" rtlCol="0">
            <a:spAutoFit/>
          </a:bodyPr>
          <a:lstStyle/>
          <a:p>
            <a:r>
              <a:rPr lang="en-US" sz="1200" b="1" dirty="0">
                <a:solidFill>
                  <a:srgbClr val="ED0544"/>
                </a:solidFill>
                <a:latin typeface="Hind" panose="02000000000000000000" pitchFamily="2" charset="77"/>
                <a:cs typeface="Hind" panose="02000000000000000000" pitchFamily="2" charset="77"/>
              </a:rPr>
              <a:t>Security &amp; Safety</a:t>
            </a:r>
          </a:p>
          <a:p>
            <a:r>
              <a:rPr lang="en-US" sz="1200" b="1" dirty="0">
                <a:solidFill>
                  <a:srgbClr val="ED0544"/>
                </a:solidFill>
                <a:latin typeface="Hind" panose="02000000000000000000" pitchFamily="2" charset="77"/>
                <a:cs typeface="Hind" panose="02000000000000000000" pitchFamily="2" charset="77"/>
              </a:rPr>
              <a:t>HVAC</a:t>
            </a:r>
          </a:p>
          <a:p>
            <a:r>
              <a:rPr lang="en-US" sz="1200" b="1" dirty="0">
                <a:solidFill>
                  <a:srgbClr val="ED0544"/>
                </a:solidFill>
                <a:latin typeface="Hind" panose="02000000000000000000" pitchFamily="2" charset="77"/>
                <a:cs typeface="Hind" panose="02000000000000000000" pitchFamily="2" charset="77"/>
              </a:rPr>
              <a:t>Lighting</a:t>
            </a:r>
          </a:p>
          <a:p>
            <a:r>
              <a:rPr lang="en-US" sz="1200" b="1" dirty="0">
                <a:solidFill>
                  <a:srgbClr val="ED0544"/>
                </a:solidFill>
                <a:latin typeface="Hind" panose="02000000000000000000" pitchFamily="2" charset="77"/>
                <a:cs typeface="Hind" panose="02000000000000000000" pitchFamily="2" charset="77"/>
              </a:rPr>
              <a:t>Retail</a:t>
            </a:r>
          </a:p>
          <a:p>
            <a:r>
              <a:rPr lang="en-US" sz="1200" b="1" dirty="0">
                <a:solidFill>
                  <a:srgbClr val="ED0544"/>
                </a:solidFill>
                <a:latin typeface="Hind" panose="02000000000000000000" pitchFamily="2" charset="77"/>
                <a:cs typeface="Hind" panose="02000000000000000000" pitchFamily="2" charset="77"/>
              </a:rPr>
              <a:t>Sensing</a:t>
            </a:r>
          </a:p>
          <a:p>
            <a:r>
              <a:rPr lang="en-US" sz="1200" b="1" dirty="0">
                <a:solidFill>
                  <a:srgbClr val="ED0544"/>
                </a:solidFill>
                <a:latin typeface="Hind" panose="02000000000000000000" pitchFamily="2" charset="77"/>
                <a:cs typeface="Hind" panose="02000000000000000000" pitchFamily="2" charset="77"/>
              </a:rPr>
              <a:t>Commissioning</a:t>
            </a:r>
          </a:p>
          <a:p>
            <a:r>
              <a:rPr lang="en-US" sz="1200" b="1" dirty="0">
                <a:solidFill>
                  <a:srgbClr val="ED0544"/>
                </a:solidFill>
                <a:latin typeface="Hind" panose="02000000000000000000" pitchFamily="2" charset="77"/>
                <a:cs typeface="Hind" panose="02000000000000000000" pitchFamily="2" charset="77"/>
              </a:rPr>
              <a:t>Energy metering</a:t>
            </a:r>
            <a:br>
              <a:rPr lang="en-US" sz="1200" b="1" dirty="0">
                <a:solidFill>
                  <a:srgbClr val="ED0544"/>
                </a:solidFill>
                <a:latin typeface="Hind" panose="02000000000000000000" pitchFamily="2" charset="77"/>
                <a:cs typeface="Hind" panose="02000000000000000000" pitchFamily="2" charset="77"/>
              </a:rPr>
            </a:br>
            <a:r>
              <a:rPr lang="en-US" sz="1200" b="1" dirty="0">
                <a:solidFill>
                  <a:srgbClr val="ED0544"/>
                </a:solidFill>
                <a:latin typeface="Hind" panose="02000000000000000000" pitchFamily="2" charset="77"/>
                <a:cs typeface="Hind" panose="02000000000000000000" pitchFamily="2" charset="77"/>
              </a:rPr>
              <a:t>Appliances</a:t>
            </a:r>
          </a:p>
          <a:p>
            <a:r>
              <a:rPr lang="en-US" sz="1200" b="1" dirty="0">
                <a:solidFill>
                  <a:srgbClr val="ED0544"/>
                </a:solidFill>
                <a:latin typeface="Hind" panose="02000000000000000000" pitchFamily="2" charset="77"/>
                <a:cs typeface="Hind" panose="02000000000000000000" pitchFamily="2" charset="77"/>
              </a:rPr>
              <a:t>Telecommunication</a:t>
            </a:r>
          </a:p>
        </p:txBody>
      </p:sp>
      <p:pic>
        <p:nvPicPr>
          <p:cNvPr id="91" name="Picture 90">
            <a:extLst>
              <a:ext uri="{FF2B5EF4-FFF2-40B4-BE49-F238E27FC236}">
                <a16:creationId xmlns:a16="http://schemas.microsoft.com/office/drawing/2014/main" id="{636EB472-F4A8-A248-9B49-D81C09325BD6}"/>
              </a:ext>
            </a:extLst>
          </p:cNvPr>
          <p:cNvPicPr>
            <a:picLocks noChangeAspect="1"/>
          </p:cNvPicPr>
          <p:nvPr/>
        </p:nvPicPr>
        <p:blipFill>
          <a:blip r:embed="rId6"/>
          <a:stretch>
            <a:fillRect/>
          </a:stretch>
        </p:blipFill>
        <p:spPr>
          <a:xfrm>
            <a:off x="1395755" y="2644056"/>
            <a:ext cx="2398952" cy="2287173"/>
          </a:xfrm>
          <a:prstGeom prst="rect">
            <a:avLst/>
          </a:prstGeom>
        </p:spPr>
      </p:pic>
      <p:cxnSp>
        <p:nvCxnSpPr>
          <p:cNvPr id="5" name="Straight Connector 4">
            <a:extLst>
              <a:ext uri="{FF2B5EF4-FFF2-40B4-BE49-F238E27FC236}">
                <a16:creationId xmlns:a16="http://schemas.microsoft.com/office/drawing/2014/main" id="{60CE52A6-E9FF-0A43-8C22-60D4D39F2B55}"/>
              </a:ext>
            </a:extLst>
          </p:cNvPr>
          <p:cNvCxnSpPr>
            <a:cxnSpLocks/>
            <a:stCxn id="26" idx="0"/>
            <a:endCxn id="30" idx="2"/>
          </p:cNvCxnSpPr>
          <p:nvPr/>
        </p:nvCxnSpPr>
        <p:spPr>
          <a:xfrm flipV="1">
            <a:off x="10170237" y="2379707"/>
            <a:ext cx="0" cy="602958"/>
          </a:xfrm>
          <a:prstGeom prst="line">
            <a:avLst/>
          </a:prstGeom>
          <a:ln>
            <a:solidFill>
              <a:srgbClr val="ED054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4804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Content Placeholder 2">
            <a:extLst>
              <a:ext uri="{FF2B5EF4-FFF2-40B4-BE49-F238E27FC236}">
                <a16:creationId xmlns:a16="http://schemas.microsoft.com/office/drawing/2014/main" id="{9409D55A-59C3-4169-BBE9-64BD26F2DECA}"/>
              </a:ext>
            </a:extLst>
          </p:cNvPr>
          <p:cNvSpPr>
            <a:spLocks noGrp="1"/>
          </p:cNvSpPr>
          <p:nvPr>
            <p:ph idx="1"/>
          </p:nvPr>
        </p:nvSpPr>
        <p:spPr>
          <a:xfrm>
            <a:off x="838200" y="1912938"/>
            <a:ext cx="4362450" cy="3363912"/>
          </a:xfrm>
        </p:spPr>
        <p:txBody>
          <a:bodyPr/>
          <a:lstStyle/>
          <a:p>
            <a:pPr marL="0" indent="0">
              <a:lnSpc>
                <a:spcPct val="90000"/>
              </a:lnSpc>
              <a:buFont typeface="Arial" panose="020B0604020202020204" pitchFamily="34" charset="0"/>
              <a:buNone/>
              <a:defRPr/>
            </a:pPr>
            <a:r>
              <a:rPr lang="en-US" altLang="en-US" sz="2000" b="0" dirty="0">
                <a:latin typeface="Hind Light"/>
                <a:ea typeface="Hind Light"/>
                <a:cs typeface="Hind Light"/>
              </a:rPr>
              <a:t>Established in 2002, our wide-ranging global membership collaborates to create and evolve universal open standards for the smart networks in our homes, businesses, and neighborhoods.</a:t>
            </a:r>
          </a:p>
          <a:p>
            <a:pPr marL="0" indent="0">
              <a:lnSpc>
                <a:spcPct val="90000"/>
              </a:lnSpc>
              <a:buFont typeface="Arial" panose="020B0604020202020204" pitchFamily="34" charset="0"/>
              <a:buNone/>
              <a:defRPr/>
            </a:pPr>
            <a:endParaRPr lang="en-US" altLang="en-US" sz="2000" b="0" dirty="0">
              <a:latin typeface="Hind Light"/>
              <a:ea typeface="Hind Light"/>
              <a:cs typeface="Hind Light"/>
            </a:endParaRPr>
          </a:p>
          <a:p>
            <a:pPr marL="0" indent="0">
              <a:lnSpc>
                <a:spcPct val="90000"/>
              </a:lnSpc>
              <a:buFont typeface="Arial" panose="020B0604020202020204" pitchFamily="34" charset="0"/>
              <a:buNone/>
              <a:defRPr/>
            </a:pPr>
            <a:r>
              <a:rPr lang="en-US" altLang="en-US" sz="2000" b="0" dirty="0">
                <a:latin typeface="Hind Light"/>
                <a:ea typeface="Hind Light"/>
                <a:cs typeface="Hind Light"/>
              </a:rPr>
              <a:t>Our standards are the only complete IoT solution – from mesh network to the universal language that allows smart objects to work together.</a:t>
            </a:r>
          </a:p>
          <a:p>
            <a:pPr>
              <a:lnSpc>
                <a:spcPct val="90000"/>
              </a:lnSpc>
              <a:defRPr/>
            </a:pPr>
            <a:endParaRPr lang="en-US" altLang="en-US" sz="2000" b="0" dirty="0">
              <a:latin typeface="Hind Light"/>
              <a:ea typeface="Hind Light"/>
              <a:cs typeface="Hind Light"/>
            </a:endParaRPr>
          </a:p>
        </p:txBody>
      </p:sp>
      <p:sp>
        <p:nvSpPr>
          <p:cNvPr id="20483" name="Title 1">
            <a:extLst>
              <a:ext uri="{FF2B5EF4-FFF2-40B4-BE49-F238E27FC236}">
                <a16:creationId xmlns:a16="http://schemas.microsoft.com/office/drawing/2014/main" id="{78DD136E-AF3E-D843-B28F-D96AF3E21A3A}"/>
              </a:ext>
            </a:extLst>
          </p:cNvPr>
          <p:cNvSpPr>
            <a:spLocks noGrp="1"/>
          </p:cNvSpPr>
          <p:nvPr>
            <p:ph type="title"/>
          </p:nvPr>
        </p:nvSpPr>
        <p:spPr/>
        <p:txBody>
          <a:bodyPr/>
          <a:lstStyle/>
          <a:p>
            <a:pPr eaLnBrk="1" hangingPunct="1"/>
            <a:r>
              <a:rPr lang="en-US" altLang="en-US" dirty="0">
                <a:solidFill>
                  <a:schemeClr val="tx1"/>
                </a:solidFill>
                <a:latin typeface="Montserrat" pitchFamily="2" charset="77"/>
                <a:ea typeface="Montserrat" pitchFamily="2" charset="77"/>
                <a:cs typeface="Montserrat" pitchFamily="2" charset="77"/>
              </a:rPr>
              <a:t>We are the standard bearer of the open IoT</a:t>
            </a:r>
          </a:p>
        </p:txBody>
      </p:sp>
      <p:pic>
        <p:nvPicPr>
          <p:cNvPr id="5" name="Picture 4">
            <a:extLst>
              <a:ext uri="{FF2B5EF4-FFF2-40B4-BE49-F238E27FC236}">
                <a16:creationId xmlns:a16="http://schemas.microsoft.com/office/drawing/2014/main" id="{E353A826-D561-3E46-8682-2A96DBDCEA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6643"/>
          <a:stretch>
            <a:fillRect/>
          </a:stretch>
        </p:blipFill>
        <p:spPr bwMode="auto">
          <a:xfrm>
            <a:off x="5022850" y="1958537"/>
            <a:ext cx="6239050" cy="4146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57EEFD66-713A-9F44-815C-D317E20F8A42}"/>
              </a:ext>
            </a:extLst>
          </p:cNvPr>
          <p:cNvSpPr/>
          <p:nvPr/>
        </p:nvSpPr>
        <p:spPr>
          <a:xfrm>
            <a:off x="7130473" y="5560290"/>
            <a:ext cx="3029527"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55797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0227" y="268355"/>
            <a:ext cx="9289430" cy="1248750"/>
          </a:xfrm>
        </p:spPr>
        <p:txBody>
          <a:bodyPr>
            <a:normAutofit fontScale="90000"/>
          </a:bodyPr>
          <a:lstStyle/>
          <a:p>
            <a:r>
              <a:rPr lang="en-US" dirty="0">
                <a:solidFill>
                  <a:schemeClr val="tx1"/>
                </a:solidFill>
              </a:rPr>
              <a:t>Incorporation of legacy profiles</a:t>
            </a:r>
          </a:p>
        </p:txBody>
      </p:sp>
      <p:sp>
        <p:nvSpPr>
          <p:cNvPr id="14" name="TextBox 13"/>
          <p:cNvSpPr txBox="1"/>
          <p:nvPr>
            <p:custDataLst>
              <p:tags r:id="rId1"/>
            </p:custDataLst>
          </p:nvPr>
        </p:nvSpPr>
        <p:spPr>
          <a:xfrm>
            <a:off x="3239047" y="4784883"/>
            <a:ext cx="5720443" cy="830997"/>
          </a:xfrm>
          <a:prstGeom prst="rect">
            <a:avLst/>
          </a:prstGeom>
          <a:noFill/>
        </p:spPr>
        <p:txBody>
          <a:bodyPr wrap="square" rtlCol="0">
            <a:spAutoFit/>
          </a:bodyPr>
          <a:lstStyle>
            <a:defPPr>
              <a:defRPr lang="de-DE"/>
            </a:defPPr>
            <a:lvl1pPr>
              <a:defRPr b="1"/>
            </a:lvl1pPr>
          </a:lstStyle>
          <a:p>
            <a:r>
              <a:rPr lang="en-US" sz="2400" dirty="0">
                <a:solidFill>
                  <a:srgbClr val="ED0544"/>
                </a:solidFill>
              </a:rPr>
              <a:t>One device = one specification</a:t>
            </a:r>
          </a:p>
          <a:p>
            <a:r>
              <a:rPr lang="en-US" sz="2400" dirty="0">
                <a:solidFill>
                  <a:srgbClr val="ED0544"/>
                </a:solidFill>
              </a:rPr>
              <a:t>Backward-compatible</a:t>
            </a:r>
          </a:p>
        </p:txBody>
      </p:sp>
      <p:sp>
        <p:nvSpPr>
          <p:cNvPr id="15" name="Right Brace 14"/>
          <p:cNvSpPr/>
          <p:nvPr>
            <p:custDataLst>
              <p:tags r:id="rId2"/>
            </p:custDataLst>
          </p:nvPr>
        </p:nvSpPr>
        <p:spPr>
          <a:xfrm>
            <a:off x="2896236" y="1636840"/>
            <a:ext cx="342811" cy="3859305"/>
          </a:xfrm>
          <a:prstGeom prst="rightBrace">
            <a:avLst>
              <a:gd name="adj1" fmla="val 35069"/>
              <a:gd name="adj2" fmla="val 50000"/>
            </a:avLst>
          </a:prstGeom>
          <a:ln w="57150">
            <a:solidFill>
              <a:srgbClr val="B9B9B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dirty="0"/>
          </a:p>
        </p:txBody>
      </p:sp>
      <p:pic>
        <p:nvPicPr>
          <p:cNvPr id="17" name="Picture 9"/>
          <p:cNvPicPr>
            <a:picLocks noChangeAspect="1" noChangeArrowheads="1"/>
          </p:cNvPicPr>
          <p:nvPr>
            <p:custDataLst>
              <p:tags r:id="rId3"/>
            </p:custDataLst>
          </p:nvPr>
        </p:nvPicPr>
        <p:blipFill>
          <a:blip r:embed="rId8" cstate="print">
            <a:extLst>
              <a:ext uri="{28A0092B-C50C-407E-A947-70E740481C1C}">
                <a14:useLocalDpi xmlns:a14="http://schemas.microsoft.com/office/drawing/2010/main" val="0"/>
              </a:ext>
            </a:extLst>
          </a:blip>
          <a:srcRect/>
          <a:stretch>
            <a:fillRect/>
          </a:stretch>
        </p:blipFill>
        <p:spPr bwMode="auto">
          <a:xfrm>
            <a:off x="1100751" y="1636841"/>
            <a:ext cx="919528" cy="919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0"/>
          <p:cNvPicPr>
            <a:picLocks noChangeAspect="1" noChangeArrowheads="1"/>
          </p:cNvPicPr>
          <p:nvPr>
            <p:custDataLst>
              <p:tags r:id="rId4"/>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1100752" y="2581971"/>
            <a:ext cx="918906" cy="918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2"/>
          <p:cNvPicPr>
            <a:picLocks noChangeAspect="1" noChangeArrowheads="1"/>
          </p:cNvPicPr>
          <p:nvPr>
            <p:custDataLst>
              <p:tags r:id="rId5"/>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1100751" y="3526311"/>
            <a:ext cx="919528" cy="919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9"/>
          <p:cNvPicPr>
            <a:picLocks noChangeAspect="1" noChangeArrowheads="1"/>
          </p:cNvPicPr>
          <p:nvPr>
            <p:custDataLst>
              <p:tags r:id="rId6"/>
            </p:custDataLst>
          </p:nvPr>
        </p:nvPicPr>
        <p:blipFill>
          <a:blip r:embed="rId11" cstate="print"/>
          <a:srcRect/>
          <a:stretch>
            <a:fillRect/>
          </a:stretch>
        </p:blipFill>
        <p:spPr bwMode="auto">
          <a:xfrm>
            <a:off x="1063689" y="4539556"/>
            <a:ext cx="956590" cy="956590"/>
          </a:xfrm>
          <a:prstGeom prst="rect">
            <a:avLst/>
          </a:prstGeom>
          <a:noFill/>
          <a:ln w="9525">
            <a:noFill/>
            <a:miter lim="800000"/>
            <a:headEnd/>
            <a:tailEnd/>
          </a:ln>
        </p:spPr>
      </p:pic>
      <p:pic>
        <p:nvPicPr>
          <p:cNvPr id="25" name="Picture 5">
            <a:extLst>
              <a:ext uri="{FF2B5EF4-FFF2-40B4-BE49-F238E27FC236}">
                <a16:creationId xmlns:a16="http://schemas.microsoft.com/office/drawing/2014/main" id="{EB5407C7-4864-4CF0-AC55-80B6BD8B791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84453" y="3204227"/>
            <a:ext cx="2505026" cy="10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6">
            <a:extLst>
              <a:ext uri="{FF2B5EF4-FFF2-40B4-BE49-F238E27FC236}">
                <a16:creationId xmlns:a16="http://schemas.microsoft.com/office/drawing/2014/main" id="{12FD1ACC-C897-4A10-9A1E-48C13E91AE1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06473" y="1472625"/>
            <a:ext cx="5859653" cy="4539553"/>
          </a:xfrm>
          <a:prstGeom prst="rect">
            <a:avLst/>
          </a:prstGeom>
        </p:spPr>
      </p:pic>
    </p:spTree>
    <p:extLst>
      <p:ext uri="{BB962C8B-B14F-4D97-AF65-F5344CB8AC3E}">
        <p14:creationId xmlns:p14="http://schemas.microsoft.com/office/powerpoint/2010/main" val="282676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353800" cy="1325563"/>
          </a:xfrm>
        </p:spPr>
        <p:txBody>
          <a:bodyPr>
            <a:normAutofit fontScale="90000"/>
          </a:bodyPr>
          <a:lstStyle/>
          <a:p>
            <a:r>
              <a:rPr lang="en-US" sz="4000" dirty="0">
                <a:solidFill>
                  <a:schemeClr val="tx1"/>
                </a:solidFill>
                <a:latin typeface="Montserrat" pitchFamily="2" charset="0"/>
                <a:ea typeface="+mn-ea"/>
              </a:rPr>
              <a:t>Zigbee Base Device Behavior: </a:t>
            </a:r>
            <a:br>
              <a:rPr lang="en-US" sz="4000" dirty="0">
                <a:solidFill>
                  <a:schemeClr val="tx1"/>
                </a:solidFill>
                <a:latin typeface="Montserrat" pitchFamily="2" charset="0"/>
                <a:ea typeface="+mn-ea"/>
              </a:rPr>
            </a:br>
            <a:r>
              <a:rPr lang="en-US" sz="4000" dirty="0">
                <a:solidFill>
                  <a:schemeClr val="tx1"/>
                </a:solidFill>
                <a:latin typeface="Montserrat" pitchFamily="2" charset="0"/>
                <a:ea typeface="+mn-ea"/>
              </a:rPr>
              <a:t>Uniform mandatory commissioning method</a:t>
            </a:r>
          </a:p>
        </p:txBody>
      </p:sp>
      <p:sp>
        <p:nvSpPr>
          <p:cNvPr id="3" name="Content Placeholder 2"/>
          <p:cNvSpPr>
            <a:spLocks noGrp="1"/>
          </p:cNvSpPr>
          <p:nvPr>
            <p:ph idx="1"/>
          </p:nvPr>
        </p:nvSpPr>
        <p:spPr>
          <a:xfrm>
            <a:off x="838200" y="1865191"/>
            <a:ext cx="10693771" cy="4351338"/>
          </a:xfrm>
        </p:spPr>
        <p:txBody>
          <a:bodyPr/>
          <a:lstStyle/>
          <a:p>
            <a:pPr marL="0" indent="0">
              <a:buNone/>
            </a:pPr>
            <a:r>
              <a:rPr lang="en-US" b="0" dirty="0">
                <a:latin typeface="Hind Light" panose="02000000000000000000" pitchFamily="2" charset="77"/>
                <a:cs typeface="Hind Light" panose="02000000000000000000" pitchFamily="2" charset="77"/>
              </a:rPr>
              <a:t>Covers the aspects of:</a:t>
            </a:r>
          </a:p>
          <a:p>
            <a:r>
              <a:rPr lang="en-US" b="0" dirty="0">
                <a:latin typeface="Hind Light" panose="02000000000000000000" pitchFamily="2" charset="77"/>
                <a:cs typeface="Hind Light" panose="02000000000000000000" pitchFamily="2" charset="77"/>
              </a:rPr>
              <a:t>Network formation </a:t>
            </a:r>
          </a:p>
          <a:p>
            <a:r>
              <a:rPr lang="en-US" b="0" dirty="0">
                <a:latin typeface="Hind Light" panose="02000000000000000000" pitchFamily="2" charset="77"/>
                <a:cs typeface="Hind Light" panose="02000000000000000000" pitchFamily="2" charset="77"/>
              </a:rPr>
              <a:t>Network joining (steering) </a:t>
            </a:r>
          </a:p>
          <a:p>
            <a:r>
              <a:rPr lang="en-US" b="0" dirty="0">
                <a:latin typeface="Hind Light" panose="02000000000000000000" pitchFamily="2" charset="77"/>
                <a:cs typeface="Hind Light" panose="02000000000000000000" pitchFamily="2" charset="77"/>
              </a:rPr>
              <a:t>Network security</a:t>
            </a:r>
          </a:p>
          <a:p>
            <a:r>
              <a:rPr lang="en-US" b="0" dirty="0">
                <a:latin typeface="Hind Light" panose="02000000000000000000" pitchFamily="2" charset="77"/>
                <a:cs typeface="Hind Light" panose="02000000000000000000" pitchFamily="2" charset="77"/>
              </a:rPr>
              <a:t>Establishment of application layer control </a:t>
            </a:r>
            <a:br>
              <a:rPr lang="en-US" b="0" dirty="0">
                <a:latin typeface="Hind Light" panose="02000000000000000000" pitchFamily="2" charset="77"/>
                <a:cs typeface="Hind Light" panose="02000000000000000000" pitchFamily="2" charset="77"/>
              </a:rPr>
            </a:br>
            <a:r>
              <a:rPr lang="en-US" b="0" dirty="0">
                <a:latin typeface="Hind Light" panose="02000000000000000000" pitchFamily="2" charset="77"/>
                <a:cs typeface="Hind Light" panose="02000000000000000000" pitchFamily="2" charset="77"/>
              </a:rPr>
              <a:t>relationships (finding &amp; binding)</a:t>
            </a:r>
          </a:p>
          <a:p>
            <a:r>
              <a:rPr lang="en-US" b="0" dirty="0">
                <a:latin typeface="Hind Light" panose="02000000000000000000" pitchFamily="2" charset="77"/>
                <a:cs typeface="Hind Light" panose="02000000000000000000" pitchFamily="2" charset="77"/>
              </a:rPr>
              <a:t>Aligned operation</a:t>
            </a:r>
          </a:p>
          <a:p>
            <a:pPr marL="0" indent="0">
              <a:buNone/>
            </a:pPr>
            <a:endParaRPr lang="en-US" dirty="0"/>
          </a:p>
        </p:txBody>
      </p:sp>
      <p:sp>
        <p:nvSpPr>
          <p:cNvPr id="9" name="Oval 8"/>
          <p:cNvSpPr/>
          <p:nvPr/>
        </p:nvSpPr>
        <p:spPr>
          <a:xfrm>
            <a:off x="8241407" y="4379025"/>
            <a:ext cx="632388" cy="598206"/>
          </a:xfrm>
          <a:prstGeom prst="ellipse">
            <a:avLst/>
          </a:prstGeom>
          <a:solidFill>
            <a:srgbClr val="ED054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59" name="Oval 58"/>
          <p:cNvSpPr/>
          <p:nvPr/>
        </p:nvSpPr>
        <p:spPr>
          <a:xfrm>
            <a:off x="9117326" y="3767296"/>
            <a:ext cx="384560" cy="365892"/>
          </a:xfrm>
          <a:prstGeom prst="ellipse">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60" name="Oval 59"/>
          <p:cNvSpPr/>
          <p:nvPr/>
        </p:nvSpPr>
        <p:spPr>
          <a:xfrm>
            <a:off x="8905717" y="5243211"/>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61" name="Oval 60"/>
          <p:cNvSpPr/>
          <p:nvPr/>
        </p:nvSpPr>
        <p:spPr>
          <a:xfrm>
            <a:off x="7539228" y="4578823"/>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62" name="Oval 61"/>
          <p:cNvSpPr/>
          <p:nvPr/>
        </p:nvSpPr>
        <p:spPr>
          <a:xfrm>
            <a:off x="7641776" y="5242384"/>
            <a:ext cx="384560" cy="365892"/>
          </a:xfrm>
          <a:prstGeom prst="ellipse">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63" name="Oval 62"/>
          <p:cNvSpPr/>
          <p:nvPr/>
        </p:nvSpPr>
        <p:spPr>
          <a:xfrm>
            <a:off x="7855110" y="3535739"/>
            <a:ext cx="384560" cy="365892"/>
          </a:xfrm>
          <a:prstGeom prst="ellipse">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55" name="Oval 54"/>
          <p:cNvSpPr/>
          <p:nvPr/>
        </p:nvSpPr>
        <p:spPr>
          <a:xfrm>
            <a:off x="9344928" y="2600768"/>
            <a:ext cx="384560" cy="365892"/>
          </a:xfrm>
          <a:prstGeom prst="ellipse">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56" name="Oval 55"/>
          <p:cNvSpPr/>
          <p:nvPr/>
        </p:nvSpPr>
        <p:spPr>
          <a:xfrm>
            <a:off x="10532392" y="4587222"/>
            <a:ext cx="384560" cy="365892"/>
          </a:xfrm>
          <a:prstGeom prst="ellipse">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57" name="Oval 56"/>
          <p:cNvSpPr/>
          <p:nvPr/>
        </p:nvSpPr>
        <p:spPr>
          <a:xfrm>
            <a:off x="7728479" y="2877987"/>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58" name="Oval 57"/>
          <p:cNvSpPr/>
          <p:nvPr/>
        </p:nvSpPr>
        <p:spPr>
          <a:xfrm>
            <a:off x="9885054" y="3656666"/>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50" name="Oval 49"/>
          <p:cNvSpPr/>
          <p:nvPr/>
        </p:nvSpPr>
        <p:spPr>
          <a:xfrm>
            <a:off x="10517003" y="2389540"/>
            <a:ext cx="384560" cy="365892"/>
          </a:xfrm>
          <a:prstGeom prst="ellipse">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51" name="Oval 50"/>
          <p:cNvSpPr/>
          <p:nvPr/>
        </p:nvSpPr>
        <p:spPr>
          <a:xfrm>
            <a:off x="10337086" y="5316274"/>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52" name="Oval 51"/>
          <p:cNvSpPr/>
          <p:nvPr/>
        </p:nvSpPr>
        <p:spPr>
          <a:xfrm>
            <a:off x="11530439" y="4773489"/>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53" name="Oval 52"/>
          <p:cNvSpPr/>
          <p:nvPr/>
        </p:nvSpPr>
        <p:spPr>
          <a:xfrm>
            <a:off x="11146110" y="4115200"/>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54" name="Oval 53"/>
          <p:cNvSpPr/>
          <p:nvPr/>
        </p:nvSpPr>
        <p:spPr>
          <a:xfrm>
            <a:off x="9242379" y="1943709"/>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13" name="Oval 12"/>
          <p:cNvSpPr/>
          <p:nvPr/>
        </p:nvSpPr>
        <p:spPr>
          <a:xfrm>
            <a:off x="10551974" y="1736583"/>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cxnSp>
        <p:nvCxnSpPr>
          <p:cNvPr id="27" name="Straight Arrow Connector 26"/>
          <p:cNvCxnSpPr>
            <a:cxnSpLocks/>
          </p:cNvCxnSpPr>
          <p:nvPr/>
        </p:nvCxnSpPr>
        <p:spPr>
          <a:xfrm flipH="1" flipV="1">
            <a:off x="9457238" y="4040860"/>
            <a:ext cx="1109609" cy="626722"/>
          </a:xfrm>
          <a:prstGeom prst="straightConnector1">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cxnSpLocks/>
          </p:cNvCxnSpPr>
          <p:nvPr/>
        </p:nvCxnSpPr>
        <p:spPr>
          <a:xfrm>
            <a:off x="7836814" y="3059397"/>
            <a:ext cx="155982" cy="477280"/>
          </a:xfrm>
          <a:prstGeom prst="straightConnector1">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cxnSpLocks/>
          </p:cNvCxnSpPr>
          <p:nvPr/>
        </p:nvCxnSpPr>
        <p:spPr>
          <a:xfrm flipV="1">
            <a:off x="7948779" y="4890563"/>
            <a:ext cx="387411" cy="392533"/>
          </a:xfrm>
          <a:prstGeom prst="straightConnector1">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cxnSpLocks/>
          </p:cNvCxnSpPr>
          <p:nvPr/>
        </p:nvCxnSpPr>
        <p:spPr>
          <a:xfrm flipH="1">
            <a:off x="8778594" y="4091293"/>
            <a:ext cx="388047" cy="376273"/>
          </a:xfrm>
          <a:prstGeom prst="straightConnector1">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cxnSpLocks/>
          </p:cNvCxnSpPr>
          <p:nvPr/>
        </p:nvCxnSpPr>
        <p:spPr>
          <a:xfrm>
            <a:off x="8118677" y="3896084"/>
            <a:ext cx="320919" cy="497807"/>
          </a:xfrm>
          <a:prstGeom prst="straightConnector1">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cxnSpLocks/>
          </p:cNvCxnSpPr>
          <p:nvPr/>
        </p:nvCxnSpPr>
        <p:spPr>
          <a:xfrm flipH="1" flipV="1">
            <a:off x="10900383" y="4805909"/>
            <a:ext cx="627465" cy="72584"/>
          </a:xfrm>
          <a:prstGeom prst="straightConnector1">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cxnSpLocks/>
          </p:cNvCxnSpPr>
          <p:nvPr/>
        </p:nvCxnSpPr>
        <p:spPr>
          <a:xfrm>
            <a:off x="7741734" y="4688590"/>
            <a:ext cx="497082" cy="0"/>
          </a:xfrm>
          <a:prstGeom prst="straightConnector1">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cxnSpLocks/>
          </p:cNvCxnSpPr>
          <p:nvPr/>
        </p:nvCxnSpPr>
        <p:spPr>
          <a:xfrm flipH="1" flipV="1">
            <a:off x="8727024" y="4934710"/>
            <a:ext cx="215758" cy="318501"/>
          </a:xfrm>
          <a:prstGeom prst="straightConnector1">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cxnSpLocks/>
          </p:cNvCxnSpPr>
          <p:nvPr/>
        </p:nvCxnSpPr>
        <p:spPr>
          <a:xfrm flipH="1">
            <a:off x="9369533" y="2984645"/>
            <a:ext cx="134605" cy="789085"/>
          </a:xfrm>
          <a:prstGeom prst="straightConnector1">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cxnSpLocks/>
          </p:cNvCxnSpPr>
          <p:nvPr/>
        </p:nvCxnSpPr>
        <p:spPr>
          <a:xfrm flipH="1">
            <a:off x="9482549" y="3803805"/>
            <a:ext cx="400692" cy="82193"/>
          </a:xfrm>
          <a:prstGeom prst="straightConnector1">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cxnSpLocks/>
          </p:cNvCxnSpPr>
          <p:nvPr/>
        </p:nvCxnSpPr>
        <p:spPr>
          <a:xfrm>
            <a:off x="9384650" y="2143255"/>
            <a:ext cx="97899" cy="469496"/>
          </a:xfrm>
          <a:prstGeom prst="straightConnector1">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cxnSpLocks/>
          </p:cNvCxnSpPr>
          <p:nvPr/>
        </p:nvCxnSpPr>
        <p:spPr>
          <a:xfrm flipH="1">
            <a:off x="9708580" y="2612751"/>
            <a:ext cx="801386" cy="143838"/>
          </a:xfrm>
          <a:prstGeom prst="straightConnector1">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cxnSpLocks/>
          </p:cNvCxnSpPr>
          <p:nvPr/>
        </p:nvCxnSpPr>
        <p:spPr>
          <a:xfrm>
            <a:off x="10647168" y="1936129"/>
            <a:ext cx="22420" cy="450590"/>
          </a:xfrm>
          <a:prstGeom prst="straightConnector1">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cxnSpLocks/>
          </p:cNvCxnSpPr>
          <p:nvPr/>
        </p:nvCxnSpPr>
        <p:spPr>
          <a:xfrm flipV="1">
            <a:off x="10488668" y="4944236"/>
            <a:ext cx="154113" cy="369870"/>
          </a:xfrm>
          <a:prstGeom prst="straightConnector1">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cxnSpLocks/>
          </p:cNvCxnSpPr>
          <p:nvPr/>
        </p:nvCxnSpPr>
        <p:spPr>
          <a:xfrm flipH="1">
            <a:off x="10853775" y="4285660"/>
            <a:ext cx="324543" cy="330551"/>
          </a:xfrm>
          <a:prstGeom prst="straightConnector1">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cxnSpLocks/>
          </p:cNvCxnSpPr>
          <p:nvPr/>
        </p:nvCxnSpPr>
        <p:spPr>
          <a:xfrm flipH="1">
            <a:off x="8200870" y="2858394"/>
            <a:ext cx="1150706" cy="750014"/>
          </a:xfrm>
          <a:prstGeom prst="straightConnector1">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cxnSpLocks/>
          </p:cNvCxnSpPr>
          <p:nvPr/>
        </p:nvCxnSpPr>
        <p:spPr>
          <a:xfrm flipV="1">
            <a:off x="9134402" y="4858161"/>
            <a:ext cx="1448656" cy="482886"/>
          </a:xfrm>
          <a:prstGeom prst="straightConnector1">
            <a:avLst/>
          </a:prstGeom>
          <a:ln w="63500">
            <a:solidFill>
              <a:srgbClr val="ED0544"/>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4" name="Group 5"/>
          <p:cNvGrpSpPr>
            <a:grpSpLocks/>
          </p:cNvGrpSpPr>
          <p:nvPr/>
        </p:nvGrpSpPr>
        <p:grpSpPr bwMode="auto">
          <a:xfrm>
            <a:off x="8773122" y="5609236"/>
            <a:ext cx="443474" cy="419382"/>
            <a:chOff x="431" y="845"/>
            <a:chExt cx="272" cy="272"/>
          </a:xfrm>
        </p:grpSpPr>
        <p:sp>
          <p:nvSpPr>
            <p:cNvPr id="45" name="Rectangle 6"/>
            <p:cNvSpPr>
              <a:spLocks noChangeArrowheads="1"/>
            </p:cNvSpPr>
            <p:nvPr/>
          </p:nvSpPr>
          <p:spPr bwMode="auto">
            <a:xfrm>
              <a:off x="476" y="890"/>
              <a:ext cx="181" cy="181"/>
            </a:xfrm>
            <a:prstGeom prst="rect">
              <a:avLst/>
            </a:prstGeom>
            <a:noFill/>
            <a:ln w="9525">
              <a:solidFill>
                <a:schemeClr val="tx1"/>
              </a:solidFill>
              <a:miter lim="800000"/>
              <a:headEnd/>
              <a:tailEnd/>
            </a:ln>
          </p:spPr>
          <p:txBody>
            <a:bodyPr wrap="none" anchor="ctr"/>
            <a:lstStyle/>
            <a:p>
              <a:endParaRPr lang="en-US" dirty="0"/>
            </a:p>
          </p:txBody>
        </p:sp>
        <p:sp>
          <p:nvSpPr>
            <p:cNvPr id="46" name="AutoShape 7"/>
            <p:cNvSpPr>
              <a:spLocks noChangeArrowheads="1"/>
            </p:cNvSpPr>
            <p:nvPr/>
          </p:nvSpPr>
          <p:spPr bwMode="auto">
            <a:xfrm>
              <a:off x="431" y="845"/>
              <a:ext cx="272" cy="272"/>
            </a:xfrm>
            <a:prstGeom prst="roundRect">
              <a:avLst>
                <a:gd name="adj" fmla="val 16667"/>
              </a:avLst>
            </a:prstGeom>
            <a:noFill/>
            <a:ln w="9525">
              <a:solidFill>
                <a:schemeClr val="tx1"/>
              </a:solidFill>
              <a:round/>
              <a:headEnd/>
              <a:tailEnd/>
            </a:ln>
          </p:spPr>
          <p:txBody>
            <a:bodyPr wrap="none" anchor="ctr"/>
            <a:lstStyle/>
            <a:p>
              <a:endParaRPr lang="en-US" dirty="0"/>
            </a:p>
          </p:txBody>
        </p:sp>
        <p:sp>
          <p:nvSpPr>
            <p:cNvPr id="47" name="Line 8"/>
            <p:cNvSpPr>
              <a:spLocks noChangeShapeType="1"/>
            </p:cNvSpPr>
            <p:nvPr/>
          </p:nvSpPr>
          <p:spPr bwMode="auto">
            <a:xfrm>
              <a:off x="567" y="890"/>
              <a:ext cx="0" cy="181"/>
            </a:xfrm>
            <a:prstGeom prst="line">
              <a:avLst/>
            </a:prstGeom>
            <a:noFill/>
            <a:ln w="9525">
              <a:solidFill>
                <a:schemeClr val="tx1"/>
              </a:solidFill>
              <a:round/>
              <a:headEnd/>
              <a:tailEnd/>
            </a:ln>
          </p:spPr>
          <p:txBody>
            <a:bodyPr/>
            <a:lstStyle/>
            <a:p>
              <a:endParaRPr lang="en-US" dirty="0"/>
            </a:p>
          </p:txBody>
        </p:sp>
      </p:grpSp>
      <p:sp>
        <p:nvSpPr>
          <p:cNvPr id="48" name="Litebulb"/>
          <p:cNvSpPr>
            <a:spLocks noEditPoints="1" noChangeArrowheads="1"/>
          </p:cNvSpPr>
          <p:nvPr/>
        </p:nvSpPr>
        <p:spPr bwMode="auto">
          <a:xfrm>
            <a:off x="10565545" y="3948233"/>
            <a:ext cx="375562" cy="488576"/>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chemeClr val="bg1"/>
          </a:solidFill>
          <a:ln w="12700">
            <a:solidFill>
              <a:srgbClr val="000000"/>
            </a:solidFill>
            <a:miter lim="800000"/>
            <a:headEnd/>
            <a:tailEnd/>
          </a:ln>
        </p:spPr>
        <p:txBody>
          <a:bodyPr/>
          <a:lstStyle/>
          <a:p>
            <a:endParaRPr lang="en-US" dirty="0"/>
          </a:p>
        </p:txBody>
      </p:sp>
    </p:spTree>
    <p:extLst>
      <p:ext uri="{BB962C8B-B14F-4D97-AF65-F5344CB8AC3E}">
        <p14:creationId xmlns:p14="http://schemas.microsoft.com/office/powerpoint/2010/main" val="207596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CF90C14-1C71-6544-B752-5FA34750E200}"/>
              </a:ext>
            </a:extLst>
          </p:cNvPr>
          <p:cNvPicPr>
            <a:picLocks noChangeAspect="1"/>
          </p:cNvPicPr>
          <p:nvPr/>
        </p:nvPicPr>
        <p:blipFill>
          <a:blip r:embed="rId2"/>
          <a:stretch>
            <a:fillRect/>
          </a:stretch>
        </p:blipFill>
        <p:spPr>
          <a:xfrm>
            <a:off x="1912341" y="1893945"/>
            <a:ext cx="832361" cy="832361"/>
          </a:xfrm>
          <a:prstGeom prst="rect">
            <a:avLst/>
          </a:prstGeom>
        </p:spPr>
      </p:pic>
      <p:cxnSp>
        <p:nvCxnSpPr>
          <p:cNvPr id="110" name="Straight Connector 109"/>
          <p:cNvCxnSpPr/>
          <p:nvPr/>
        </p:nvCxnSpPr>
        <p:spPr>
          <a:xfrm flipV="1">
            <a:off x="6951033" y="2254285"/>
            <a:ext cx="928677" cy="104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V="1">
            <a:off x="994120" y="2284779"/>
            <a:ext cx="928677" cy="104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7203984" y="3090724"/>
            <a:ext cx="665215" cy="8248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605634" y="3195640"/>
            <a:ext cx="665215" cy="8248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7" name="Group 96"/>
          <p:cNvGrpSpPr/>
          <p:nvPr/>
        </p:nvGrpSpPr>
        <p:grpSpPr>
          <a:xfrm>
            <a:off x="7219155" y="2315904"/>
            <a:ext cx="1693877" cy="1562316"/>
            <a:chOff x="2114888" y="2412074"/>
            <a:chExt cx="1693877" cy="1562316"/>
          </a:xfrm>
        </p:grpSpPr>
        <p:cxnSp>
          <p:nvCxnSpPr>
            <p:cNvPr id="98" name="Straight Connector 97"/>
            <p:cNvCxnSpPr/>
            <p:nvPr/>
          </p:nvCxnSpPr>
          <p:spPr>
            <a:xfrm flipH="1" flipV="1">
              <a:off x="2857841" y="2412076"/>
              <a:ext cx="449865" cy="79521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9" name="Straight Connector 98"/>
            <p:cNvCxnSpPr/>
            <p:nvPr/>
          </p:nvCxnSpPr>
          <p:spPr>
            <a:xfrm flipV="1">
              <a:off x="2114888" y="2412074"/>
              <a:ext cx="742951" cy="695324"/>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p:cNvCxnSpPr/>
            <p:nvPr/>
          </p:nvCxnSpPr>
          <p:spPr>
            <a:xfrm flipH="1" flipV="1">
              <a:off x="3322993" y="3304452"/>
              <a:ext cx="485772" cy="66993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1" name="Straight Connector 100"/>
            <p:cNvCxnSpPr/>
            <p:nvPr/>
          </p:nvCxnSpPr>
          <p:spPr>
            <a:xfrm flipV="1">
              <a:off x="2862233" y="3304453"/>
              <a:ext cx="460758" cy="65736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a:xfrm>
            <a:off x="465716" y="212951"/>
            <a:ext cx="11353800" cy="1325563"/>
          </a:xfrm>
        </p:spPr>
        <p:txBody>
          <a:bodyPr/>
          <a:lstStyle/>
          <a:p>
            <a:pPr>
              <a:lnSpc>
                <a:spcPct val="100000"/>
              </a:lnSpc>
            </a:pPr>
            <a:r>
              <a:rPr lang="en-US" sz="4000" dirty="0">
                <a:solidFill>
                  <a:schemeClr val="tx1"/>
                </a:solidFill>
                <a:latin typeface="Montserrat" pitchFamily="2" charset="0"/>
                <a:ea typeface="+mn-ea"/>
              </a:rPr>
              <a:t>Zigbee Base Device Behavior: </a:t>
            </a:r>
            <a:br>
              <a:rPr lang="en-US" sz="4000" dirty="0">
                <a:solidFill>
                  <a:schemeClr val="tx1"/>
                </a:solidFill>
                <a:latin typeface="Montserrat" pitchFamily="2" charset="0"/>
                <a:ea typeface="+mn-ea"/>
              </a:rPr>
            </a:br>
            <a:r>
              <a:rPr lang="en-US" sz="4000" dirty="0">
                <a:solidFill>
                  <a:schemeClr val="tx1"/>
                </a:solidFill>
                <a:latin typeface="Montserrat" pitchFamily="2" charset="0"/>
                <a:ea typeface="+mn-ea"/>
              </a:rPr>
              <a:t>Supported network security models</a:t>
            </a:r>
          </a:p>
        </p:txBody>
      </p:sp>
      <p:grpSp>
        <p:nvGrpSpPr>
          <p:cNvPr id="16" name="Group 15"/>
          <p:cNvGrpSpPr/>
          <p:nvPr/>
        </p:nvGrpSpPr>
        <p:grpSpPr>
          <a:xfrm>
            <a:off x="1570703" y="2628410"/>
            <a:ext cx="1693877" cy="1311546"/>
            <a:chOff x="2114888" y="2662844"/>
            <a:chExt cx="1693877" cy="1311546"/>
          </a:xfrm>
        </p:grpSpPr>
        <p:cxnSp>
          <p:nvCxnSpPr>
            <p:cNvPr id="48" name="Straight Connector 47"/>
            <p:cNvCxnSpPr>
              <a:cxnSpLocks/>
            </p:cNvCxnSpPr>
            <p:nvPr/>
          </p:nvCxnSpPr>
          <p:spPr>
            <a:xfrm flipH="1" flipV="1">
              <a:off x="3033036" y="2721763"/>
              <a:ext cx="274671" cy="48552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9" name="Straight Connector 48"/>
            <p:cNvCxnSpPr>
              <a:cxnSpLocks/>
            </p:cNvCxnSpPr>
            <p:nvPr/>
          </p:nvCxnSpPr>
          <p:spPr>
            <a:xfrm flipV="1">
              <a:off x="2114888" y="2662844"/>
              <a:ext cx="507866" cy="444554"/>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flipH="1" flipV="1">
              <a:off x="3322993" y="3304452"/>
              <a:ext cx="485772" cy="66993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flipV="1">
              <a:off x="2862233" y="3304453"/>
              <a:ext cx="460758" cy="65736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73" name="Content Placeholder 19"/>
          <p:cNvSpPr>
            <a:spLocks noGrp="1"/>
          </p:cNvSpPr>
          <p:nvPr>
            <p:ph idx="1"/>
          </p:nvPr>
        </p:nvSpPr>
        <p:spPr>
          <a:xfrm>
            <a:off x="575930" y="4344555"/>
            <a:ext cx="4730587" cy="1727349"/>
          </a:xfrm>
        </p:spPr>
        <p:txBody>
          <a:bodyPr>
            <a:normAutofit lnSpcReduction="10000"/>
          </a:bodyPr>
          <a:lstStyle/>
          <a:p>
            <a:r>
              <a:rPr lang="en-GB" sz="2000" b="0" dirty="0">
                <a:latin typeface="Hind Light" panose="02000000000000000000" pitchFamily="2" charset="77"/>
                <a:cs typeface="Hind Light" panose="02000000000000000000" pitchFamily="2" charset="77"/>
              </a:rPr>
              <a:t>Only Zigbee Coordinators/Trust Centers can start centralized networks</a:t>
            </a:r>
          </a:p>
          <a:p>
            <a:pPr>
              <a:spcBef>
                <a:spcPts val="600"/>
              </a:spcBef>
            </a:pPr>
            <a:r>
              <a:rPr lang="en-GB" sz="2000" b="0" dirty="0">
                <a:latin typeface="Hind Light" panose="02000000000000000000" pitchFamily="2" charset="77"/>
                <a:cs typeface="Hind Light" panose="02000000000000000000" pitchFamily="2" charset="77"/>
              </a:rPr>
              <a:t>Nodes join &amp; receive the network key and establish a unique Trust Center link key</a:t>
            </a:r>
          </a:p>
          <a:p>
            <a:pPr>
              <a:spcBef>
                <a:spcPts val="600"/>
              </a:spcBef>
            </a:pPr>
            <a:r>
              <a:rPr lang="en-GB" sz="2000" b="0" dirty="0">
                <a:latin typeface="Hind Light" panose="02000000000000000000" pitchFamily="2" charset="77"/>
                <a:cs typeface="Hind Light" panose="02000000000000000000" pitchFamily="2" charset="77"/>
              </a:rPr>
              <a:t>Nodes must support install codes</a:t>
            </a:r>
          </a:p>
          <a:p>
            <a:pPr>
              <a:spcBef>
                <a:spcPts val="600"/>
              </a:spcBef>
            </a:pPr>
            <a:endParaRPr lang="en-GB" sz="2000" dirty="0"/>
          </a:p>
        </p:txBody>
      </p:sp>
      <p:sp>
        <p:nvSpPr>
          <p:cNvPr id="79" name="Content Placeholder 19_"/>
          <p:cNvSpPr txBox="1">
            <a:spLocks/>
          </p:cNvSpPr>
          <p:nvPr/>
        </p:nvSpPr>
        <p:spPr bwMode="auto">
          <a:xfrm>
            <a:off x="6453683" y="4325451"/>
            <a:ext cx="5561704" cy="1727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ct val="20000"/>
              </a:spcBef>
              <a:spcAft>
                <a:spcPct val="0"/>
              </a:spcAft>
              <a:buFont typeface="Arial" pitchFamily="-65" charset="0"/>
              <a:buBlip>
                <a:blip r:embed="rId3"/>
              </a:buBlip>
              <a:defRPr sz="2800" kern="1200">
                <a:solidFill>
                  <a:schemeClr val="tx1"/>
                </a:solidFill>
                <a:latin typeface="Arial Rounded MT Bold"/>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Clr>
                <a:srgbClr val="CF1C21"/>
              </a:buClr>
              <a:buFont typeface="Arial" charset="0"/>
              <a:buChar char="–"/>
              <a:defRPr sz="2400" kern="1200">
                <a:solidFill>
                  <a:schemeClr val="tx1"/>
                </a:solidFill>
                <a:latin typeface="Arial Rounded MT Bold"/>
                <a:ea typeface="ＭＳ Ｐゴシック" pitchFamily="-65" charset="-128"/>
                <a:cs typeface="ＭＳ Ｐゴシック" pitchFamily="-108" charset="-128"/>
              </a:defRPr>
            </a:lvl2pPr>
            <a:lvl3pPr marL="1143000" indent="-228600" algn="l" defTabSz="457200" rtl="0" eaLnBrk="0" fontAlgn="base" hangingPunct="0">
              <a:spcBef>
                <a:spcPct val="20000"/>
              </a:spcBef>
              <a:spcAft>
                <a:spcPct val="0"/>
              </a:spcAft>
              <a:buClr>
                <a:srgbClr val="CF1C21"/>
              </a:buClr>
              <a:buFont typeface="Arial" charset="0"/>
              <a:buChar char="•"/>
              <a:defRPr sz="2000" kern="1200">
                <a:solidFill>
                  <a:schemeClr val="tx1"/>
                </a:solidFill>
                <a:latin typeface="Arial Rounded MT Bold"/>
                <a:ea typeface="ＭＳ Ｐゴシック" pitchFamily="-65" charset="-128"/>
                <a:cs typeface="ＭＳ Ｐゴシック" pitchFamily="-108" charset="-128"/>
              </a:defRPr>
            </a:lvl3pPr>
            <a:lvl4pPr marL="1600200" indent="-228600" algn="l" defTabSz="457200" rtl="0" eaLnBrk="0" fontAlgn="base" hangingPunct="0">
              <a:spcBef>
                <a:spcPct val="20000"/>
              </a:spcBef>
              <a:spcAft>
                <a:spcPct val="0"/>
              </a:spcAft>
              <a:buClr>
                <a:srgbClr val="CF1C21"/>
              </a:buClr>
              <a:buFont typeface="Arial" charset="0"/>
              <a:buChar char="–"/>
              <a:defRPr kern="1200">
                <a:solidFill>
                  <a:schemeClr val="tx1"/>
                </a:solidFill>
                <a:latin typeface="Arial Rounded MT Bold"/>
                <a:ea typeface="ＭＳ Ｐゴシック" pitchFamily="-65" charset="-128"/>
                <a:cs typeface="ＭＳ Ｐゴシック" pitchFamily="-108" charset="-128"/>
              </a:defRPr>
            </a:lvl4pPr>
            <a:lvl5pPr marL="2057400" indent="-228600" algn="l" defTabSz="457200" rtl="0" eaLnBrk="0" fontAlgn="base" hangingPunct="0">
              <a:spcBef>
                <a:spcPct val="20000"/>
              </a:spcBef>
              <a:spcAft>
                <a:spcPct val="0"/>
              </a:spcAft>
              <a:buClr>
                <a:srgbClr val="CF1C21"/>
              </a:buClr>
              <a:buFont typeface="Arial" charset="0"/>
              <a:buChar char="»"/>
              <a:defRPr sz="1600" kern="1200">
                <a:solidFill>
                  <a:schemeClr val="tx1"/>
                </a:solidFill>
                <a:latin typeface="Arial Rounded MT Bold"/>
                <a:ea typeface="ＭＳ Ｐゴシック" pitchFamily="-65" charset="-128"/>
                <a:cs typeface="ＭＳ Ｐゴシック" pitchFamily="-108"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indent="-228600" defTabSz="914400" eaLnBrk="1" hangingPunct="1">
              <a:spcBef>
                <a:spcPts val="1000"/>
              </a:spcBef>
              <a:buFont typeface="Arial"/>
              <a:buChar char="•"/>
            </a:pPr>
            <a:r>
              <a:rPr lang="en-GB" sz="1900" dirty="0">
                <a:latin typeface="Hind Light" panose="02000000000000000000" pitchFamily="2" charset="77"/>
                <a:ea typeface="Dax-Medium" charset="0"/>
                <a:cs typeface="Hind Light" panose="02000000000000000000" pitchFamily="2" charset="77"/>
              </a:rPr>
              <a:t>No central node/Trust Center</a:t>
            </a:r>
          </a:p>
          <a:p>
            <a:pPr marL="228600" indent="-228600" defTabSz="914400" eaLnBrk="1" hangingPunct="1">
              <a:spcBef>
                <a:spcPts val="600"/>
              </a:spcBef>
              <a:buFont typeface="Arial"/>
              <a:buChar char="•"/>
            </a:pPr>
            <a:r>
              <a:rPr lang="en-GB" sz="1900" dirty="0">
                <a:latin typeface="Hind Light" panose="02000000000000000000" pitchFamily="2" charset="77"/>
                <a:ea typeface="Dax-Medium" charset="0"/>
                <a:cs typeface="Hind Light" panose="02000000000000000000" pitchFamily="2" charset="77"/>
              </a:rPr>
              <a:t>Routers are able to start distributed networks</a:t>
            </a:r>
          </a:p>
          <a:p>
            <a:pPr marL="228600" indent="-228600" defTabSz="914400" eaLnBrk="1" hangingPunct="1">
              <a:spcBef>
                <a:spcPts val="600"/>
              </a:spcBef>
              <a:buFont typeface="Arial"/>
              <a:buChar char="•"/>
            </a:pPr>
            <a:r>
              <a:rPr lang="en-GB" sz="1900" dirty="0">
                <a:latin typeface="Hind Light" panose="02000000000000000000" pitchFamily="2" charset="77"/>
                <a:ea typeface="Dax-Medium" charset="0"/>
                <a:cs typeface="Hind Light" panose="02000000000000000000" pitchFamily="2" charset="77"/>
              </a:rPr>
              <a:t>Nodes join and receive the network key</a:t>
            </a:r>
          </a:p>
        </p:txBody>
      </p:sp>
      <p:sp>
        <p:nvSpPr>
          <p:cNvPr id="80" name="TextBox 79"/>
          <p:cNvSpPr txBox="1"/>
          <p:nvPr/>
        </p:nvSpPr>
        <p:spPr>
          <a:xfrm>
            <a:off x="553132" y="1508569"/>
            <a:ext cx="3229795" cy="400110"/>
          </a:xfrm>
          <a:prstGeom prst="rect">
            <a:avLst/>
          </a:prstGeom>
          <a:noFill/>
        </p:spPr>
        <p:txBody>
          <a:bodyPr wrap="none" rtlCol="0">
            <a:spAutoFit/>
          </a:bodyPr>
          <a:lstStyle/>
          <a:p>
            <a:r>
              <a:rPr lang="en-GB" sz="2000" b="1" dirty="0">
                <a:solidFill>
                  <a:srgbClr val="ED0544"/>
                </a:solidFill>
              </a:rPr>
              <a:t>Centralized security network</a:t>
            </a:r>
          </a:p>
        </p:txBody>
      </p:sp>
      <p:sp>
        <p:nvSpPr>
          <p:cNvPr id="81" name="TextBox 80"/>
          <p:cNvSpPr txBox="1"/>
          <p:nvPr/>
        </p:nvSpPr>
        <p:spPr>
          <a:xfrm>
            <a:off x="6241400" y="1484300"/>
            <a:ext cx="3231719" cy="400110"/>
          </a:xfrm>
          <a:prstGeom prst="rect">
            <a:avLst/>
          </a:prstGeom>
          <a:noFill/>
        </p:spPr>
        <p:txBody>
          <a:bodyPr wrap="none" rtlCol="0">
            <a:spAutoFit/>
          </a:bodyPr>
          <a:lstStyle/>
          <a:p>
            <a:r>
              <a:rPr lang="en-GB" sz="2000" b="1" dirty="0">
                <a:solidFill>
                  <a:srgbClr val="ED0544"/>
                </a:solidFill>
              </a:rPr>
              <a:t>Distributed security network</a:t>
            </a:r>
          </a:p>
        </p:txBody>
      </p:sp>
      <p:sp>
        <p:nvSpPr>
          <p:cNvPr id="82" name="TextBox 81"/>
          <p:cNvSpPr txBox="1"/>
          <p:nvPr/>
        </p:nvSpPr>
        <p:spPr>
          <a:xfrm>
            <a:off x="2898788" y="2067105"/>
            <a:ext cx="2039262" cy="523220"/>
          </a:xfrm>
          <a:prstGeom prst="rect">
            <a:avLst/>
          </a:prstGeom>
          <a:noFill/>
        </p:spPr>
        <p:txBody>
          <a:bodyPr wrap="square" rtlCol="0">
            <a:spAutoFit/>
          </a:bodyPr>
          <a:lstStyle/>
          <a:p>
            <a:r>
              <a:rPr lang="en-GB" sz="1400" b="1" dirty="0"/>
              <a:t>Zigbee Coordinator/</a:t>
            </a:r>
            <a:br>
              <a:rPr lang="en-GB" sz="1400" b="1" dirty="0"/>
            </a:br>
            <a:r>
              <a:rPr lang="en-GB" sz="1400" b="1" dirty="0"/>
              <a:t>Trust Center</a:t>
            </a:r>
          </a:p>
        </p:txBody>
      </p:sp>
      <p:sp>
        <p:nvSpPr>
          <p:cNvPr id="83" name="TextBox 82"/>
          <p:cNvSpPr txBox="1"/>
          <p:nvPr/>
        </p:nvSpPr>
        <p:spPr>
          <a:xfrm>
            <a:off x="8278045" y="2036433"/>
            <a:ext cx="2039262" cy="307777"/>
          </a:xfrm>
          <a:prstGeom prst="rect">
            <a:avLst/>
          </a:prstGeom>
          <a:noFill/>
        </p:spPr>
        <p:txBody>
          <a:bodyPr wrap="square" rtlCol="0">
            <a:spAutoFit/>
          </a:bodyPr>
          <a:lstStyle/>
          <a:p>
            <a:r>
              <a:rPr lang="en-GB" sz="1400" b="1" dirty="0"/>
              <a:t>Zigbee Router</a:t>
            </a:r>
          </a:p>
        </p:txBody>
      </p:sp>
      <p:sp>
        <p:nvSpPr>
          <p:cNvPr id="84" name="TextBox 83"/>
          <p:cNvSpPr txBox="1"/>
          <p:nvPr/>
        </p:nvSpPr>
        <p:spPr>
          <a:xfrm>
            <a:off x="9108193" y="3738086"/>
            <a:ext cx="2101342" cy="307777"/>
          </a:xfrm>
          <a:prstGeom prst="rect">
            <a:avLst/>
          </a:prstGeom>
          <a:noFill/>
        </p:spPr>
        <p:txBody>
          <a:bodyPr wrap="square" rtlCol="0">
            <a:spAutoFit/>
          </a:bodyPr>
          <a:lstStyle/>
          <a:p>
            <a:r>
              <a:rPr lang="en-GB" sz="1400" b="1" dirty="0"/>
              <a:t>Zigbee End Device</a:t>
            </a:r>
          </a:p>
        </p:txBody>
      </p:sp>
      <p:sp>
        <p:nvSpPr>
          <p:cNvPr id="85" name="TextBox 84"/>
          <p:cNvSpPr txBox="1"/>
          <p:nvPr/>
        </p:nvSpPr>
        <p:spPr>
          <a:xfrm>
            <a:off x="2914292" y="6039126"/>
            <a:ext cx="8716538" cy="400110"/>
          </a:xfrm>
          <a:prstGeom prst="rect">
            <a:avLst/>
          </a:prstGeom>
          <a:noFill/>
          <a:ln w="25400">
            <a:noFill/>
          </a:ln>
        </p:spPr>
        <p:txBody>
          <a:bodyPr wrap="square" rtlCol="0">
            <a:spAutoFit/>
          </a:bodyPr>
          <a:lstStyle/>
          <a:p>
            <a:pPr algn="ctr"/>
            <a:r>
              <a:rPr lang="en-GB" sz="2000" b="1" dirty="0">
                <a:solidFill>
                  <a:srgbClr val="ED0544"/>
                </a:solidFill>
                <a:latin typeface="Montserrat" pitchFamily="2" charset="77"/>
              </a:rPr>
              <a:t>Nodes adapt to the model of the network to which they join</a:t>
            </a:r>
          </a:p>
        </p:txBody>
      </p:sp>
      <p:sp>
        <p:nvSpPr>
          <p:cNvPr id="86" name="Oval 85"/>
          <p:cNvSpPr/>
          <p:nvPr/>
        </p:nvSpPr>
        <p:spPr>
          <a:xfrm>
            <a:off x="2599034" y="3120092"/>
            <a:ext cx="384560" cy="365892"/>
          </a:xfrm>
          <a:prstGeom prst="ellipse">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87" name="Oval 86"/>
          <p:cNvSpPr/>
          <p:nvPr/>
        </p:nvSpPr>
        <p:spPr>
          <a:xfrm>
            <a:off x="7759291" y="2076644"/>
            <a:ext cx="384560" cy="365892"/>
          </a:xfrm>
          <a:prstGeom prst="ellipse">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88" name="Oval 87"/>
          <p:cNvSpPr/>
          <p:nvPr/>
        </p:nvSpPr>
        <p:spPr>
          <a:xfrm>
            <a:off x="8254425" y="3063084"/>
            <a:ext cx="384560" cy="365892"/>
          </a:xfrm>
          <a:prstGeom prst="ellipse">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89" name="Oval 88"/>
          <p:cNvSpPr/>
          <p:nvPr/>
        </p:nvSpPr>
        <p:spPr>
          <a:xfrm>
            <a:off x="7752177" y="3756026"/>
            <a:ext cx="384560" cy="365892"/>
          </a:xfrm>
          <a:prstGeom prst="ellipse">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92" name="Oval 91"/>
          <p:cNvSpPr/>
          <p:nvPr/>
        </p:nvSpPr>
        <p:spPr>
          <a:xfrm>
            <a:off x="3196433" y="3864612"/>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103" name="Oval 102"/>
          <p:cNvSpPr/>
          <p:nvPr/>
        </p:nvSpPr>
        <p:spPr>
          <a:xfrm>
            <a:off x="8817672" y="3846724"/>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104" name="Oval 103"/>
          <p:cNvSpPr/>
          <p:nvPr/>
        </p:nvSpPr>
        <p:spPr>
          <a:xfrm>
            <a:off x="2078569" y="3812516"/>
            <a:ext cx="384560" cy="365892"/>
          </a:xfrm>
          <a:prstGeom prst="ellipse">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105" name="Oval 104"/>
          <p:cNvSpPr/>
          <p:nvPr/>
        </p:nvSpPr>
        <p:spPr>
          <a:xfrm>
            <a:off x="1413354" y="2991213"/>
            <a:ext cx="384560" cy="365892"/>
          </a:xfrm>
          <a:prstGeom prst="ellipse">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107" name="Oval 106"/>
          <p:cNvSpPr/>
          <p:nvPr/>
        </p:nvSpPr>
        <p:spPr>
          <a:xfrm>
            <a:off x="7011704" y="2886297"/>
            <a:ext cx="384560" cy="365892"/>
          </a:xfrm>
          <a:prstGeom prst="ellipse">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108" name="Oval 107"/>
          <p:cNvSpPr/>
          <p:nvPr/>
        </p:nvSpPr>
        <p:spPr>
          <a:xfrm>
            <a:off x="885163" y="2191724"/>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111" name="Oval 110"/>
          <p:cNvSpPr/>
          <p:nvPr/>
        </p:nvSpPr>
        <p:spPr>
          <a:xfrm>
            <a:off x="6842076" y="2161230"/>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Tree>
    <p:extLst>
      <p:ext uri="{BB962C8B-B14F-4D97-AF65-F5344CB8AC3E}">
        <p14:creationId xmlns:p14="http://schemas.microsoft.com/office/powerpoint/2010/main" val="3322980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a:stCxn id="36" idx="6"/>
          </p:cNvCxnSpPr>
          <p:nvPr/>
        </p:nvCxnSpPr>
        <p:spPr>
          <a:xfrm>
            <a:off x="2860932" y="3207007"/>
            <a:ext cx="4679423" cy="13244"/>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flipH="1" flipV="1">
            <a:off x="7547501" y="3231730"/>
            <a:ext cx="1109658" cy="76676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7547502" y="2884067"/>
            <a:ext cx="1319209" cy="34766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7121009" y="3588918"/>
            <a:ext cx="769763" cy="369332"/>
          </a:xfrm>
          <a:prstGeom prst="rect">
            <a:avLst/>
          </a:prstGeom>
          <a:noFill/>
        </p:spPr>
        <p:txBody>
          <a:bodyPr wrap="none" rtlCol="0">
            <a:spAutoFit/>
          </a:bodyPr>
          <a:lstStyle/>
          <a:p>
            <a:r>
              <a:rPr lang="en-GB" b="1" dirty="0">
                <a:latin typeface="Hind" panose="02000000000000000000" pitchFamily="2" charset="77"/>
                <a:cs typeface="Hind" panose="02000000000000000000" pitchFamily="2" charset="77"/>
              </a:rPr>
              <a:t>OPEN</a:t>
            </a:r>
          </a:p>
        </p:txBody>
      </p:sp>
      <p:sp>
        <p:nvSpPr>
          <p:cNvPr id="15" name="TextBox 14"/>
          <p:cNvSpPr txBox="1"/>
          <p:nvPr/>
        </p:nvSpPr>
        <p:spPr>
          <a:xfrm>
            <a:off x="8447365" y="3179343"/>
            <a:ext cx="769763" cy="369332"/>
          </a:xfrm>
          <a:prstGeom prst="rect">
            <a:avLst/>
          </a:prstGeom>
          <a:noFill/>
        </p:spPr>
        <p:txBody>
          <a:bodyPr wrap="none" rtlCol="0">
            <a:spAutoFit/>
          </a:bodyPr>
          <a:lstStyle/>
          <a:p>
            <a:r>
              <a:rPr lang="en-GB" b="1" dirty="0">
                <a:latin typeface="Hind" panose="02000000000000000000" pitchFamily="2" charset="77"/>
                <a:cs typeface="Hind" panose="02000000000000000000" pitchFamily="2" charset="77"/>
              </a:rPr>
              <a:t>OPEN</a:t>
            </a:r>
          </a:p>
        </p:txBody>
      </p:sp>
      <p:sp>
        <p:nvSpPr>
          <p:cNvPr id="16" name="Arc 15"/>
          <p:cNvSpPr/>
          <p:nvPr/>
        </p:nvSpPr>
        <p:spPr>
          <a:xfrm rot="2881493">
            <a:off x="3594622" y="2774530"/>
            <a:ext cx="914400" cy="914400"/>
          </a:xfrm>
          <a:prstGeom prst="arc">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sp>
        <p:nvSpPr>
          <p:cNvPr id="17" name="Arc 16"/>
          <p:cNvSpPr/>
          <p:nvPr/>
        </p:nvSpPr>
        <p:spPr>
          <a:xfrm rot="2881493">
            <a:off x="3450947" y="2917725"/>
            <a:ext cx="634230" cy="616461"/>
          </a:xfrm>
          <a:prstGeom prst="arc">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sp>
        <p:nvSpPr>
          <p:cNvPr id="18" name="Arc 17"/>
          <p:cNvSpPr/>
          <p:nvPr/>
        </p:nvSpPr>
        <p:spPr>
          <a:xfrm rot="2881493">
            <a:off x="3700447" y="2596459"/>
            <a:ext cx="1304851" cy="1347413"/>
          </a:xfrm>
          <a:prstGeom prst="arc">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sp>
        <p:nvSpPr>
          <p:cNvPr id="19" name="Arc 18"/>
          <p:cNvSpPr/>
          <p:nvPr/>
        </p:nvSpPr>
        <p:spPr>
          <a:xfrm rot="2881493">
            <a:off x="4252914" y="1927284"/>
            <a:ext cx="2316343" cy="2372135"/>
          </a:xfrm>
          <a:prstGeom prst="arc">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sp>
        <p:nvSpPr>
          <p:cNvPr id="20" name="Arc 19"/>
          <p:cNvSpPr/>
          <p:nvPr/>
        </p:nvSpPr>
        <p:spPr>
          <a:xfrm rot="2881493">
            <a:off x="3802703" y="2144859"/>
            <a:ext cx="1930131" cy="1925183"/>
          </a:xfrm>
          <a:prstGeom prst="arc">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grpSp>
        <p:nvGrpSpPr>
          <p:cNvPr id="21" name="Group 20"/>
          <p:cNvGrpSpPr/>
          <p:nvPr/>
        </p:nvGrpSpPr>
        <p:grpSpPr>
          <a:xfrm>
            <a:off x="3723287" y="2980245"/>
            <a:ext cx="3288508" cy="499207"/>
            <a:chOff x="1828794" y="3868005"/>
            <a:chExt cx="3288508" cy="499207"/>
          </a:xfrm>
        </p:grpSpPr>
        <p:sp>
          <p:nvSpPr>
            <p:cNvPr id="22" name="Right Arrow 21"/>
            <p:cNvSpPr/>
            <p:nvPr/>
          </p:nvSpPr>
          <p:spPr>
            <a:xfrm>
              <a:off x="1828794" y="3868005"/>
              <a:ext cx="3288508" cy="499207"/>
            </a:xfrm>
            <a:prstGeom prst="rightArrow">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3" name="TextBox 22"/>
            <p:cNvSpPr txBox="1"/>
            <p:nvPr/>
          </p:nvSpPr>
          <p:spPr>
            <a:xfrm>
              <a:off x="1828794" y="3923417"/>
              <a:ext cx="3288508" cy="369332"/>
            </a:xfrm>
            <a:prstGeom prst="rect">
              <a:avLst/>
            </a:prstGeom>
            <a:noFill/>
          </p:spPr>
          <p:txBody>
            <a:bodyPr wrap="square" rtlCol="0">
              <a:spAutoFit/>
            </a:bodyPr>
            <a:lstStyle/>
            <a:p>
              <a:pPr algn="ctr"/>
              <a:r>
                <a:rPr lang="en-GB" dirty="0"/>
                <a:t>Associate</a:t>
              </a:r>
            </a:p>
          </p:txBody>
        </p:sp>
      </p:grpSp>
      <p:grpSp>
        <p:nvGrpSpPr>
          <p:cNvPr id="24" name="Group 23"/>
          <p:cNvGrpSpPr/>
          <p:nvPr/>
        </p:nvGrpSpPr>
        <p:grpSpPr>
          <a:xfrm flipH="1">
            <a:off x="3599311" y="2435450"/>
            <a:ext cx="3288508" cy="499207"/>
            <a:chOff x="1828794" y="3868005"/>
            <a:chExt cx="3288508" cy="499207"/>
          </a:xfrm>
        </p:grpSpPr>
        <p:sp>
          <p:nvSpPr>
            <p:cNvPr id="25" name="Right Arrow 24"/>
            <p:cNvSpPr/>
            <p:nvPr/>
          </p:nvSpPr>
          <p:spPr>
            <a:xfrm>
              <a:off x="1828794" y="3868005"/>
              <a:ext cx="3288508" cy="499207"/>
            </a:xfrm>
            <a:prstGeom prst="rightArrow">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6" name="TextBox 25"/>
            <p:cNvSpPr txBox="1"/>
            <p:nvPr/>
          </p:nvSpPr>
          <p:spPr>
            <a:xfrm>
              <a:off x="1828794" y="3923417"/>
              <a:ext cx="3288508" cy="369332"/>
            </a:xfrm>
            <a:prstGeom prst="rect">
              <a:avLst/>
            </a:prstGeom>
            <a:noFill/>
          </p:spPr>
          <p:txBody>
            <a:bodyPr wrap="square" rtlCol="0">
              <a:spAutoFit/>
            </a:bodyPr>
            <a:lstStyle/>
            <a:p>
              <a:pPr algn="ctr"/>
              <a:r>
                <a:rPr lang="en-GB" dirty="0"/>
                <a:t>Receive NWK key</a:t>
              </a:r>
            </a:p>
          </p:txBody>
        </p:sp>
      </p:grpSp>
      <p:grpSp>
        <p:nvGrpSpPr>
          <p:cNvPr id="27" name="Group 26"/>
          <p:cNvGrpSpPr/>
          <p:nvPr/>
        </p:nvGrpSpPr>
        <p:grpSpPr>
          <a:xfrm flipH="1">
            <a:off x="3582177" y="3528357"/>
            <a:ext cx="3288508" cy="499207"/>
            <a:chOff x="1828794" y="3868005"/>
            <a:chExt cx="3288508" cy="499207"/>
          </a:xfrm>
        </p:grpSpPr>
        <p:sp>
          <p:nvSpPr>
            <p:cNvPr id="28" name="Right Arrow 27"/>
            <p:cNvSpPr/>
            <p:nvPr/>
          </p:nvSpPr>
          <p:spPr>
            <a:xfrm>
              <a:off x="1828794" y="3868005"/>
              <a:ext cx="3288508" cy="499207"/>
            </a:xfrm>
            <a:prstGeom prst="rightArrow">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9" name="TextBox 28"/>
            <p:cNvSpPr txBox="1"/>
            <p:nvPr/>
          </p:nvSpPr>
          <p:spPr>
            <a:xfrm>
              <a:off x="1828794" y="3923417"/>
              <a:ext cx="3288508" cy="369332"/>
            </a:xfrm>
            <a:prstGeom prst="rect">
              <a:avLst/>
            </a:prstGeom>
            <a:noFill/>
          </p:spPr>
          <p:txBody>
            <a:bodyPr wrap="square" rtlCol="0">
              <a:spAutoFit/>
            </a:bodyPr>
            <a:lstStyle/>
            <a:p>
              <a:pPr algn="ctr"/>
              <a:r>
                <a:rPr lang="en-GB" dirty="0"/>
                <a:t>Receive unique TCLK</a:t>
              </a:r>
            </a:p>
          </p:txBody>
        </p:sp>
      </p:grpSp>
      <p:sp>
        <p:nvSpPr>
          <p:cNvPr id="30" name="Down Arrow 29"/>
          <p:cNvSpPr/>
          <p:nvPr/>
        </p:nvSpPr>
        <p:spPr>
          <a:xfrm>
            <a:off x="7259938" y="1977095"/>
            <a:ext cx="484632" cy="692659"/>
          </a:xfrm>
          <a:prstGeom prst="downArrow">
            <a:avLst/>
          </a:prstGeom>
          <a:solidFill>
            <a:srgbClr val="ED054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1" name="Down Arrow 30"/>
          <p:cNvSpPr/>
          <p:nvPr/>
        </p:nvSpPr>
        <p:spPr>
          <a:xfrm>
            <a:off x="2521724" y="1977096"/>
            <a:ext cx="484632" cy="978408"/>
          </a:xfrm>
          <a:prstGeom prst="downArrow">
            <a:avLst/>
          </a:prstGeom>
          <a:solidFill>
            <a:srgbClr val="ED054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2" name="TextBox 31"/>
          <p:cNvSpPr txBox="1"/>
          <p:nvPr/>
        </p:nvSpPr>
        <p:spPr>
          <a:xfrm>
            <a:off x="6619287" y="1659079"/>
            <a:ext cx="1850186" cy="369332"/>
          </a:xfrm>
          <a:prstGeom prst="rect">
            <a:avLst/>
          </a:prstGeom>
          <a:noFill/>
        </p:spPr>
        <p:txBody>
          <a:bodyPr wrap="none" rtlCol="0">
            <a:spAutoFit/>
          </a:bodyPr>
          <a:lstStyle/>
          <a:p>
            <a:r>
              <a:rPr lang="en-GB" b="1" dirty="0">
                <a:latin typeface="Hind" panose="02000000000000000000" pitchFamily="2" charset="77"/>
                <a:cs typeface="Hind" panose="02000000000000000000" pitchFamily="2" charset="77"/>
              </a:rPr>
              <a:t>User interaction</a:t>
            </a:r>
          </a:p>
        </p:txBody>
      </p:sp>
      <p:sp>
        <p:nvSpPr>
          <p:cNvPr id="33" name="TextBox 32"/>
          <p:cNvSpPr txBox="1"/>
          <p:nvPr/>
        </p:nvSpPr>
        <p:spPr>
          <a:xfrm>
            <a:off x="1863641" y="1649164"/>
            <a:ext cx="1850186" cy="369332"/>
          </a:xfrm>
          <a:prstGeom prst="rect">
            <a:avLst/>
          </a:prstGeom>
          <a:noFill/>
        </p:spPr>
        <p:txBody>
          <a:bodyPr wrap="none" rtlCol="0">
            <a:spAutoFit/>
          </a:bodyPr>
          <a:lstStyle/>
          <a:p>
            <a:r>
              <a:rPr lang="en-GB" b="1" dirty="0">
                <a:latin typeface="Hind" panose="02000000000000000000" pitchFamily="2" charset="77"/>
                <a:cs typeface="Hind" panose="02000000000000000000" pitchFamily="2" charset="77"/>
              </a:rPr>
              <a:t>User interaction</a:t>
            </a:r>
          </a:p>
        </p:txBody>
      </p:sp>
      <p:sp>
        <p:nvSpPr>
          <p:cNvPr id="34" name="Content Placeholder 1"/>
          <p:cNvSpPr>
            <a:spLocks noGrp="1"/>
          </p:cNvSpPr>
          <p:nvPr>
            <p:ph idx="1"/>
          </p:nvPr>
        </p:nvSpPr>
        <p:spPr>
          <a:xfrm>
            <a:off x="778757" y="4332798"/>
            <a:ext cx="4890483" cy="2251254"/>
          </a:xfrm>
        </p:spPr>
        <p:txBody>
          <a:bodyPr/>
          <a:lstStyle/>
          <a:p>
            <a:pPr marL="0" indent="0">
              <a:buNone/>
            </a:pPr>
            <a:r>
              <a:rPr lang="en-GB" sz="2000" b="1" dirty="0">
                <a:latin typeface="Hind" panose="02000000000000000000" pitchFamily="2" charset="77"/>
                <a:cs typeface="Hind" panose="02000000000000000000" pitchFamily="2" charset="77"/>
              </a:rPr>
              <a:t>       Node not on a network</a:t>
            </a:r>
          </a:p>
          <a:p>
            <a:pPr lvl="1"/>
            <a:r>
              <a:rPr lang="en-GB" sz="1800" dirty="0">
                <a:latin typeface="Hind" panose="02000000000000000000" pitchFamily="2" charset="77"/>
                <a:cs typeface="Hind" panose="02000000000000000000" pitchFamily="2" charset="77"/>
              </a:rPr>
              <a:t>Perform a channel scan</a:t>
            </a:r>
          </a:p>
          <a:p>
            <a:pPr lvl="1"/>
            <a:r>
              <a:rPr lang="en-GB" sz="1800" dirty="0">
                <a:latin typeface="Hind" panose="02000000000000000000" pitchFamily="2" charset="77"/>
                <a:cs typeface="Hind" panose="02000000000000000000" pitchFamily="2" charset="77"/>
              </a:rPr>
              <a:t>Select an open network &amp; associate</a:t>
            </a:r>
          </a:p>
          <a:p>
            <a:pPr lvl="1"/>
            <a:r>
              <a:rPr lang="en-GB" sz="1800" dirty="0">
                <a:latin typeface="Hind" panose="02000000000000000000" pitchFamily="2" charset="77"/>
                <a:cs typeface="Hind" panose="02000000000000000000" pitchFamily="2" charset="77"/>
              </a:rPr>
              <a:t>Receive the network key</a:t>
            </a:r>
          </a:p>
          <a:p>
            <a:pPr lvl="1"/>
            <a:r>
              <a:rPr lang="en-GB" sz="1800" dirty="0">
                <a:latin typeface="Hind" panose="02000000000000000000" pitchFamily="2" charset="77"/>
                <a:cs typeface="Hind" panose="02000000000000000000" pitchFamily="2" charset="77"/>
              </a:rPr>
              <a:t>If joining a centralized security network, exchange TCLK</a:t>
            </a:r>
          </a:p>
          <a:p>
            <a:endParaRPr lang="en-GB" dirty="0">
              <a:latin typeface="Hind" panose="02000000000000000000" pitchFamily="2" charset="77"/>
              <a:cs typeface="Hind" panose="02000000000000000000" pitchFamily="2" charset="77"/>
            </a:endParaRPr>
          </a:p>
        </p:txBody>
      </p:sp>
      <p:sp>
        <p:nvSpPr>
          <p:cNvPr id="36" name="Oval 35"/>
          <p:cNvSpPr/>
          <p:nvPr/>
        </p:nvSpPr>
        <p:spPr>
          <a:xfrm>
            <a:off x="2655835" y="3107702"/>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37" name="Oval 36"/>
          <p:cNvSpPr/>
          <p:nvPr/>
        </p:nvSpPr>
        <p:spPr>
          <a:xfrm>
            <a:off x="8585409" y="3916833"/>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38" name="Oval 37"/>
          <p:cNvSpPr/>
          <p:nvPr/>
        </p:nvSpPr>
        <p:spPr>
          <a:xfrm>
            <a:off x="8739229" y="2665813"/>
            <a:ext cx="384560" cy="365892"/>
          </a:xfrm>
          <a:prstGeom prst="ellipse">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39" name="Content Placeholder 1"/>
          <p:cNvSpPr txBox="1">
            <a:spLocks/>
          </p:cNvSpPr>
          <p:nvPr/>
        </p:nvSpPr>
        <p:spPr>
          <a:xfrm>
            <a:off x="6110779" y="4333828"/>
            <a:ext cx="5200319" cy="2251254"/>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a:buChar char="•"/>
              <a:defRPr sz="2800" kern="1200">
                <a:solidFill>
                  <a:schemeClr val="tx1"/>
                </a:solidFill>
                <a:latin typeface="Dax-Medium" charset="0"/>
                <a:ea typeface="Dax-Medium" charset="0"/>
                <a:cs typeface="Dax-Medium" charset="0"/>
              </a:defRPr>
            </a:lvl1pPr>
            <a:lvl2pPr marL="685800" indent="-228600" algn="l" defTabSz="914400" rtl="0" eaLnBrk="1" latinLnBrk="0" hangingPunct="1">
              <a:lnSpc>
                <a:spcPct val="100000"/>
              </a:lnSpc>
              <a:spcBef>
                <a:spcPts val="500"/>
              </a:spcBef>
              <a:buFont typeface="Arial"/>
              <a:buChar char="•"/>
              <a:defRPr sz="2400" kern="1200">
                <a:solidFill>
                  <a:schemeClr val="tx1"/>
                </a:solidFill>
                <a:latin typeface="Dax-Light" charset="0"/>
                <a:ea typeface="Dax-Light" charset="0"/>
                <a:cs typeface="Dax-Light" charset="0"/>
              </a:defRPr>
            </a:lvl2pPr>
            <a:lvl3pPr marL="1143000" indent="-228600" algn="l" defTabSz="914400" rtl="0" eaLnBrk="1" latinLnBrk="0" hangingPunct="1">
              <a:lnSpc>
                <a:spcPct val="100000"/>
              </a:lnSpc>
              <a:spcBef>
                <a:spcPts val="500"/>
              </a:spcBef>
              <a:buFont typeface="Arial"/>
              <a:buChar char="•"/>
              <a:defRPr sz="2000" kern="1200">
                <a:solidFill>
                  <a:schemeClr val="tx1"/>
                </a:solidFill>
                <a:latin typeface="Dax-Light" charset="0"/>
                <a:ea typeface="Dax-Light" charset="0"/>
                <a:cs typeface="Dax-Light" charset="0"/>
              </a:defRPr>
            </a:lvl3pPr>
            <a:lvl4pPr marL="1600200" indent="-228600" algn="l" defTabSz="914400" rtl="0" eaLnBrk="1" latinLnBrk="0" hangingPunct="1">
              <a:lnSpc>
                <a:spcPct val="100000"/>
              </a:lnSpc>
              <a:spcBef>
                <a:spcPts val="500"/>
              </a:spcBef>
              <a:buFont typeface="Arial"/>
              <a:buChar char="•"/>
              <a:defRPr sz="1800" kern="1200">
                <a:solidFill>
                  <a:schemeClr val="tx1"/>
                </a:solidFill>
                <a:latin typeface="Dax-Light" charset="0"/>
                <a:ea typeface="Dax-Light" charset="0"/>
                <a:cs typeface="Dax-Light" charset="0"/>
              </a:defRPr>
            </a:lvl4pPr>
            <a:lvl5pPr marL="2057400" indent="-228600" algn="l" defTabSz="914400" rtl="0" eaLnBrk="1" latinLnBrk="0" hangingPunct="1">
              <a:lnSpc>
                <a:spcPct val="100000"/>
              </a:lnSpc>
              <a:spcBef>
                <a:spcPts val="500"/>
              </a:spcBef>
              <a:buFont typeface="Arial"/>
              <a:buChar char="•"/>
              <a:defRPr sz="1800" kern="1200">
                <a:solidFill>
                  <a:schemeClr val="tx1"/>
                </a:solidFill>
                <a:latin typeface="Dax-Light" charset="0"/>
                <a:ea typeface="Dax-Light" charset="0"/>
                <a:cs typeface="Dax-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GB" sz="2000" b="1" dirty="0">
                <a:latin typeface="Hind" panose="02000000000000000000" pitchFamily="2" charset="77"/>
                <a:cs typeface="Hind" panose="02000000000000000000" pitchFamily="2" charset="77"/>
              </a:rPr>
              <a:t>       Node on a network</a:t>
            </a:r>
          </a:p>
          <a:p>
            <a:pPr lvl="1"/>
            <a:r>
              <a:rPr lang="en-GB" sz="1800" dirty="0">
                <a:latin typeface="Hind" panose="02000000000000000000" pitchFamily="2" charset="77"/>
                <a:cs typeface="Hind" panose="02000000000000000000" pitchFamily="2" charset="77"/>
              </a:rPr>
              <a:t>Open the network for 180s </a:t>
            </a:r>
          </a:p>
          <a:p>
            <a:pPr lvl="1"/>
            <a:r>
              <a:rPr lang="en-GB" sz="1800" dirty="0">
                <a:latin typeface="Hind" panose="02000000000000000000" pitchFamily="2" charset="77"/>
                <a:cs typeface="Hind" panose="02000000000000000000" pitchFamily="2" charset="77"/>
              </a:rPr>
              <a:t>Participate in the association as parent</a:t>
            </a:r>
          </a:p>
          <a:p>
            <a:pPr lvl="1"/>
            <a:r>
              <a:rPr lang="en-GB" sz="1800" dirty="0">
                <a:latin typeface="Hind" panose="02000000000000000000" pitchFamily="2" charset="77"/>
                <a:cs typeface="Hind" panose="02000000000000000000" pitchFamily="2" charset="77"/>
              </a:rPr>
              <a:t>Participate in the key exchange as parent and/or coordinator</a:t>
            </a:r>
          </a:p>
          <a:p>
            <a:pPr lvl="1"/>
            <a:r>
              <a:rPr lang="en-GB" sz="1800" dirty="0">
                <a:latin typeface="Hind" panose="02000000000000000000" pitchFamily="2" charset="77"/>
                <a:cs typeface="Hind" panose="02000000000000000000" pitchFamily="2" charset="77"/>
              </a:rPr>
              <a:t>Close the network</a:t>
            </a:r>
          </a:p>
          <a:p>
            <a:endParaRPr lang="en-GB" dirty="0">
              <a:latin typeface="Hind" panose="02000000000000000000" pitchFamily="2" charset="77"/>
              <a:cs typeface="Hind" panose="02000000000000000000" pitchFamily="2" charset="77"/>
            </a:endParaRPr>
          </a:p>
        </p:txBody>
      </p:sp>
      <p:sp>
        <p:nvSpPr>
          <p:cNvPr id="35" name="Title 1">
            <a:extLst>
              <a:ext uri="{FF2B5EF4-FFF2-40B4-BE49-F238E27FC236}">
                <a16:creationId xmlns:a16="http://schemas.microsoft.com/office/drawing/2014/main" id="{7EAC07B1-8530-7245-A0A5-05FE74DEEBC6}"/>
              </a:ext>
            </a:extLst>
          </p:cNvPr>
          <p:cNvSpPr txBox="1">
            <a:spLocks/>
          </p:cNvSpPr>
          <p:nvPr/>
        </p:nvSpPr>
        <p:spPr>
          <a:xfrm>
            <a:off x="465716" y="212951"/>
            <a:ext cx="113538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EE3350"/>
                </a:solidFill>
                <a:latin typeface="Montserrat" charset="0"/>
                <a:ea typeface="Montserrat" charset="0"/>
                <a:cs typeface="Montserrat" charset="0"/>
              </a:defRPr>
            </a:lvl1pPr>
          </a:lstStyle>
          <a:p>
            <a:pPr>
              <a:lnSpc>
                <a:spcPct val="100000"/>
              </a:lnSpc>
            </a:pPr>
            <a:r>
              <a:rPr lang="en-US" sz="4000" dirty="0">
                <a:solidFill>
                  <a:schemeClr val="tx1"/>
                </a:solidFill>
                <a:latin typeface="Montserrat" pitchFamily="2" charset="0"/>
                <a:ea typeface="+mn-ea"/>
              </a:rPr>
              <a:t>Zigbee Base Device Behavior: </a:t>
            </a:r>
            <a:br>
              <a:rPr lang="en-US" sz="4000" dirty="0">
                <a:solidFill>
                  <a:schemeClr val="tx1"/>
                </a:solidFill>
                <a:latin typeface="Montserrat" pitchFamily="2" charset="0"/>
                <a:ea typeface="+mn-ea"/>
              </a:rPr>
            </a:br>
            <a:r>
              <a:rPr lang="en-US" sz="4000" dirty="0">
                <a:solidFill>
                  <a:schemeClr val="tx1"/>
                </a:solidFill>
                <a:latin typeface="Montserrat" pitchFamily="2" charset="0"/>
                <a:ea typeface="+mn-ea"/>
              </a:rPr>
              <a:t>Joining a Zigbee network</a:t>
            </a:r>
          </a:p>
        </p:txBody>
      </p:sp>
      <p:pic>
        <p:nvPicPr>
          <p:cNvPr id="40" name="Picture 39">
            <a:extLst>
              <a:ext uri="{FF2B5EF4-FFF2-40B4-BE49-F238E27FC236}">
                <a16:creationId xmlns:a16="http://schemas.microsoft.com/office/drawing/2014/main" id="{D2EDF4E5-5D6D-B641-8485-FBD4B5916318}"/>
              </a:ext>
            </a:extLst>
          </p:cNvPr>
          <p:cNvPicPr>
            <a:picLocks noChangeAspect="1"/>
          </p:cNvPicPr>
          <p:nvPr/>
        </p:nvPicPr>
        <p:blipFill>
          <a:blip r:embed="rId2"/>
          <a:stretch>
            <a:fillRect/>
          </a:stretch>
        </p:blipFill>
        <p:spPr>
          <a:xfrm>
            <a:off x="7086073" y="2763162"/>
            <a:ext cx="832361" cy="832361"/>
          </a:xfrm>
          <a:prstGeom prst="rect">
            <a:avLst/>
          </a:prstGeom>
        </p:spPr>
      </p:pic>
    </p:spTree>
    <p:extLst>
      <p:ext uri="{BB962C8B-B14F-4D97-AF65-F5344CB8AC3E}">
        <p14:creationId xmlns:p14="http://schemas.microsoft.com/office/powerpoint/2010/main" val="4098414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up)">
                                      <p:cBhvr>
                                        <p:cTn id="10" dur="500"/>
                                        <p:tgtEl>
                                          <p:spTgt spid="30"/>
                                        </p:tgtEl>
                                      </p:cBhvr>
                                    </p:animEffec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grpId="0" nodeType="afterEffect">
                                  <p:stCondLst>
                                    <p:cond delay="500"/>
                                  </p:stCondLst>
                                  <p:childTnLst>
                                    <p:set>
                                      <p:cBhvr>
                                        <p:cTn id="16" dur="1" fill="hold">
                                          <p:stCondLst>
                                            <p:cond delay="0"/>
                                          </p:stCondLst>
                                        </p:cTn>
                                        <p:tgtEl>
                                          <p:spTgt spid="15"/>
                                        </p:tgtEl>
                                        <p:attrNameLst>
                                          <p:attrName>style.visibility</p:attrName>
                                        </p:attrNameLst>
                                      </p:cBhvr>
                                      <p:to>
                                        <p:strVal val="visible"/>
                                      </p:to>
                                    </p:set>
                                  </p:childTnLst>
                                </p:cTn>
                              </p:par>
                            </p:childTnLst>
                          </p:cTn>
                        </p:par>
                        <p:par>
                          <p:cTn id="17" fill="hold">
                            <p:stCondLst>
                              <p:cond delay="1000"/>
                            </p:stCondLst>
                            <p:childTnLst>
                              <p:par>
                                <p:cTn id="18" presetID="10" presetClass="exit" presetSubtype="0" fill="hold" grpId="1" nodeType="afterEffect">
                                  <p:stCondLst>
                                    <p:cond delay="500"/>
                                  </p:stCondLst>
                                  <p:childTnLst>
                                    <p:animEffect transition="out" filter="fade">
                                      <p:cBhvr>
                                        <p:cTn id="19" dur="500"/>
                                        <p:tgtEl>
                                          <p:spTgt spid="32"/>
                                        </p:tgtEl>
                                      </p:cBhvr>
                                    </p:animEffect>
                                    <p:set>
                                      <p:cBhvr>
                                        <p:cTn id="20" dur="1" fill="hold">
                                          <p:stCondLst>
                                            <p:cond delay="499"/>
                                          </p:stCondLst>
                                        </p:cTn>
                                        <p:tgtEl>
                                          <p:spTgt spid="3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9">
                                            <p:txEl>
                                              <p:pRg st="1" end="1"/>
                                            </p:txEl>
                                          </p:spTgt>
                                        </p:tgtEl>
                                        <p:attrNameLst>
                                          <p:attrName>style.visibility</p:attrName>
                                        </p:attrNameLst>
                                      </p:cBhvr>
                                      <p:to>
                                        <p:strVal val="visible"/>
                                      </p:to>
                                    </p:set>
                                  </p:childTnLst>
                                </p:cTn>
                              </p:par>
                              <p:par>
                                <p:cTn id="25" presetID="10" presetClass="exit" presetSubtype="0" fill="hold" grpId="1" nodeType="withEffect">
                                  <p:stCondLst>
                                    <p:cond delay="500"/>
                                  </p:stCondLst>
                                  <p:childTnLst>
                                    <p:animEffect transition="out" filter="fade">
                                      <p:cBhvr>
                                        <p:cTn id="26" dur="500"/>
                                        <p:tgtEl>
                                          <p:spTgt spid="30"/>
                                        </p:tgtEl>
                                      </p:cBhvr>
                                    </p:animEffect>
                                    <p:set>
                                      <p:cBhvr>
                                        <p:cTn id="27" dur="1" fill="hold">
                                          <p:stCondLst>
                                            <p:cond delay="499"/>
                                          </p:stCondLst>
                                        </p:cTn>
                                        <p:tgtEl>
                                          <p:spTgt spid="3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500"/>
                            </p:stCondLst>
                            <p:childTnLst>
                              <p:par>
                                <p:cTn id="37" presetID="1" presetClass="entr" presetSubtype="0" fill="hold" nodeType="afterEffect">
                                  <p:stCondLst>
                                    <p:cond delay="0"/>
                                  </p:stCondLst>
                                  <p:childTnLst>
                                    <p:set>
                                      <p:cBhvr>
                                        <p:cTn id="38" dur="1" fill="hold">
                                          <p:stCondLst>
                                            <p:cond delay="0"/>
                                          </p:stCondLst>
                                        </p:cTn>
                                        <p:tgtEl>
                                          <p:spTgt spid="34">
                                            <p:txEl>
                                              <p:pRg st="1" end="1"/>
                                            </p:txEl>
                                          </p:spTgt>
                                        </p:tgtEl>
                                        <p:attrNameLst>
                                          <p:attrName>style.visibility</p:attrName>
                                        </p:attrNameLst>
                                      </p:cBhvr>
                                      <p:to>
                                        <p:strVal val="visible"/>
                                      </p:to>
                                    </p:set>
                                  </p:childTnLst>
                                </p:cTn>
                              </p:par>
                            </p:childTnLst>
                          </p:cTn>
                        </p:par>
                        <p:par>
                          <p:cTn id="39" fill="hold">
                            <p:stCondLst>
                              <p:cond delay="500"/>
                            </p:stCondLst>
                            <p:childTnLst>
                              <p:par>
                                <p:cTn id="40" presetID="1"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childTnLst>
                                </p:cTn>
                              </p:par>
                            </p:childTnLst>
                          </p:cTn>
                        </p:par>
                        <p:par>
                          <p:cTn id="42" fill="hold">
                            <p:stCondLst>
                              <p:cond delay="500"/>
                            </p:stCondLst>
                            <p:childTnLst>
                              <p:par>
                                <p:cTn id="43" presetID="1" presetClass="entr" presetSubtype="0" fill="hold" grpId="0" nodeType="afterEffect">
                                  <p:stCondLst>
                                    <p:cond delay="250"/>
                                  </p:stCondLst>
                                  <p:childTnLst>
                                    <p:set>
                                      <p:cBhvr>
                                        <p:cTn id="44" dur="1" fill="hold">
                                          <p:stCondLst>
                                            <p:cond delay="0"/>
                                          </p:stCondLst>
                                        </p:cTn>
                                        <p:tgtEl>
                                          <p:spTgt spid="16"/>
                                        </p:tgtEl>
                                        <p:attrNameLst>
                                          <p:attrName>style.visibility</p:attrName>
                                        </p:attrNameLst>
                                      </p:cBhvr>
                                      <p:to>
                                        <p:strVal val="visible"/>
                                      </p:to>
                                    </p:set>
                                  </p:childTnLst>
                                </p:cTn>
                              </p:par>
                            </p:childTnLst>
                          </p:cTn>
                        </p:par>
                        <p:par>
                          <p:cTn id="45" fill="hold">
                            <p:stCondLst>
                              <p:cond delay="750"/>
                            </p:stCondLst>
                            <p:childTnLst>
                              <p:par>
                                <p:cTn id="46" presetID="1" presetClass="entr" presetSubtype="0" fill="hold" grpId="0" nodeType="afterEffect">
                                  <p:stCondLst>
                                    <p:cond delay="250"/>
                                  </p:stCondLst>
                                  <p:childTnLst>
                                    <p:set>
                                      <p:cBhvr>
                                        <p:cTn id="47" dur="1" fill="hold">
                                          <p:stCondLst>
                                            <p:cond delay="0"/>
                                          </p:stCondLst>
                                        </p:cTn>
                                        <p:tgtEl>
                                          <p:spTgt spid="18"/>
                                        </p:tgtEl>
                                        <p:attrNameLst>
                                          <p:attrName>style.visibility</p:attrName>
                                        </p:attrNameLst>
                                      </p:cBhvr>
                                      <p:to>
                                        <p:strVal val="visible"/>
                                      </p:to>
                                    </p:set>
                                  </p:childTnLst>
                                </p:cTn>
                              </p:par>
                            </p:childTnLst>
                          </p:cTn>
                        </p:par>
                        <p:par>
                          <p:cTn id="48" fill="hold">
                            <p:stCondLst>
                              <p:cond delay="1000"/>
                            </p:stCondLst>
                            <p:childTnLst>
                              <p:par>
                                <p:cTn id="49" presetID="1" presetClass="entr" presetSubtype="0" fill="hold" grpId="0" nodeType="afterEffect">
                                  <p:stCondLst>
                                    <p:cond delay="250"/>
                                  </p:stCondLst>
                                  <p:childTnLst>
                                    <p:set>
                                      <p:cBhvr>
                                        <p:cTn id="50" dur="1" fill="hold">
                                          <p:stCondLst>
                                            <p:cond delay="0"/>
                                          </p:stCondLst>
                                        </p:cTn>
                                        <p:tgtEl>
                                          <p:spTgt spid="20"/>
                                        </p:tgtEl>
                                        <p:attrNameLst>
                                          <p:attrName>style.visibility</p:attrName>
                                        </p:attrNameLst>
                                      </p:cBhvr>
                                      <p:to>
                                        <p:strVal val="visible"/>
                                      </p:to>
                                    </p:set>
                                  </p:childTnLst>
                                </p:cTn>
                              </p:par>
                            </p:childTnLst>
                          </p:cTn>
                        </p:par>
                        <p:par>
                          <p:cTn id="51" fill="hold">
                            <p:stCondLst>
                              <p:cond delay="1250"/>
                            </p:stCondLst>
                            <p:childTnLst>
                              <p:par>
                                <p:cTn id="52" presetID="1" presetClass="entr" presetSubtype="0" fill="hold" grpId="0" nodeType="afterEffect">
                                  <p:stCondLst>
                                    <p:cond delay="250"/>
                                  </p:stCondLst>
                                  <p:childTnLst>
                                    <p:set>
                                      <p:cBhvr>
                                        <p:cTn id="53" dur="1" fill="hold">
                                          <p:stCondLst>
                                            <p:cond delay="0"/>
                                          </p:stCondLst>
                                        </p:cTn>
                                        <p:tgtEl>
                                          <p:spTgt spid="19"/>
                                        </p:tgtEl>
                                        <p:attrNameLst>
                                          <p:attrName>style.visibility</p:attrName>
                                        </p:attrNameLst>
                                      </p:cBhvr>
                                      <p:to>
                                        <p:strVal val="visible"/>
                                      </p:to>
                                    </p:set>
                                  </p:childTnLst>
                                </p:cTn>
                              </p:par>
                            </p:childTnLst>
                          </p:cTn>
                        </p:par>
                        <p:par>
                          <p:cTn id="54" fill="hold">
                            <p:stCondLst>
                              <p:cond delay="1500"/>
                            </p:stCondLst>
                            <p:childTnLst>
                              <p:par>
                                <p:cTn id="55" presetID="1" presetClass="exit" presetSubtype="0" fill="hold" grpId="1" nodeType="afterEffect">
                                  <p:stCondLst>
                                    <p:cond delay="250"/>
                                  </p:stCondLst>
                                  <p:childTnLst>
                                    <p:set>
                                      <p:cBhvr>
                                        <p:cTn id="56" dur="1" fill="hold">
                                          <p:stCondLst>
                                            <p:cond delay="0"/>
                                          </p:stCondLst>
                                        </p:cTn>
                                        <p:tgtEl>
                                          <p:spTgt spid="17"/>
                                        </p:tgtEl>
                                        <p:attrNameLst>
                                          <p:attrName>style.visibility</p:attrName>
                                        </p:attrNameLst>
                                      </p:cBhvr>
                                      <p:to>
                                        <p:strVal val="hidden"/>
                                      </p:to>
                                    </p:set>
                                  </p:childTnLst>
                                </p:cTn>
                              </p:par>
                              <p:par>
                                <p:cTn id="57" presetID="1" presetClass="exit" presetSubtype="0" fill="hold" grpId="1" nodeType="withEffect">
                                  <p:stCondLst>
                                    <p:cond delay="250"/>
                                  </p:stCondLst>
                                  <p:childTnLst>
                                    <p:set>
                                      <p:cBhvr>
                                        <p:cTn id="58" dur="1" fill="hold">
                                          <p:stCondLst>
                                            <p:cond delay="0"/>
                                          </p:stCondLst>
                                        </p:cTn>
                                        <p:tgtEl>
                                          <p:spTgt spid="16"/>
                                        </p:tgtEl>
                                        <p:attrNameLst>
                                          <p:attrName>style.visibility</p:attrName>
                                        </p:attrNameLst>
                                      </p:cBhvr>
                                      <p:to>
                                        <p:strVal val="hidden"/>
                                      </p:to>
                                    </p:set>
                                  </p:childTnLst>
                                </p:cTn>
                              </p:par>
                              <p:par>
                                <p:cTn id="59" presetID="1" presetClass="exit" presetSubtype="0" fill="hold" grpId="1" nodeType="withEffect">
                                  <p:stCondLst>
                                    <p:cond delay="250"/>
                                  </p:stCondLst>
                                  <p:childTnLst>
                                    <p:set>
                                      <p:cBhvr>
                                        <p:cTn id="60" dur="1" fill="hold">
                                          <p:stCondLst>
                                            <p:cond delay="0"/>
                                          </p:stCondLst>
                                        </p:cTn>
                                        <p:tgtEl>
                                          <p:spTgt spid="18"/>
                                        </p:tgtEl>
                                        <p:attrNameLst>
                                          <p:attrName>style.visibility</p:attrName>
                                        </p:attrNameLst>
                                      </p:cBhvr>
                                      <p:to>
                                        <p:strVal val="hidden"/>
                                      </p:to>
                                    </p:set>
                                  </p:childTnLst>
                                </p:cTn>
                              </p:par>
                              <p:par>
                                <p:cTn id="61" presetID="1" presetClass="exit" presetSubtype="0" fill="hold" grpId="1" nodeType="withEffect">
                                  <p:stCondLst>
                                    <p:cond delay="250"/>
                                  </p:stCondLst>
                                  <p:childTnLst>
                                    <p:set>
                                      <p:cBhvr>
                                        <p:cTn id="62" dur="1" fill="hold">
                                          <p:stCondLst>
                                            <p:cond delay="0"/>
                                          </p:stCondLst>
                                        </p:cTn>
                                        <p:tgtEl>
                                          <p:spTgt spid="20"/>
                                        </p:tgtEl>
                                        <p:attrNameLst>
                                          <p:attrName>style.visibility</p:attrName>
                                        </p:attrNameLst>
                                      </p:cBhvr>
                                      <p:to>
                                        <p:strVal val="hidden"/>
                                      </p:to>
                                    </p:set>
                                  </p:childTnLst>
                                </p:cTn>
                              </p:par>
                              <p:par>
                                <p:cTn id="63" presetID="1" presetClass="exit" presetSubtype="0" fill="hold" grpId="1" nodeType="withEffect">
                                  <p:stCondLst>
                                    <p:cond delay="250"/>
                                  </p:stCondLst>
                                  <p:childTnLst>
                                    <p:set>
                                      <p:cBhvr>
                                        <p:cTn id="64" dur="1" fill="hold">
                                          <p:stCondLst>
                                            <p:cond delay="0"/>
                                          </p:stCondLst>
                                        </p:cTn>
                                        <p:tgtEl>
                                          <p:spTgt spid="19"/>
                                        </p:tgtEl>
                                        <p:attrNameLst>
                                          <p:attrName>style.visibility</p:attrName>
                                        </p:attrNameLst>
                                      </p:cBhvr>
                                      <p:to>
                                        <p:strVal val="hidden"/>
                                      </p:to>
                                    </p:set>
                                  </p:childTnLst>
                                </p:cTn>
                              </p:par>
                            </p:childTnLst>
                          </p:cTn>
                        </p:par>
                        <p:par>
                          <p:cTn id="65" fill="hold">
                            <p:stCondLst>
                              <p:cond delay="1750"/>
                            </p:stCondLst>
                            <p:childTnLst>
                              <p:par>
                                <p:cTn id="66" presetID="10" presetClass="exit" presetSubtype="0" fill="hold" grpId="1" nodeType="afterEffect">
                                  <p:stCondLst>
                                    <p:cond delay="0"/>
                                  </p:stCondLst>
                                  <p:childTnLst>
                                    <p:animEffect transition="out" filter="fade">
                                      <p:cBhvr>
                                        <p:cTn id="67" dur="500"/>
                                        <p:tgtEl>
                                          <p:spTgt spid="33"/>
                                        </p:tgtEl>
                                      </p:cBhvr>
                                    </p:animEffect>
                                    <p:set>
                                      <p:cBhvr>
                                        <p:cTn id="68" dur="1" fill="hold">
                                          <p:stCondLst>
                                            <p:cond delay="499"/>
                                          </p:stCondLst>
                                        </p:cTn>
                                        <p:tgtEl>
                                          <p:spTgt spid="33"/>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31"/>
                                        </p:tgtEl>
                                      </p:cBhvr>
                                    </p:animEffect>
                                    <p:set>
                                      <p:cBhvr>
                                        <p:cTn id="71" dur="1" fill="hold">
                                          <p:stCondLst>
                                            <p:cond delay="499"/>
                                          </p:stCondLst>
                                        </p:cTn>
                                        <p:tgtEl>
                                          <p:spTgt spid="31"/>
                                        </p:tgtEl>
                                        <p:attrNameLst>
                                          <p:attrName>style.visibility</p:attrName>
                                        </p:attrNameLst>
                                      </p:cBhvr>
                                      <p:to>
                                        <p:strVal val="hidden"/>
                                      </p:to>
                                    </p:set>
                                  </p:childTnLst>
                                </p:cTn>
                              </p:par>
                            </p:childTnLst>
                          </p:cTn>
                        </p:par>
                        <p:par>
                          <p:cTn id="72" fill="hold">
                            <p:stCondLst>
                              <p:cond delay="2250"/>
                            </p:stCondLst>
                            <p:childTnLst>
                              <p:par>
                                <p:cTn id="73" presetID="12" presetClass="entr" presetSubtype="8" fill="hold" nodeType="afterEffect">
                                  <p:stCondLst>
                                    <p:cond delay="500"/>
                                  </p:stCondLst>
                                  <p:childTnLst>
                                    <p:set>
                                      <p:cBhvr>
                                        <p:cTn id="74" dur="1" fill="hold">
                                          <p:stCondLst>
                                            <p:cond delay="0"/>
                                          </p:stCondLst>
                                        </p:cTn>
                                        <p:tgtEl>
                                          <p:spTgt spid="21"/>
                                        </p:tgtEl>
                                        <p:attrNameLst>
                                          <p:attrName>style.visibility</p:attrName>
                                        </p:attrNameLst>
                                      </p:cBhvr>
                                      <p:to>
                                        <p:strVal val="visible"/>
                                      </p:to>
                                    </p:set>
                                    <p:anim calcmode="lin" valueType="num">
                                      <p:cBhvr additive="base">
                                        <p:cTn id="75" dur="500"/>
                                        <p:tgtEl>
                                          <p:spTgt spid="21"/>
                                        </p:tgtEl>
                                        <p:attrNameLst>
                                          <p:attrName>ppt_x</p:attrName>
                                        </p:attrNameLst>
                                      </p:cBhvr>
                                      <p:tavLst>
                                        <p:tav tm="0">
                                          <p:val>
                                            <p:strVal val="#ppt_x-#ppt_w*1.125000"/>
                                          </p:val>
                                        </p:tav>
                                        <p:tav tm="100000">
                                          <p:val>
                                            <p:strVal val="#ppt_x"/>
                                          </p:val>
                                        </p:tav>
                                      </p:tavLst>
                                    </p:anim>
                                    <p:animEffect transition="in" filter="wipe(right)">
                                      <p:cBhvr>
                                        <p:cTn id="76" dur="500"/>
                                        <p:tgtEl>
                                          <p:spTgt spid="21"/>
                                        </p:tgtEl>
                                      </p:cBhvr>
                                    </p:animEffect>
                                  </p:childTnLst>
                                </p:cTn>
                              </p:par>
                            </p:childTnLst>
                          </p:cTn>
                        </p:par>
                        <p:par>
                          <p:cTn id="77" fill="hold">
                            <p:stCondLst>
                              <p:cond delay="3250"/>
                            </p:stCondLst>
                            <p:childTnLst>
                              <p:par>
                                <p:cTn id="78" presetID="1" presetClass="entr" presetSubtype="0" fill="hold" nodeType="afterEffect">
                                  <p:stCondLst>
                                    <p:cond delay="0"/>
                                  </p:stCondLst>
                                  <p:childTnLst>
                                    <p:set>
                                      <p:cBhvr>
                                        <p:cTn id="79" dur="1" fill="hold">
                                          <p:stCondLst>
                                            <p:cond delay="0"/>
                                          </p:stCondLst>
                                        </p:cTn>
                                        <p:tgtEl>
                                          <p:spTgt spid="34">
                                            <p:txEl>
                                              <p:pRg st="2" end="2"/>
                                            </p:txEl>
                                          </p:spTgt>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nodeType="clickEffect">
                                  <p:stCondLst>
                                    <p:cond delay="0"/>
                                  </p:stCondLst>
                                  <p:childTnLst>
                                    <p:set>
                                      <p:cBhvr>
                                        <p:cTn id="83"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nodeType="clickEffect">
                                  <p:stCondLst>
                                    <p:cond delay="0"/>
                                  </p:stCondLst>
                                  <p:childTnLst>
                                    <p:set>
                                      <p:cBhvr>
                                        <p:cTn id="87" dur="1" fill="hold">
                                          <p:stCondLst>
                                            <p:cond delay="0"/>
                                          </p:stCondLst>
                                        </p:cTn>
                                        <p:tgtEl>
                                          <p:spTgt spid="39">
                                            <p:txEl>
                                              <p:pRg st="3" end="3"/>
                                            </p:txEl>
                                          </p:spTgt>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nodeType="clickEffect">
                                  <p:stCondLst>
                                    <p:cond delay="0"/>
                                  </p:stCondLst>
                                  <p:childTnLst>
                                    <p:set>
                                      <p:cBhvr>
                                        <p:cTn id="91" dur="1" fill="hold">
                                          <p:stCondLst>
                                            <p:cond delay="0"/>
                                          </p:stCondLst>
                                        </p:cTn>
                                        <p:tgtEl>
                                          <p:spTgt spid="34">
                                            <p:txEl>
                                              <p:pRg st="3" end="3"/>
                                            </p:txEl>
                                          </p:spTgt>
                                        </p:tgtEl>
                                        <p:attrNameLst>
                                          <p:attrName>style.visibility</p:attrName>
                                        </p:attrNameLst>
                                      </p:cBhvr>
                                      <p:to>
                                        <p:strVal val="visible"/>
                                      </p:to>
                                    </p:set>
                                  </p:childTnLst>
                                </p:cTn>
                              </p:par>
                            </p:childTnLst>
                          </p:cTn>
                        </p:par>
                        <p:par>
                          <p:cTn id="92" fill="hold">
                            <p:stCondLst>
                              <p:cond delay="0"/>
                            </p:stCondLst>
                            <p:childTnLst>
                              <p:par>
                                <p:cTn id="93" presetID="1" presetClass="exit" presetSubtype="0" fill="hold" nodeType="afterEffect">
                                  <p:stCondLst>
                                    <p:cond delay="0"/>
                                  </p:stCondLst>
                                  <p:childTnLst>
                                    <p:set>
                                      <p:cBhvr>
                                        <p:cTn id="94" dur="1" fill="hold">
                                          <p:stCondLst>
                                            <p:cond delay="0"/>
                                          </p:stCondLst>
                                        </p:cTn>
                                        <p:tgtEl>
                                          <p:spTgt spid="21"/>
                                        </p:tgtEl>
                                        <p:attrNameLst>
                                          <p:attrName>style.visibility</p:attrName>
                                        </p:attrNameLst>
                                      </p:cBhvr>
                                      <p:to>
                                        <p:strVal val="hidden"/>
                                      </p:to>
                                    </p:set>
                                  </p:childTnLst>
                                </p:cTn>
                              </p:par>
                            </p:childTnLst>
                          </p:cTn>
                        </p:par>
                        <p:par>
                          <p:cTn id="95" fill="hold">
                            <p:stCondLst>
                              <p:cond delay="0"/>
                            </p:stCondLst>
                            <p:childTnLst>
                              <p:par>
                                <p:cTn id="96" presetID="10" presetClass="entr" presetSubtype="0" fill="hold" nodeType="afterEffect">
                                  <p:stCondLst>
                                    <p:cond delay="0"/>
                                  </p:stCondLst>
                                  <p:childTnLst>
                                    <p:set>
                                      <p:cBhvr>
                                        <p:cTn id="97" dur="1" fill="hold">
                                          <p:stCondLst>
                                            <p:cond delay="0"/>
                                          </p:stCondLst>
                                        </p:cTn>
                                        <p:tgtEl>
                                          <p:spTgt spid="7"/>
                                        </p:tgtEl>
                                        <p:attrNameLst>
                                          <p:attrName>style.visibility</p:attrName>
                                        </p:attrNameLst>
                                      </p:cBhvr>
                                      <p:to>
                                        <p:strVal val="visible"/>
                                      </p:to>
                                    </p:set>
                                    <p:animEffect transition="in" filter="fade">
                                      <p:cBhvr>
                                        <p:cTn id="98" dur="500"/>
                                        <p:tgtEl>
                                          <p:spTgt spid="7"/>
                                        </p:tgtEl>
                                      </p:cBhvr>
                                    </p:animEffect>
                                  </p:childTnLst>
                                </p:cTn>
                              </p:par>
                            </p:childTnLst>
                          </p:cTn>
                        </p:par>
                        <p:par>
                          <p:cTn id="99" fill="hold">
                            <p:stCondLst>
                              <p:cond delay="500"/>
                            </p:stCondLst>
                            <p:childTnLst>
                              <p:par>
                                <p:cTn id="100" presetID="12" presetClass="entr" presetSubtype="2" fill="hold" nodeType="afterEffect">
                                  <p:stCondLst>
                                    <p:cond delay="50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p:tgtEl>
                                          <p:spTgt spid="24"/>
                                        </p:tgtEl>
                                        <p:attrNameLst>
                                          <p:attrName>ppt_x</p:attrName>
                                        </p:attrNameLst>
                                      </p:cBhvr>
                                      <p:tavLst>
                                        <p:tav tm="0">
                                          <p:val>
                                            <p:strVal val="#ppt_x+#ppt_w*1.125000"/>
                                          </p:val>
                                        </p:tav>
                                        <p:tav tm="100000">
                                          <p:val>
                                            <p:strVal val="#ppt_x"/>
                                          </p:val>
                                        </p:tav>
                                      </p:tavLst>
                                    </p:anim>
                                    <p:animEffect transition="in" filter="wipe(left)">
                                      <p:cBhvr>
                                        <p:cTn id="103" dur="500"/>
                                        <p:tgtEl>
                                          <p:spTgt spid="24"/>
                                        </p:tgtEl>
                                      </p:cBhvr>
                                    </p:animEffec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nodeType="clickEffect">
                                  <p:stCondLst>
                                    <p:cond delay="0"/>
                                  </p:stCondLst>
                                  <p:childTnLst>
                                    <p:set>
                                      <p:cBhvr>
                                        <p:cTn id="107" dur="1" fill="hold">
                                          <p:stCondLst>
                                            <p:cond delay="0"/>
                                          </p:stCondLst>
                                        </p:cTn>
                                        <p:tgtEl>
                                          <p:spTgt spid="34">
                                            <p:txEl>
                                              <p:pRg st="4" end="4"/>
                                            </p:txEl>
                                          </p:spTgt>
                                        </p:tgtEl>
                                        <p:attrNameLst>
                                          <p:attrName>style.visibility</p:attrName>
                                        </p:attrNameLst>
                                      </p:cBhvr>
                                      <p:to>
                                        <p:strVal val="visible"/>
                                      </p:to>
                                    </p:set>
                                  </p:childTnLst>
                                </p:cTn>
                              </p:par>
                            </p:childTnLst>
                          </p:cTn>
                        </p:par>
                        <p:par>
                          <p:cTn id="108" fill="hold">
                            <p:stCondLst>
                              <p:cond delay="0"/>
                            </p:stCondLst>
                            <p:childTnLst>
                              <p:par>
                                <p:cTn id="109" presetID="1" presetClass="exit" presetSubtype="0" fill="hold" nodeType="afterEffect">
                                  <p:stCondLst>
                                    <p:cond delay="0"/>
                                  </p:stCondLst>
                                  <p:childTnLst>
                                    <p:set>
                                      <p:cBhvr>
                                        <p:cTn id="110" dur="1" fill="hold">
                                          <p:stCondLst>
                                            <p:cond delay="0"/>
                                          </p:stCondLst>
                                        </p:cTn>
                                        <p:tgtEl>
                                          <p:spTgt spid="24"/>
                                        </p:tgtEl>
                                        <p:attrNameLst>
                                          <p:attrName>style.visibility</p:attrName>
                                        </p:attrNameLst>
                                      </p:cBhvr>
                                      <p:to>
                                        <p:strVal val="hidden"/>
                                      </p:to>
                                    </p:set>
                                  </p:childTnLst>
                                </p:cTn>
                              </p:par>
                            </p:childTnLst>
                          </p:cTn>
                        </p:par>
                        <p:par>
                          <p:cTn id="111" fill="hold">
                            <p:stCondLst>
                              <p:cond delay="0"/>
                            </p:stCondLst>
                            <p:childTnLst>
                              <p:par>
                                <p:cTn id="112" presetID="12" presetClass="entr" presetSubtype="2" fill="hold" nodeType="afterEffect">
                                  <p:stCondLst>
                                    <p:cond delay="500"/>
                                  </p:stCondLst>
                                  <p:childTnLst>
                                    <p:set>
                                      <p:cBhvr>
                                        <p:cTn id="113" dur="1" fill="hold">
                                          <p:stCondLst>
                                            <p:cond delay="0"/>
                                          </p:stCondLst>
                                        </p:cTn>
                                        <p:tgtEl>
                                          <p:spTgt spid="27"/>
                                        </p:tgtEl>
                                        <p:attrNameLst>
                                          <p:attrName>style.visibility</p:attrName>
                                        </p:attrNameLst>
                                      </p:cBhvr>
                                      <p:to>
                                        <p:strVal val="visible"/>
                                      </p:to>
                                    </p:set>
                                    <p:anim calcmode="lin" valueType="num">
                                      <p:cBhvr additive="base">
                                        <p:cTn id="114" dur="500"/>
                                        <p:tgtEl>
                                          <p:spTgt spid="27"/>
                                        </p:tgtEl>
                                        <p:attrNameLst>
                                          <p:attrName>ppt_x</p:attrName>
                                        </p:attrNameLst>
                                      </p:cBhvr>
                                      <p:tavLst>
                                        <p:tav tm="0">
                                          <p:val>
                                            <p:strVal val="#ppt_x+#ppt_w*1.125000"/>
                                          </p:val>
                                        </p:tav>
                                        <p:tav tm="100000">
                                          <p:val>
                                            <p:strVal val="#ppt_x"/>
                                          </p:val>
                                        </p:tav>
                                      </p:tavLst>
                                    </p:anim>
                                    <p:animEffect transition="in" filter="wipe(left)">
                                      <p:cBhvr>
                                        <p:cTn id="115" dur="500"/>
                                        <p:tgtEl>
                                          <p:spTgt spid="27"/>
                                        </p:tgtEl>
                                      </p:cBhvr>
                                    </p:animEffect>
                                  </p:childTnLst>
                                </p:cTn>
                              </p:par>
                            </p:childTnLst>
                          </p:cTn>
                        </p:par>
                        <p:par>
                          <p:cTn id="116" fill="hold">
                            <p:stCondLst>
                              <p:cond delay="1000"/>
                            </p:stCondLst>
                            <p:childTnLst>
                              <p:par>
                                <p:cTn id="117" presetID="1" presetClass="exit" presetSubtype="0" fill="hold" nodeType="afterEffect">
                                  <p:stCondLst>
                                    <p:cond delay="0"/>
                                  </p:stCondLst>
                                  <p:childTnLst>
                                    <p:set>
                                      <p:cBhvr>
                                        <p:cTn id="118" dur="1" fill="hold">
                                          <p:stCondLst>
                                            <p:cond delay="0"/>
                                          </p:stCondLst>
                                        </p:cTn>
                                        <p:tgtEl>
                                          <p:spTgt spid="27"/>
                                        </p:tgtEl>
                                        <p:attrNameLst>
                                          <p:attrName>style.visibility</p:attrName>
                                        </p:attrNameLst>
                                      </p:cBhvr>
                                      <p:to>
                                        <p:strVal val="hidden"/>
                                      </p:to>
                                    </p:set>
                                  </p:childTnLst>
                                </p:cTn>
                              </p:par>
                            </p:childTnLst>
                          </p:cTn>
                        </p:par>
                        <p:par>
                          <p:cTn id="119" fill="hold">
                            <p:stCondLst>
                              <p:cond delay="1000"/>
                            </p:stCondLst>
                            <p:childTnLst>
                              <p:par>
                                <p:cTn id="120" presetID="1" presetClass="exit" presetSubtype="0" fill="hold" grpId="1" nodeType="afterEffect">
                                  <p:stCondLst>
                                    <p:cond delay="500"/>
                                  </p:stCondLst>
                                  <p:childTnLst>
                                    <p:set>
                                      <p:cBhvr>
                                        <p:cTn id="121" dur="1" fill="hold">
                                          <p:stCondLst>
                                            <p:cond delay="0"/>
                                          </p:stCondLst>
                                        </p:cTn>
                                        <p:tgtEl>
                                          <p:spTgt spid="14"/>
                                        </p:tgtEl>
                                        <p:attrNameLst>
                                          <p:attrName>style.visibility</p:attrName>
                                        </p:attrNameLst>
                                      </p:cBhvr>
                                      <p:to>
                                        <p:strVal val="hidden"/>
                                      </p:to>
                                    </p:set>
                                  </p:childTnLst>
                                </p:cTn>
                              </p:par>
                            </p:childTnLst>
                          </p:cTn>
                        </p:par>
                        <p:par>
                          <p:cTn id="122" fill="hold">
                            <p:stCondLst>
                              <p:cond delay="1500"/>
                            </p:stCondLst>
                            <p:childTnLst>
                              <p:par>
                                <p:cTn id="123" presetID="1" presetClass="exit" presetSubtype="0" fill="hold" grpId="1" nodeType="afterEffect">
                                  <p:stCondLst>
                                    <p:cond delay="0"/>
                                  </p:stCondLst>
                                  <p:childTnLst>
                                    <p:set>
                                      <p:cBhvr>
                                        <p:cTn id="124" dur="1" fill="hold">
                                          <p:stCondLst>
                                            <p:cond delay="0"/>
                                          </p:stCondLst>
                                        </p:cTn>
                                        <p:tgtEl>
                                          <p:spTgt spid="15"/>
                                        </p:tgtEl>
                                        <p:attrNameLst>
                                          <p:attrName>style.visibility</p:attrName>
                                        </p:attrNameLst>
                                      </p:cBhvr>
                                      <p:to>
                                        <p:strVal val="hidden"/>
                                      </p:to>
                                    </p:set>
                                  </p:childTnLst>
                                </p:cTn>
                              </p:par>
                            </p:childTnLst>
                          </p:cTn>
                        </p:par>
                      </p:childTnLst>
                    </p:cTn>
                  </p:par>
                  <p:par>
                    <p:cTn id="125" fill="hold">
                      <p:stCondLst>
                        <p:cond delay="indefinite"/>
                      </p:stCondLst>
                      <p:childTnLst>
                        <p:par>
                          <p:cTn id="126" fill="hold">
                            <p:stCondLst>
                              <p:cond delay="0"/>
                            </p:stCondLst>
                            <p:childTnLst>
                              <p:par>
                                <p:cTn id="127" presetID="1" presetClass="entr" presetSubtype="0" fill="hold" nodeType="clickEffect">
                                  <p:stCondLst>
                                    <p:cond delay="0"/>
                                  </p:stCondLst>
                                  <p:childTnLst>
                                    <p:set>
                                      <p:cBhvr>
                                        <p:cTn id="128" dur="1" fill="hold">
                                          <p:stCondLst>
                                            <p:cond delay="0"/>
                                          </p:stCondLst>
                                        </p:cTn>
                                        <p:tgtEl>
                                          <p:spTgt spid="3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p:bldP spid="15" grpId="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30" grpId="0" animBg="1"/>
      <p:bldP spid="30" grpId="1" animBg="1"/>
      <p:bldP spid="31" grpId="0" animBg="1"/>
      <p:bldP spid="31" grpId="1" animBg="1"/>
      <p:bldP spid="32" grpId="0"/>
      <p:bldP spid="32" grpId="1"/>
      <p:bldP spid="33" grpId="0"/>
      <p:bldP spid="3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Content Placeholder 1"/>
          <p:cNvSpPr>
            <a:spLocks noGrp="1"/>
          </p:cNvSpPr>
          <p:nvPr>
            <p:ph idx="1"/>
          </p:nvPr>
        </p:nvSpPr>
        <p:spPr>
          <a:xfrm>
            <a:off x="590774" y="4802461"/>
            <a:ext cx="5849364" cy="1629643"/>
          </a:xfrm>
        </p:spPr>
        <p:txBody>
          <a:bodyPr>
            <a:normAutofit/>
          </a:bodyPr>
          <a:lstStyle/>
          <a:p>
            <a:pPr marL="0" indent="0">
              <a:buNone/>
            </a:pPr>
            <a:r>
              <a:rPr lang="en-GB" sz="1800" b="1" dirty="0"/>
              <a:t>       Initiator endpoint</a:t>
            </a:r>
          </a:p>
          <a:p>
            <a:pPr lvl="1"/>
            <a:r>
              <a:rPr lang="en-GB" sz="1600" dirty="0"/>
              <a:t>Broadcast identify query request &amp; receive responses</a:t>
            </a:r>
          </a:p>
          <a:p>
            <a:pPr lvl="1"/>
            <a:r>
              <a:rPr lang="en-GB" sz="1600" dirty="0"/>
              <a:t>Request simple descriptor for an endpoint on the target</a:t>
            </a:r>
          </a:p>
          <a:p>
            <a:pPr lvl="1"/>
            <a:r>
              <a:rPr lang="en-GB" sz="1600" dirty="0"/>
              <a:t>Match initiator and target clusters</a:t>
            </a:r>
          </a:p>
          <a:p>
            <a:pPr lvl="1"/>
            <a:r>
              <a:rPr lang="en-GB" sz="1600" dirty="0"/>
              <a:t>Create entries in the binding table</a:t>
            </a:r>
          </a:p>
        </p:txBody>
      </p:sp>
      <p:sp>
        <p:nvSpPr>
          <p:cNvPr id="4" name="Footer Placeholder 3"/>
          <p:cNvSpPr>
            <a:spLocks noGrp="1"/>
          </p:cNvSpPr>
          <p:nvPr>
            <p:ph type="ftr" sz="quarter" idx="11"/>
          </p:nvPr>
        </p:nvSpPr>
        <p:spPr/>
        <p:txBody>
          <a:bodyPr/>
          <a:lstStyle/>
          <a:p>
            <a:r>
              <a:rPr lang="en-US" dirty="0"/>
              <a:t>© ZigBee Alliance. All rights reserved. CONFIDENTIAL</a:t>
            </a:r>
          </a:p>
        </p:txBody>
      </p:sp>
      <p:sp>
        <p:nvSpPr>
          <p:cNvPr id="68" name="Oval 67"/>
          <p:cNvSpPr/>
          <p:nvPr/>
        </p:nvSpPr>
        <p:spPr>
          <a:xfrm>
            <a:off x="4851138" y="2750374"/>
            <a:ext cx="466725" cy="476250"/>
          </a:xfrm>
          <a:prstGeom prst="ellipse">
            <a:avLst/>
          </a:prstGeom>
          <a:solidFill>
            <a:schemeClr val="bg2">
              <a:lumMod val="9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atin typeface="Hind" panose="02000000000000000000" pitchFamily="2" charset="77"/>
              <a:cs typeface="Hind" panose="02000000000000000000" pitchFamily="2" charset="77"/>
            </a:endParaRPr>
          </a:p>
        </p:txBody>
      </p:sp>
      <p:sp>
        <p:nvSpPr>
          <p:cNvPr id="72" name="Down Arrow 71"/>
          <p:cNvSpPr/>
          <p:nvPr/>
        </p:nvSpPr>
        <p:spPr>
          <a:xfrm>
            <a:off x="8821254" y="1891028"/>
            <a:ext cx="484632" cy="573598"/>
          </a:xfrm>
          <a:prstGeom prst="downArrow">
            <a:avLst/>
          </a:prstGeom>
          <a:solidFill>
            <a:srgbClr val="ED054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atin typeface="Hind" panose="02000000000000000000" pitchFamily="2" charset="77"/>
              <a:cs typeface="Hind" panose="02000000000000000000" pitchFamily="2" charset="77"/>
            </a:endParaRPr>
          </a:p>
        </p:txBody>
      </p:sp>
      <p:sp>
        <p:nvSpPr>
          <p:cNvPr id="73" name="TextBox 72"/>
          <p:cNvSpPr txBox="1"/>
          <p:nvPr/>
        </p:nvSpPr>
        <p:spPr>
          <a:xfrm>
            <a:off x="8094878" y="1573011"/>
            <a:ext cx="1954446" cy="369332"/>
          </a:xfrm>
          <a:prstGeom prst="rect">
            <a:avLst/>
          </a:prstGeom>
          <a:noFill/>
        </p:spPr>
        <p:txBody>
          <a:bodyPr wrap="none" rtlCol="0">
            <a:spAutoFit/>
          </a:bodyPr>
          <a:lstStyle/>
          <a:p>
            <a:pPr algn="ctr"/>
            <a:r>
              <a:rPr lang="en-GB" dirty="0">
                <a:latin typeface="Hind" panose="02000000000000000000" pitchFamily="2" charset="77"/>
                <a:cs typeface="Hind" panose="02000000000000000000" pitchFamily="2" charset="77"/>
              </a:rPr>
              <a:t>Target interaction</a:t>
            </a:r>
          </a:p>
        </p:txBody>
      </p:sp>
      <p:sp>
        <p:nvSpPr>
          <p:cNvPr id="74" name="Oval 73"/>
          <p:cNvSpPr/>
          <p:nvPr/>
        </p:nvSpPr>
        <p:spPr>
          <a:xfrm>
            <a:off x="8632561" y="2559869"/>
            <a:ext cx="828679" cy="847728"/>
          </a:xfrm>
          <a:prstGeom prst="ellipse">
            <a:avLst/>
          </a:prstGeom>
          <a:solidFill>
            <a:schemeClr val="bg2">
              <a:lumMod val="9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atin typeface="Hind" panose="02000000000000000000" pitchFamily="2" charset="77"/>
              <a:cs typeface="Hind" panose="02000000000000000000" pitchFamily="2" charset="77"/>
            </a:endParaRPr>
          </a:p>
        </p:txBody>
      </p:sp>
      <p:sp>
        <p:nvSpPr>
          <p:cNvPr id="75" name="Oval 74"/>
          <p:cNvSpPr/>
          <p:nvPr/>
        </p:nvSpPr>
        <p:spPr>
          <a:xfrm>
            <a:off x="8704002" y="2633043"/>
            <a:ext cx="695325" cy="695325"/>
          </a:xfrm>
          <a:prstGeom prst="ellipse">
            <a:avLst/>
          </a:prstGeom>
          <a:solidFill>
            <a:srgbClr val="ED054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atin typeface="Hind" panose="02000000000000000000" pitchFamily="2" charset="77"/>
              <a:cs typeface="Hind" panose="02000000000000000000" pitchFamily="2" charset="77"/>
            </a:endParaRPr>
          </a:p>
        </p:txBody>
      </p:sp>
      <p:grpSp>
        <p:nvGrpSpPr>
          <p:cNvPr id="76" name="Group 75"/>
          <p:cNvGrpSpPr/>
          <p:nvPr/>
        </p:nvGrpSpPr>
        <p:grpSpPr>
          <a:xfrm>
            <a:off x="5344053" y="2750374"/>
            <a:ext cx="3288508" cy="499207"/>
            <a:chOff x="1828794" y="3868005"/>
            <a:chExt cx="3288508" cy="499207"/>
          </a:xfrm>
        </p:grpSpPr>
        <p:sp>
          <p:nvSpPr>
            <p:cNvPr id="77" name="Right Arrow 76"/>
            <p:cNvSpPr/>
            <p:nvPr/>
          </p:nvSpPr>
          <p:spPr>
            <a:xfrm>
              <a:off x="1828794" y="3868005"/>
              <a:ext cx="3288508" cy="499207"/>
            </a:xfrm>
            <a:prstGeom prst="rightArrow">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dirty="0">
                <a:latin typeface="Hind" panose="02000000000000000000" pitchFamily="2" charset="77"/>
                <a:cs typeface="Hind" panose="02000000000000000000" pitchFamily="2" charset="77"/>
              </a:endParaRPr>
            </a:p>
          </p:txBody>
        </p:sp>
        <p:sp>
          <p:nvSpPr>
            <p:cNvPr id="78" name="TextBox 77"/>
            <p:cNvSpPr txBox="1"/>
            <p:nvPr/>
          </p:nvSpPr>
          <p:spPr>
            <a:xfrm>
              <a:off x="1828794" y="3974693"/>
              <a:ext cx="3288508" cy="338554"/>
            </a:xfrm>
            <a:prstGeom prst="rect">
              <a:avLst/>
            </a:prstGeom>
            <a:noFill/>
          </p:spPr>
          <p:txBody>
            <a:bodyPr wrap="square" rtlCol="0">
              <a:spAutoFit/>
            </a:bodyPr>
            <a:lstStyle/>
            <a:p>
              <a:pPr algn="ctr"/>
              <a:r>
                <a:rPr lang="en-GB" sz="1600" dirty="0">
                  <a:latin typeface="Hind" panose="02000000000000000000" pitchFamily="2" charset="77"/>
                  <a:cs typeface="Hind" panose="02000000000000000000" pitchFamily="2" charset="77"/>
                </a:rPr>
                <a:t>Identify Query Request</a:t>
              </a:r>
            </a:p>
          </p:txBody>
        </p:sp>
      </p:grpSp>
      <p:sp>
        <p:nvSpPr>
          <p:cNvPr id="79" name="Down Arrow 78"/>
          <p:cNvSpPr/>
          <p:nvPr/>
        </p:nvSpPr>
        <p:spPr>
          <a:xfrm>
            <a:off x="4833231" y="1929114"/>
            <a:ext cx="484632" cy="711721"/>
          </a:xfrm>
          <a:prstGeom prst="downArrow">
            <a:avLst/>
          </a:prstGeom>
          <a:solidFill>
            <a:srgbClr val="ED054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atin typeface="Hind" panose="02000000000000000000" pitchFamily="2" charset="77"/>
              <a:cs typeface="Hind" panose="02000000000000000000" pitchFamily="2" charset="77"/>
            </a:endParaRPr>
          </a:p>
        </p:txBody>
      </p:sp>
      <p:sp>
        <p:nvSpPr>
          <p:cNvPr id="80" name="TextBox 79"/>
          <p:cNvSpPr txBox="1"/>
          <p:nvPr/>
        </p:nvSpPr>
        <p:spPr>
          <a:xfrm>
            <a:off x="4025753" y="1611098"/>
            <a:ext cx="2098652" cy="369332"/>
          </a:xfrm>
          <a:prstGeom prst="rect">
            <a:avLst/>
          </a:prstGeom>
          <a:noFill/>
        </p:spPr>
        <p:txBody>
          <a:bodyPr wrap="none" rtlCol="0">
            <a:spAutoFit/>
          </a:bodyPr>
          <a:lstStyle/>
          <a:p>
            <a:pPr algn="ctr"/>
            <a:r>
              <a:rPr lang="en-GB" dirty="0">
                <a:latin typeface="Hind" panose="02000000000000000000" pitchFamily="2" charset="77"/>
                <a:cs typeface="Hind" panose="02000000000000000000" pitchFamily="2" charset="77"/>
              </a:rPr>
              <a:t>Initiator interaction</a:t>
            </a:r>
          </a:p>
        </p:txBody>
      </p:sp>
      <p:grpSp>
        <p:nvGrpSpPr>
          <p:cNvPr id="81" name="Group 80"/>
          <p:cNvGrpSpPr/>
          <p:nvPr/>
        </p:nvGrpSpPr>
        <p:grpSpPr>
          <a:xfrm flipH="1">
            <a:off x="5271404" y="3187941"/>
            <a:ext cx="3390906" cy="499207"/>
            <a:chOff x="1726396" y="3117561"/>
            <a:chExt cx="3390906" cy="499207"/>
          </a:xfrm>
        </p:grpSpPr>
        <p:sp>
          <p:nvSpPr>
            <p:cNvPr id="82" name="Right Arrow 81"/>
            <p:cNvSpPr/>
            <p:nvPr/>
          </p:nvSpPr>
          <p:spPr>
            <a:xfrm>
              <a:off x="1828794" y="3117561"/>
              <a:ext cx="3288508" cy="499207"/>
            </a:xfrm>
            <a:prstGeom prst="rightArrow">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dirty="0">
                <a:latin typeface="Hind" panose="02000000000000000000" pitchFamily="2" charset="77"/>
                <a:cs typeface="Hind" panose="02000000000000000000" pitchFamily="2" charset="77"/>
              </a:endParaRPr>
            </a:p>
          </p:txBody>
        </p:sp>
        <p:sp>
          <p:nvSpPr>
            <p:cNvPr id="83" name="TextBox 82"/>
            <p:cNvSpPr txBox="1"/>
            <p:nvPr/>
          </p:nvSpPr>
          <p:spPr>
            <a:xfrm>
              <a:off x="1726396" y="3232724"/>
              <a:ext cx="3288508" cy="338554"/>
            </a:xfrm>
            <a:prstGeom prst="rect">
              <a:avLst/>
            </a:prstGeom>
            <a:noFill/>
          </p:spPr>
          <p:txBody>
            <a:bodyPr wrap="square" rtlCol="0">
              <a:spAutoFit/>
            </a:bodyPr>
            <a:lstStyle/>
            <a:p>
              <a:pPr algn="ctr"/>
              <a:r>
                <a:rPr lang="en-GB" sz="1600" dirty="0">
                  <a:latin typeface="Hind" panose="02000000000000000000" pitchFamily="2" charset="77"/>
                  <a:cs typeface="Hind" panose="02000000000000000000" pitchFamily="2" charset="77"/>
                </a:rPr>
                <a:t>Identify Query Response</a:t>
              </a:r>
            </a:p>
          </p:txBody>
        </p:sp>
      </p:grpSp>
      <p:grpSp>
        <p:nvGrpSpPr>
          <p:cNvPr id="84" name="Group 83"/>
          <p:cNvGrpSpPr/>
          <p:nvPr/>
        </p:nvGrpSpPr>
        <p:grpSpPr>
          <a:xfrm>
            <a:off x="5344762" y="2228907"/>
            <a:ext cx="3297327" cy="499207"/>
            <a:chOff x="1819975" y="4297451"/>
            <a:chExt cx="3297327" cy="499207"/>
          </a:xfrm>
        </p:grpSpPr>
        <p:sp>
          <p:nvSpPr>
            <p:cNvPr id="85" name="Right Arrow 84"/>
            <p:cNvSpPr/>
            <p:nvPr/>
          </p:nvSpPr>
          <p:spPr>
            <a:xfrm>
              <a:off x="1819975" y="4297451"/>
              <a:ext cx="3288508" cy="499207"/>
            </a:xfrm>
            <a:prstGeom prst="rightArrow">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dirty="0">
                <a:latin typeface="Hind" panose="02000000000000000000" pitchFamily="2" charset="77"/>
                <a:cs typeface="Hind" panose="02000000000000000000" pitchFamily="2" charset="77"/>
              </a:endParaRPr>
            </a:p>
          </p:txBody>
        </p:sp>
        <p:sp>
          <p:nvSpPr>
            <p:cNvPr id="86" name="TextBox 85"/>
            <p:cNvSpPr txBox="1"/>
            <p:nvPr/>
          </p:nvSpPr>
          <p:spPr>
            <a:xfrm>
              <a:off x="1828794" y="4402024"/>
              <a:ext cx="3288508" cy="338554"/>
            </a:xfrm>
            <a:prstGeom prst="rect">
              <a:avLst/>
            </a:prstGeom>
            <a:noFill/>
          </p:spPr>
          <p:txBody>
            <a:bodyPr wrap="square" rtlCol="0">
              <a:spAutoFit/>
            </a:bodyPr>
            <a:lstStyle/>
            <a:p>
              <a:pPr algn="ctr"/>
              <a:r>
                <a:rPr lang="en-GB" sz="1600" dirty="0">
                  <a:latin typeface="Hind" panose="02000000000000000000" pitchFamily="2" charset="77"/>
                  <a:cs typeface="Hind" panose="02000000000000000000" pitchFamily="2" charset="77"/>
                </a:rPr>
                <a:t>Get Simple Descriptor</a:t>
              </a:r>
            </a:p>
          </p:txBody>
        </p:sp>
      </p:grpSp>
      <p:grpSp>
        <p:nvGrpSpPr>
          <p:cNvPr id="87" name="Group 86"/>
          <p:cNvGrpSpPr/>
          <p:nvPr/>
        </p:nvGrpSpPr>
        <p:grpSpPr>
          <a:xfrm flipH="1">
            <a:off x="5292876" y="3765598"/>
            <a:ext cx="3288508" cy="499207"/>
            <a:chOff x="1799008" y="4145569"/>
            <a:chExt cx="3288508" cy="499207"/>
          </a:xfrm>
        </p:grpSpPr>
        <p:sp>
          <p:nvSpPr>
            <p:cNvPr id="88" name="Right Arrow 87"/>
            <p:cNvSpPr/>
            <p:nvPr/>
          </p:nvSpPr>
          <p:spPr>
            <a:xfrm>
              <a:off x="1799008" y="4145569"/>
              <a:ext cx="3288508" cy="499207"/>
            </a:xfrm>
            <a:prstGeom prst="rightArrow">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dirty="0">
                <a:latin typeface="Hind" panose="02000000000000000000" pitchFamily="2" charset="77"/>
                <a:cs typeface="Hind" panose="02000000000000000000" pitchFamily="2" charset="77"/>
              </a:endParaRPr>
            </a:p>
          </p:txBody>
        </p:sp>
        <p:sp>
          <p:nvSpPr>
            <p:cNvPr id="89" name="TextBox 88"/>
            <p:cNvSpPr txBox="1"/>
            <p:nvPr/>
          </p:nvSpPr>
          <p:spPr>
            <a:xfrm>
              <a:off x="1799008" y="4239053"/>
              <a:ext cx="3288508" cy="338554"/>
            </a:xfrm>
            <a:prstGeom prst="rect">
              <a:avLst/>
            </a:prstGeom>
            <a:noFill/>
          </p:spPr>
          <p:txBody>
            <a:bodyPr wrap="square" rtlCol="0">
              <a:spAutoFit/>
            </a:bodyPr>
            <a:lstStyle/>
            <a:p>
              <a:pPr algn="ctr"/>
              <a:r>
                <a:rPr lang="en-GB" sz="1600" dirty="0">
                  <a:latin typeface="Hind" panose="02000000000000000000" pitchFamily="2" charset="77"/>
                  <a:cs typeface="Hind" panose="02000000000000000000" pitchFamily="2" charset="77"/>
                </a:rPr>
                <a:t>Simple Descriptor</a:t>
              </a:r>
            </a:p>
          </p:txBody>
        </p:sp>
      </p:grpSp>
      <p:sp>
        <p:nvSpPr>
          <p:cNvPr id="90" name="TextBox 89"/>
          <p:cNvSpPr txBox="1"/>
          <p:nvPr/>
        </p:nvSpPr>
        <p:spPr>
          <a:xfrm>
            <a:off x="3121783" y="1975094"/>
            <a:ext cx="1057275" cy="584775"/>
          </a:xfrm>
          <a:prstGeom prst="rect">
            <a:avLst/>
          </a:prstGeom>
          <a:noFill/>
          <a:ln>
            <a:solidFill>
              <a:schemeClr val="tx1"/>
            </a:solidFill>
          </a:ln>
        </p:spPr>
        <p:txBody>
          <a:bodyPr wrap="square" rtlCol="0">
            <a:spAutoFit/>
          </a:bodyPr>
          <a:lstStyle/>
          <a:p>
            <a:pPr algn="ctr"/>
            <a:r>
              <a:rPr lang="en-GB" sz="1600" dirty="0">
                <a:latin typeface="Hind" panose="02000000000000000000" pitchFamily="2" charset="77"/>
                <a:cs typeface="Hind" panose="02000000000000000000" pitchFamily="2" charset="77"/>
              </a:rPr>
              <a:t>Initiator Clusters</a:t>
            </a:r>
            <a:endParaRPr lang="en-GB" dirty="0">
              <a:latin typeface="Hind" panose="02000000000000000000" pitchFamily="2" charset="77"/>
              <a:cs typeface="Hind" panose="02000000000000000000" pitchFamily="2" charset="77"/>
            </a:endParaRPr>
          </a:p>
        </p:txBody>
      </p:sp>
      <p:grpSp>
        <p:nvGrpSpPr>
          <p:cNvPr id="91" name="Group 90"/>
          <p:cNvGrpSpPr/>
          <p:nvPr/>
        </p:nvGrpSpPr>
        <p:grpSpPr>
          <a:xfrm>
            <a:off x="2198434" y="2550995"/>
            <a:ext cx="1704395" cy="1050655"/>
            <a:chOff x="842965" y="3305820"/>
            <a:chExt cx="1704395" cy="1050655"/>
          </a:xfrm>
          <a:solidFill>
            <a:schemeClr val="bg2"/>
          </a:solidFill>
        </p:grpSpPr>
        <p:sp>
          <p:nvSpPr>
            <p:cNvPr id="92" name="Oval 91"/>
            <p:cNvSpPr/>
            <p:nvPr/>
          </p:nvSpPr>
          <p:spPr>
            <a:xfrm>
              <a:off x="842965" y="3328435"/>
              <a:ext cx="504819" cy="351765"/>
            </a:xfrm>
            <a:prstGeom prst="ellipse">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atin typeface="Hind" panose="02000000000000000000" pitchFamily="2" charset="77"/>
                <a:cs typeface="Hind" panose="02000000000000000000" pitchFamily="2" charset="77"/>
              </a:endParaRPr>
            </a:p>
          </p:txBody>
        </p:sp>
        <p:sp>
          <p:nvSpPr>
            <p:cNvPr id="93" name="Oval 92"/>
            <p:cNvSpPr/>
            <p:nvPr/>
          </p:nvSpPr>
          <p:spPr>
            <a:xfrm>
              <a:off x="842965" y="4004710"/>
              <a:ext cx="504819" cy="351765"/>
            </a:xfrm>
            <a:prstGeom prst="ellipse">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atin typeface="Hind" panose="02000000000000000000" pitchFamily="2" charset="77"/>
                <a:cs typeface="Hind" panose="02000000000000000000" pitchFamily="2" charset="77"/>
              </a:endParaRPr>
            </a:p>
          </p:txBody>
        </p:sp>
        <p:sp>
          <p:nvSpPr>
            <p:cNvPr id="94" name="Oval 93"/>
            <p:cNvSpPr/>
            <p:nvPr/>
          </p:nvSpPr>
          <p:spPr>
            <a:xfrm>
              <a:off x="2042541" y="3305820"/>
              <a:ext cx="504819" cy="351765"/>
            </a:xfrm>
            <a:prstGeom prst="ellipse">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atin typeface="Hind" panose="02000000000000000000" pitchFamily="2" charset="77"/>
                <a:cs typeface="Hind" panose="02000000000000000000" pitchFamily="2" charset="77"/>
              </a:endParaRPr>
            </a:p>
          </p:txBody>
        </p:sp>
        <p:sp>
          <p:nvSpPr>
            <p:cNvPr id="95" name="Oval 94"/>
            <p:cNvSpPr/>
            <p:nvPr/>
          </p:nvSpPr>
          <p:spPr>
            <a:xfrm>
              <a:off x="2042541" y="3639195"/>
              <a:ext cx="504819" cy="351765"/>
            </a:xfrm>
            <a:prstGeom prst="ellipse">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atin typeface="Hind" panose="02000000000000000000" pitchFamily="2" charset="77"/>
                <a:cs typeface="Hind" panose="02000000000000000000" pitchFamily="2" charset="77"/>
              </a:endParaRPr>
            </a:p>
          </p:txBody>
        </p:sp>
        <p:cxnSp>
          <p:nvCxnSpPr>
            <p:cNvPr id="96" name="Straight Arrow Connector 95"/>
            <p:cNvCxnSpPr/>
            <p:nvPr/>
          </p:nvCxnSpPr>
          <p:spPr>
            <a:xfrm>
              <a:off x="1356735" y="3469381"/>
              <a:ext cx="657231" cy="0"/>
            </a:xfrm>
            <a:prstGeom prst="straightConnector1">
              <a:avLst/>
            </a:prstGeom>
            <a:grpFill/>
            <a:ln>
              <a:noFill/>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p:nvPr/>
          </p:nvCxnSpPr>
          <p:spPr>
            <a:xfrm flipV="1">
              <a:off x="1356735" y="3766585"/>
              <a:ext cx="657231" cy="369086"/>
            </a:xfrm>
            <a:prstGeom prst="straightConnector1">
              <a:avLst/>
            </a:prstGeom>
            <a:grpFill/>
            <a:ln>
              <a:noFill/>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grpSp>
      <p:grpSp>
        <p:nvGrpSpPr>
          <p:cNvPr id="98" name="Group 97"/>
          <p:cNvGrpSpPr/>
          <p:nvPr/>
        </p:nvGrpSpPr>
        <p:grpSpPr>
          <a:xfrm>
            <a:off x="3126544" y="3319839"/>
            <a:ext cx="1057275" cy="1372042"/>
            <a:chOff x="1151950" y="3303139"/>
            <a:chExt cx="1057275" cy="1372042"/>
          </a:xfrm>
        </p:grpSpPr>
        <p:sp>
          <p:nvSpPr>
            <p:cNvPr id="99" name="TextBox 98"/>
            <p:cNvSpPr txBox="1"/>
            <p:nvPr/>
          </p:nvSpPr>
          <p:spPr>
            <a:xfrm>
              <a:off x="1151950" y="4090406"/>
              <a:ext cx="1057275" cy="584775"/>
            </a:xfrm>
            <a:prstGeom prst="rect">
              <a:avLst/>
            </a:prstGeom>
            <a:solidFill>
              <a:schemeClr val="bg2">
                <a:lumMod val="90000"/>
              </a:schemeClr>
            </a:solidFill>
            <a:ln>
              <a:solidFill>
                <a:schemeClr val="tx1"/>
              </a:solidFill>
            </a:ln>
          </p:spPr>
          <p:txBody>
            <a:bodyPr wrap="square" rtlCol="0">
              <a:spAutoFit/>
            </a:bodyPr>
            <a:lstStyle/>
            <a:p>
              <a:pPr algn="ctr"/>
              <a:r>
                <a:rPr lang="en-GB" sz="1600" dirty="0"/>
                <a:t>Binding Table</a:t>
              </a:r>
              <a:endParaRPr lang="en-GB" dirty="0"/>
            </a:p>
          </p:txBody>
        </p:sp>
        <p:sp>
          <p:nvSpPr>
            <p:cNvPr id="100" name="Down Arrow 99"/>
            <p:cNvSpPr/>
            <p:nvPr/>
          </p:nvSpPr>
          <p:spPr>
            <a:xfrm>
              <a:off x="1443034" y="3303139"/>
              <a:ext cx="484632" cy="711721"/>
            </a:xfrm>
            <a:prstGeom prst="downArrow">
              <a:avLst/>
            </a:prstGeom>
            <a:solidFill>
              <a:srgbClr val="ED054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sp>
        <p:nvSpPr>
          <p:cNvPr id="101" name="TextBox 100"/>
          <p:cNvSpPr txBox="1"/>
          <p:nvPr/>
        </p:nvSpPr>
        <p:spPr>
          <a:xfrm>
            <a:off x="3121782" y="2555341"/>
            <a:ext cx="1057275" cy="338554"/>
          </a:xfrm>
          <a:prstGeom prst="rect">
            <a:avLst/>
          </a:prstGeom>
          <a:noFill/>
          <a:ln>
            <a:solidFill>
              <a:schemeClr val="tx1"/>
            </a:solidFill>
          </a:ln>
        </p:spPr>
        <p:txBody>
          <a:bodyPr wrap="square" rtlCol="0">
            <a:spAutoFit/>
          </a:bodyPr>
          <a:lstStyle/>
          <a:p>
            <a:pPr algn="ctr"/>
            <a:r>
              <a:rPr lang="en-GB" sz="1600" dirty="0">
                <a:latin typeface="Hind" panose="02000000000000000000" pitchFamily="2" charset="77"/>
                <a:cs typeface="Hind" panose="02000000000000000000" pitchFamily="2" charset="77"/>
              </a:rPr>
              <a:t>1</a:t>
            </a:r>
            <a:endParaRPr lang="en-GB" dirty="0">
              <a:latin typeface="Hind" panose="02000000000000000000" pitchFamily="2" charset="77"/>
              <a:cs typeface="Hind" panose="02000000000000000000" pitchFamily="2" charset="77"/>
            </a:endParaRPr>
          </a:p>
        </p:txBody>
      </p:sp>
      <p:sp>
        <p:nvSpPr>
          <p:cNvPr id="102" name="TextBox 101"/>
          <p:cNvSpPr txBox="1"/>
          <p:nvPr/>
        </p:nvSpPr>
        <p:spPr>
          <a:xfrm>
            <a:off x="3121782" y="2895521"/>
            <a:ext cx="1057275" cy="338554"/>
          </a:xfrm>
          <a:prstGeom prst="rect">
            <a:avLst/>
          </a:prstGeom>
          <a:noFill/>
          <a:ln>
            <a:solidFill>
              <a:schemeClr val="tx1"/>
            </a:solidFill>
          </a:ln>
        </p:spPr>
        <p:txBody>
          <a:bodyPr wrap="square" rtlCol="0">
            <a:spAutoFit/>
          </a:bodyPr>
          <a:lstStyle/>
          <a:p>
            <a:pPr algn="ctr"/>
            <a:r>
              <a:rPr lang="en-GB" sz="1600" dirty="0">
                <a:latin typeface="Hind" panose="02000000000000000000" pitchFamily="2" charset="77"/>
                <a:cs typeface="Hind" panose="02000000000000000000" pitchFamily="2" charset="77"/>
              </a:rPr>
              <a:t>3</a:t>
            </a:r>
            <a:endParaRPr lang="en-GB" dirty="0">
              <a:latin typeface="Hind" panose="02000000000000000000" pitchFamily="2" charset="77"/>
              <a:cs typeface="Hind" panose="02000000000000000000" pitchFamily="2" charset="77"/>
            </a:endParaRPr>
          </a:p>
        </p:txBody>
      </p:sp>
      <p:grpSp>
        <p:nvGrpSpPr>
          <p:cNvPr id="103" name="Group 102"/>
          <p:cNvGrpSpPr/>
          <p:nvPr/>
        </p:nvGrpSpPr>
        <p:grpSpPr>
          <a:xfrm>
            <a:off x="1921631" y="1980430"/>
            <a:ext cx="1057276" cy="1603784"/>
            <a:chOff x="3697232" y="4468076"/>
            <a:chExt cx="1057276" cy="1603784"/>
          </a:xfrm>
        </p:grpSpPr>
        <p:sp>
          <p:nvSpPr>
            <p:cNvPr id="104" name="TextBox 103"/>
            <p:cNvSpPr txBox="1"/>
            <p:nvPr/>
          </p:nvSpPr>
          <p:spPr>
            <a:xfrm>
              <a:off x="3697233" y="4468076"/>
              <a:ext cx="1057275" cy="584775"/>
            </a:xfrm>
            <a:prstGeom prst="rect">
              <a:avLst/>
            </a:prstGeom>
            <a:noFill/>
            <a:ln>
              <a:solidFill>
                <a:schemeClr val="tx1"/>
              </a:solidFill>
            </a:ln>
          </p:spPr>
          <p:txBody>
            <a:bodyPr wrap="square" rtlCol="0">
              <a:spAutoFit/>
            </a:bodyPr>
            <a:lstStyle/>
            <a:p>
              <a:pPr algn="ctr"/>
              <a:r>
                <a:rPr lang="en-GB" sz="1600" dirty="0">
                  <a:latin typeface="Hind" panose="02000000000000000000" pitchFamily="2" charset="77"/>
                  <a:cs typeface="Hind" panose="02000000000000000000" pitchFamily="2" charset="77"/>
                </a:rPr>
                <a:t>Target Clusters</a:t>
              </a:r>
              <a:endParaRPr lang="en-GB" dirty="0">
                <a:latin typeface="Hind" panose="02000000000000000000" pitchFamily="2" charset="77"/>
                <a:cs typeface="Hind" panose="02000000000000000000" pitchFamily="2" charset="77"/>
              </a:endParaRPr>
            </a:p>
          </p:txBody>
        </p:sp>
        <p:sp>
          <p:nvSpPr>
            <p:cNvPr id="105" name="TextBox 104"/>
            <p:cNvSpPr txBox="1"/>
            <p:nvPr/>
          </p:nvSpPr>
          <p:spPr>
            <a:xfrm>
              <a:off x="3697233" y="5052498"/>
              <a:ext cx="1057275" cy="338554"/>
            </a:xfrm>
            <a:prstGeom prst="rect">
              <a:avLst/>
            </a:prstGeom>
            <a:noFill/>
            <a:ln>
              <a:solidFill>
                <a:schemeClr val="tx1"/>
              </a:solidFill>
            </a:ln>
          </p:spPr>
          <p:txBody>
            <a:bodyPr wrap="square" rtlCol="0">
              <a:spAutoFit/>
            </a:bodyPr>
            <a:lstStyle/>
            <a:p>
              <a:pPr algn="ctr"/>
              <a:r>
                <a:rPr lang="en-GB" sz="1600" dirty="0">
                  <a:latin typeface="Hind" panose="02000000000000000000" pitchFamily="2" charset="77"/>
                  <a:cs typeface="Hind" panose="02000000000000000000" pitchFamily="2" charset="77"/>
                </a:rPr>
                <a:t>1</a:t>
              </a:r>
              <a:endParaRPr lang="en-GB" dirty="0">
                <a:latin typeface="Hind" panose="02000000000000000000" pitchFamily="2" charset="77"/>
                <a:cs typeface="Hind" panose="02000000000000000000" pitchFamily="2" charset="77"/>
              </a:endParaRPr>
            </a:p>
          </p:txBody>
        </p:sp>
        <p:sp>
          <p:nvSpPr>
            <p:cNvPr id="106" name="TextBox 105"/>
            <p:cNvSpPr txBox="1"/>
            <p:nvPr/>
          </p:nvSpPr>
          <p:spPr>
            <a:xfrm>
              <a:off x="3697232" y="5394752"/>
              <a:ext cx="1057275" cy="338554"/>
            </a:xfrm>
            <a:prstGeom prst="rect">
              <a:avLst/>
            </a:prstGeom>
            <a:noFill/>
            <a:ln>
              <a:solidFill>
                <a:schemeClr val="tx1"/>
              </a:solidFill>
            </a:ln>
          </p:spPr>
          <p:txBody>
            <a:bodyPr wrap="square" rtlCol="0">
              <a:spAutoFit/>
            </a:bodyPr>
            <a:lstStyle/>
            <a:p>
              <a:pPr algn="ctr"/>
              <a:r>
                <a:rPr lang="en-GB" sz="1600" dirty="0">
                  <a:latin typeface="Hind" panose="02000000000000000000" pitchFamily="2" charset="77"/>
                  <a:cs typeface="Hind" panose="02000000000000000000" pitchFamily="2" charset="77"/>
                </a:rPr>
                <a:t>2</a:t>
              </a:r>
              <a:endParaRPr lang="en-GB" dirty="0">
                <a:latin typeface="Hind" panose="02000000000000000000" pitchFamily="2" charset="77"/>
                <a:cs typeface="Hind" panose="02000000000000000000" pitchFamily="2" charset="77"/>
              </a:endParaRPr>
            </a:p>
          </p:txBody>
        </p:sp>
        <p:sp>
          <p:nvSpPr>
            <p:cNvPr id="107" name="TextBox 106"/>
            <p:cNvSpPr txBox="1"/>
            <p:nvPr/>
          </p:nvSpPr>
          <p:spPr>
            <a:xfrm>
              <a:off x="3697232" y="5733306"/>
              <a:ext cx="1057275" cy="338554"/>
            </a:xfrm>
            <a:prstGeom prst="rect">
              <a:avLst/>
            </a:prstGeom>
            <a:noFill/>
            <a:ln>
              <a:solidFill>
                <a:schemeClr val="tx1"/>
              </a:solidFill>
            </a:ln>
          </p:spPr>
          <p:txBody>
            <a:bodyPr wrap="square" rtlCol="0">
              <a:spAutoFit/>
            </a:bodyPr>
            <a:lstStyle/>
            <a:p>
              <a:pPr algn="ctr"/>
              <a:r>
                <a:rPr lang="en-GB" sz="1600" dirty="0">
                  <a:latin typeface="Hind" panose="02000000000000000000" pitchFamily="2" charset="77"/>
                  <a:cs typeface="Hind" panose="02000000000000000000" pitchFamily="2" charset="77"/>
                </a:rPr>
                <a:t>3</a:t>
              </a:r>
              <a:endParaRPr lang="en-GB" dirty="0">
                <a:latin typeface="Hind" panose="02000000000000000000" pitchFamily="2" charset="77"/>
                <a:cs typeface="Hind" panose="02000000000000000000" pitchFamily="2" charset="77"/>
              </a:endParaRPr>
            </a:p>
          </p:txBody>
        </p:sp>
      </p:grpSp>
      <p:sp>
        <p:nvSpPr>
          <p:cNvPr id="110" name="TextBox 109"/>
          <p:cNvSpPr txBox="1"/>
          <p:nvPr/>
        </p:nvSpPr>
        <p:spPr>
          <a:xfrm>
            <a:off x="4616123" y="3386258"/>
            <a:ext cx="965329" cy="369332"/>
          </a:xfrm>
          <a:prstGeom prst="rect">
            <a:avLst/>
          </a:prstGeom>
          <a:noFill/>
        </p:spPr>
        <p:txBody>
          <a:bodyPr wrap="none" rtlCol="0">
            <a:spAutoFit/>
          </a:bodyPr>
          <a:lstStyle/>
          <a:p>
            <a:pPr algn="ctr"/>
            <a:r>
              <a:rPr lang="en-GB" dirty="0">
                <a:latin typeface="Hind" panose="02000000000000000000" pitchFamily="2" charset="77"/>
                <a:cs typeface="Hind" panose="02000000000000000000" pitchFamily="2" charset="77"/>
              </a:rPr>
              <a:t>Initiator</a:t>
            </a:r>
          </a:p>
        </p:txBody>
      </p:sp>
      <p:sp>
        <p:nvSpPr>
          <p:cNvPr id="111" name="TextBox 110"/>
          <p:cNvSpPr txBox="1"/>
          <p:nvPr/>
        </p:nvSpPr>
        <p:spPr>
          <a:xfrm>
            <a:off x="8632565" y="3433883"/>
            <a:ext cx="825932" cy="369332"/>
          </a:xfrm>
          <a:prstGeom prst="rect">
            <a:avLst/>
          </a:prstGeom>
          <a:noFill/>
        </p:spPr>
        <p:txBody>
          <a:bodyPr wrap="none" rtlCol="0">
            <a:spAutoFit/>
          </a:bodyPr>
          <a:lstStyle/>
          <a:p>
            <a:pPr algn="ctr"/>
            <a:r>
              <a:rPr lang="en-GB" dirty="0">
                <a:latin typeface="Hind" panose="02000000000000000000" pitchFamily="2" charset="77"/>
                <a:cs typeface="Hind" panose="02000000000000000000" pitchFamily="2" charset="77"/>
              </a:rPr>
              <a:t>Target</a:t>
            </a:r>
          </a:p>
        </p:txBody>
      </p:sp>
      <p:sp>
        <p:nvSpPr>
          <p:cNvPr id="112" name="TextBox 111"/>
          <p:cNvSpPr txBox="1"/>
          <p:nvPr/>
        </p:nvSpPr>
        <p:spPr>
          <a:xfrm>
            <a:off x="1845552" y="1466748"/>
            <a:ext cx="1210582" cy="523220"/>
          </a:xfrm>
          <a:prstGeom prst="rect">
            <a:avLst/>
          </a:prstGeom>
          <a:noFill/>
        </p:spPr>
        <p:txBody>
          <a:bodyPr wrap="square" rtlCol="0">
            <a:spAutoFit/>
          </a:bodyPr>
          <a:lstStyle/>
          <a:p>
            <a:pPr algn="ctr"/>
            <a:r>
              <a:rPr lang="en-GB" sz="1400" dirty="0">
                <a:latin typeface="Hind" panose="02000000000000000000" pitchFamily="2" charset="77"/>
                <a:cs typeface="Hind" panose="02000000000000000000" pitchFamily="2" charset="77"/>
              </a:rPr>
              <a:t>From Simple Descriptor</a:t>
            </a:r>
          </a:p>
        </p:txBody>
      </p:sp>
      <p:sp>
        <p:nvSpPr>
          <p:cNvPr id="46" name="Content Placeholder 1"/>
          <p:cNvSpPr txBox="1">
            <a:spLocks/>
          </p:cNvSpPr>
          <p:nvPr/>
        </p:nvSpPr>
        <p:spPr>
          <a:xfrm>
            <a:off x="7562626" y="4783610"/>
            <a:ext cx="4382738" cy="162964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a:buChar char="•"/>
              <a:defRPr sz="2800" kern="1200">
                <a:solidFill>
                  <a:schemeClr val="tx1"/>
                </a:solidFill>
                <a:latin typeface="Dax-Medium" charset="0"/>
                <a:ea typeface="Dax-Medium" charset="0"/>
                <a:cs typeface="Dax-Medium" charset="0"/>
              </a:defRPr>
            </a:lvl1pPr>
            <a:lvl2pPr marL="685800" indent="-228600" algn="l" defTabSz="914400" rtl="0" eaLnBrk="1" latinLnBrk="0" hangingPunct="1">
              <a:lnSpc>
                <a:spcPct val="100000"/>
              </a:lnSpc>
              <a:spcBef>
                <a:spcPts val="500"/>
              </a:spcBef>
              <a:buFont typeface="Arial"/>
              <a:buChar char="•"/>
              <a:defRPr sz="2400" kern="1200">
                <a:solidFill>
                  <a:schemeClr val="tx1"/>
                </a:solidFill>
                <a:latin typeface="Dax-Light" charset="0"/>
                <a:ea typeface="Dax-Light" charset="0"/>
                <a:cs typeface="Dax-Light" charset="0"/>
              </a:defRPr>
            </a:lvl2pPr>
            <a:lvl3pPr marL="1143000" indent="-228600" algn="l" defTabSz="914400" rtl="0" eaLnBrk="1" latinLnBrk="0" hangingPunct="1">
              <a:lnSpc>
                <a:spcPct val="100000"/>
              </a:lnSpc>
              <a:spcBef>
                <a:spcPts val="500"/>
              </a:spcBef>
              <a:buFont typeface="Arial"/>
              <a:buChar char="•"/>
              <a:defRPr sz="2000" kern="1200">
                <a:solidFill>
                  <a:schemeClr val="tx1"/>
                </a:solidFill>
                <a:latin typeface="Dax-Light" charset="0"/>
                <a:ea typeface="Dax-Light" charset="0"/>
                <a:cs typeface="Dax-Light" charset="0"/>
              </a:defRPr>
            </a:lvl3pPr>
            <a:lvl4pPr marL="1600200" indent="-228600" algn="l" defTabSz="914400" rtl="0" eaLnBrk="1" latinLnBrk="0" hangingPunct="1">
              <a:lnSpc>
                <a:spcPct val="100000"/>
              </a:lnSpc>
              <a:spcBef>
                <a:spcPts val="500"/>
              </a:spcBef>
              <a:buFont typeface="Arial"/>
              <a:buChar char="•"/>
              <a:defRPr sz="1800" kern="1200">
                <a:solidFill>
                  <a:schemeClr val="tx1"/>
                </a:solidFill>
                <a:latin typeface="Dax-Light" charset="0"/>
                <a:ea typeface="Dax-Light" charset="0"/>
                <a:cs typeface="Dax-Light" charset="0"/>
              </a:defRPr>
            </a:lvl4pPr>
            <a:lvl5pPr marL="2057400" indent="-228600" algn="l" defTabSz="914400" rtl="0" eaLnBrk="1" latinLnBrk="0" hangingPunct="1">
              <a:lnSpc>
                <a:spcPct val="100000"/>
              </a:lnSpc>
              <a:spcBef>
                <a:spcPts val="500"/>
              </a:spcBef>
              <a:buFont typeface="Arial"/>
              <a:buChar char="•"/>
              <a:defRPr sz="1800" kern="1200">
                <a:solidFill>
                  <a:schemeClr val="tx1"/>
                </a:solidFill>
                <a:latin typeface="Dax-Light" charset="0"/>
                <a:ea typeface="Dax-Light" charset="0"/>
                <a:cs typeface="Dax-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GB" sz="1800" b="1" dirty="0"/>
              <a:t>       Target endpoint</a:t>
            </a:r>
          </a:p>
          <a:p>
            <a:pPr lvl="1"/>
            <a:r>
              <a:rPr lang="en-GB" sz="1600" dirty="0"/>
              <a:t>Identify for 180s</a:t>
            </a:r>
          </a:p>
          <a:p>
            <a:pPr lvl="1"/>
            <a:r>
              <a:rPr lang="en-GB" sz="1600" dirty="0"/>
              <a:t>Respond to requests from the initiator</a:t>
            </a:r>
          </a:p>
        </p:txBody>
      </p:sp>
      <p:sp>
        <p:nvSpPr>
          <p:cNvPr id="48" name="Title 1">
            <a:extLst>
              <a:ext uri="{FF2B5EF4-FFF2-40B4-BE49-F238E27FC236}">
                <a16:creationId xmlns:a16="http://schemas.microsoft.com/office/drawing/2014/main" id="{3275DCFC-766A-7741-B4C6-9687A265E83D}"/>
              </a:ext>
            </a:extLst>
          </p:cNvPr>
          <p:cNvSpPr txBox="1">
            <a:spLocks/>
          </p:cNvSpPr>
          <p:nvPr/>
        </p:nvSpPr>
        <p:spPr>
          <a:xfrm>
            <a:off x="465716" y="212951"/>
            <a:ext cx="113538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EE3350"/>
                </a:solidFill>
                <a:latin typeface="Montserrat" charset="0"/>
                <a:ea typeface="Montserrat" charset="0"/>
                <a:cs typeface="Montserrat" charset="0"/>
              </a:defRPr>
            </a:lvl1pPr>
          </a:lstStyle>
          <a:p>
            <a:pPr>
              <a:lnSpc>
                <a:spcPct val="100000"/>
              </a:lnSpc>
            </a:pPr>
            <a:r>
              <a:rPr lang="en-US" sz="4000" dirty="0">
                <a:solidFill>
                  <a:schemeClr val="tx1"/>
                </a:solidFill>
                <a:latin typeface="Montserrat" pitchFamily="2" charset="0"/>
                <a:ea typeface="+mn-ea"/>
              </a:rPr>
              <a:t>Zigbee Base Device Behavior: </a:t>
            </a:r>
            <a:br>
              <a:rPr lang="en-US" sz="4000" dirty="0">
                <a:solidFill>
                  <a:schemeClr val="tx1"/>
                </a:solidFill>
                <a:latin typeface="Montserrat" pitchFamily="2" charset="0"/>
                <a:ea typeface="+mn-ea"/>
              </a:rPr>
            </a:br>
            <a:r>
              <a:rPr lang="en-US" sz="4000" dirty="0">
                <a:solidFill>
                  <a:schemeClr val="tx1"/>
                </a:solidFill>
                <a:latin typeface="Montserrat" pitchFamily="2" charset="0"/>
                <a:ea typeface="+mn-ea"/>
              </a:rPr>
              <a:t>Finding &amp; binding: Control relationships</a:t>
            </a:r>
          </a:p>
        </p:txBody>
      </p:sp>
    </p:spTree>
    <p:extLst>
      <p:ext uri="{BB962C8B-B14F-4D97-AF65-F5344CB8AC3E}">
        <p14:creationId xmlns:p14="http://schemas.microsoft.com/office/powerpoint/2010/main" val="56110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500"/>
                                        <p:tgtEl>
                                          <p:spTgt spid="72"/>
                                        </p:tgtEl>
                                      </p:cBhvr>
                                    </p:animEffect>
                                  </p:childTnLst>
                                </p:cTn>
                              </p:par>
                            </p:childTnLst>
                          </p:cTn>
                        </p:par>
                        <p:par>
                          <p:cTn id="11" fill="hold">
                            <p:stCondLst>
                              <p:cond delay="500"/>
                            </p:stCondLst>
                            <p:childTnLst>
                              <p:par>
                                <p:cTn id="12" presetID="10" presetClass="entr" presetSubtype="0" fill="hold" grpId="0" nodeType="afterEffect">
                                  <p:stCondLst>
                                    <p:cond delay="50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6">
                                            <p:txEl>
                                              <p:pRg st="1" end="1"/>
                                            </p:txEl>
                                          </p:spTgt>
                                        </p:tgtEl>
                                        <p:attrNameLst>
                                          <p:attrName>style.visibility</p:attrName>
                                        </p:attrNameLst>
                                      </p:cBhvr>
                                      <p:to>
                                        <p:strVal val="visible"/>
                                      </p:to>
                                    </p:set>
                                    <p:animEffect transition="in" filter="fade">
                                      <p:cBhvr>
                                        <p:cTn id="19" dur="500"/>
                                        <p:tgtEl>
                                          <p:spTgt spid="46">
                                            <p:txEl>
                                              <p:pRg st="1" end="1"/>
                                            </p:txEl>
                                          </p:spTgt>
                                        </p:tgtEl>
                                      </p:cBhvr>
                                    </p:animEffect>
                                  </p:childTnLst>
                                </p:cTn>
                              </p:par>
                            </p:childTnLst>
                          </p:cTn>
                        </p:par>
                        <p:par>
                          <p:cTn id="20" fill="hold">
                            <p:stCondLst>
                              <p:cond delay="500"/>
                            </p:stCondLst>
                            <p:childTnLst>
                              <p:par>
                                <p:cTn id="21" presetID="10" presetClass="exit" presetSubtype="0" fill="hold" grpId="1" nodeType="afterEffect">
                                  <p:stCondLst>
                                    <p:cond delay="0"/>
                                  </p:stCondLst>
                                  <p:childTnLst>
                                    <p:animEffect transition="out" filter="fade">
                                      <p:cBhvr>
                                        <p:cTn id="22" dur="500"/>
                                        <p:tgtEl>
                                          <p:spTgt spid="73"/>
                                        </p:tgtEl>
                                      </p:cBhvr>
                                    </p:animEffect>
                                    <p:set>
                                      <p:cBhvr>
                                        <p:cTn id="23" dur="1" fill="hold">
                                          <p:stCondLst>
                                            <p:cond delay="499"/>
                                          </p:stCondLst>
                                        </p:cTn>
                                        <p:tgtEl>
                                          <p:spTgt spid="73"/>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72"/>
                                        </p:tgtEl>
                                      </p:cBhvr>
                                    </p:animEffect>
                                    <p:set>
                                      <p:cBhvr>
                                        <p:cTn id="26" dur="1" fill="hold">
                                          <p:stCondLst>
                                            <p:cond delay="499"/>
                                          </p:stCondLst>
                                        </p:cTn>
                                        <p:tgtEl>
                                          <p:spTgt spid="7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500"/>
                                        <p:tgtEl>
                                          <p:spTgt spid="80"/>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108">
                                            <p:txEl>
                                              <p:pRg st="1" end="1"/>
                                            </p:txEl>
                                          </p:spTgt>
                                        </p:tgtEl>
                                        <p:attrNameLst>
                                          <p:attrName>style.visibility</p:attrName>
                                        </p:attrNameLst>
                                      </p:cBhvr>
                                      <p:to>
                                        <p:strVal val="visible"/>
                                      </p:to>
                                    </p:set>
                                    <p:animEffect transition="in" filter="fade">
                                      <p:cBhvr>
                                        <p:cTn id="38" dur="500"/>
                                        <p:tgtEl>
                                          <p:spTgt spid="108">
                                            <p:txEl>
                                              <p:pRg st="1" end="1"/>
                                            </p:txEl>
                                          </p:spTgt>
                                        </p:tgtEl>
                                      </p:cBhvr>
                                    </p:animEffect>
                                  </p:childTnLst>
                                </p:cTn>
                              </p:par>
                            </p:childTnLst>
                          </p:cTn>
                        </p:par>
                        <p:par>
                          <p:cTn id="39" fill="hold">
                            <p:stCondLst>
                              <p:cond delay="1000"/>
                            </p:stCondLst>
                            <p:childTnLst>
                              <p:par>
                                <p:cTn id="40" presetID="12" presetClass="entr" presetSubtype="8" fill="hold" nodeType="afterEffect">
                                  <p:stCondLst>
                                    <p:cond delay="500"/>
                                  </p:stCondLst>
                                  <p:childTnLst>
                                    <p:set>
                                      <p:cBhvr>
                                        <p:cTn id="41" dur="1" fill="hold">
                                          <p:stCondLst>
                                            <p:cond delay="0"/>
                                          </p:stCondLst>
                                        </p:cTn>
                                        <p:tgtEl>
                                          <p:spTgt spid="76"/>
                                        </p:tgtEl>
                                        <p:attrNameLst>
                                          <p:attrName>style.visibility</p:attrName>
                                        </p:attrNameLst>
                                      </p:cBhvr>
                                      <p:to>
                                        <p:strVal val="visible"/>
                                      </p:to>
                                    </p:set>
                                    <p:anim calcmode="lin" valueType="num">
                                      <p:cBhvr additive="base">
                                        <p:cTn id="42" dur="500"/>
                                        <p:tgtEl>
                                          <p:spTgt spid="76"/>
                                        </p:tgtEl>
                                        <p:attrNameLst>
                                          <p:attrName>ppt_x</p:attrName>
                                        </p:attrNameLst>
                                      </p:cBhvr>
                                      <p:tavLst>
                                        <p:tav tm="0">
                                          <p:val>
                                            <p:strVal val="#ppt_x-#ppt_w*1.125000"/>
                                          </p:val>
                                        </p:tav>
                                        <p:tav tm="100000">
                                          <p:val>
                                            <p:strVal val="#ppt_x"/>
                                          </p:val>
                                        </p:tav>
                                      </p:tavLst>
                                    </p:anim>
                                    <p:animEffect transition="in" filter="wipe(right)">
                                      <p:cBhvr>
                                        <p:cTn id="43" dur="500"/>
                                        <p:tgtEl>
                                          <p:spTgt spid="76"/>
                                        </p:tgtEl>
                                      </p:cBhvr>
                                    </p:animEffect>
                                  </p:childTnLst>
                                </p:cTn>
                              </p:par>
                            </p:childTnLst>
                          </p:cTn>
                        </p:par>
                        <p:par>
                          <p:cTn id="44" fill="hold">
                            <p:stCondLst>
                              <p:cond delay="2000"/>
                            </p:stCondLst>
                            <p:childTnLst>
                              <p:par>
                                <p:cTn id="45" presetID="1" presetClass="exit" presetSubtype="0" fill="hold" nodeType="afterEffect">
                                  <p:stCondLst>
                                    <p:cond delay="1000"/>
                                  </p:stCondLst>
                                  <p:childTnLst>
                                    <p:set>
                                      <p:cBhvr>
                                        <p:cTn id="46" dur="1" fill="hold">
                                          <p:stCondLst>
                                            <p:cond delay="0"/>
                                          </p:stCondLst>
                                        </p:cTn>
                                        <p:tgtEl>
                                          <p:spTgt spid="76"/>
                                        </p:tgtEl>
                                        <p:attrNameLst>
                                          <p:attrName>style.visibility</p:attrName>
                                        </p:attrNameLst>
                                      </p:cBhvr>
                                      <p:to>
                                        <p:strVal val="hidden"/>
                                      </p:to>
                                    </p:set>
                                  </p:childTnLst>
                                </p:cTn>
                              </p:par>
                              <p:par>
                                <p:cTn id="47" presetID="10" presetClass="exit" presetSubtype="0" fill="hold" grpId="1" nodeType="withEffect">
                                  <p:stCondLst>
                                    <p:cond delay="1000"/>
                                  </p:stCondLst>
                                  <p:childTnLst>
                                    <p:animEffect transition="out" filter="fade">
                                      <p:cBhvr>
                                        <p:cTn id="48" dur="500"/>
                                        <p:tgtEl>
                                          <p:spTgt spid="79"/>
                                        </p:tgtEl>
                                      </p:cBhvr>
                                    </p:animEffect>
                                    <p:set>
                                      <p:cBhvr>
                                        <p:cTn id="49" dur="1" fill="hold">
                                          <p:stCondLst>
                                            <p:cond delay="499"/>
                                          </p:stCondLst>
                                        </p:cTn>
                                        <p:tgtEl>
                                          <p:spTgt spid="79"/>
                                        </p:tgtEl>
                                        <p:attrNameLst>
                                          <p:attrName>style.visibility</p:attrName>
                                        </p:attrNameLst>
                                      </p:cBhvr>
                                      <p:to>
                                        <p:strVal val="hidden"/>
                                      </p:to>
                                    </p:set>
                                  </p:childTnLst>
                                </p:cTn>
                              </p:par>
                              <p:par>
                                <p:cTn id="50" presetID="10" presetClass="exit" presetSubtype="0" fill="hold" grpId="1" nodeType="withEffect">
                                  <p:stCondLst>
                                    <p:cond delay="1000"/>
                                  </p:stCondLst>
                                  <p:childTnLst>
                                    <p:animEffect transition="out" filter="fade">
                                      <p:cBhvr>
                                        <p:cTn id="51" dur="500"/>
                                        <p:tgtEl>
                                          <p:spTgt spid="80"/>
                                        </p:tgtEl>
                                      </p:cBhvr>
                                    </p:animEffect>
                                    <p:set>
                                      <p:cBhvr>
                                        <p:cTn id="52" dur="1" fill="hold">
                                          <p:stCondLst>
                                            <p:cond delay="499"/>
                                          </p:stCondLst>
                                        </p:cTn>
                                        <p:tgtEl>
                                          <p:spTgt spid="80"/>
                                        </p:tgtEl>
                                        <p:attrNameLst>
                                          <p:attrName>style.visibility</p:attrName>
                                        </p:attrNameLst>
                                      </p:cBhvr>
                                      <p:to>
                                        <p:strVal val="hidden"/>
                                      </p:to>
                                    </p:set>
                                  </p:childTnLst>
                                </p:cTn>
                              </p:par>
                              <p:par>
                                <p:cTn id="53" presetID="12" presetClass="entr" presetSubtype="2" fill="hold" nodeType="withEffect">
                                  <p:stCondLst>
                                    <p:cond delay="100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p:tgtEl>
                                          <p:spTgt spid="81"/>
                                        </p:tgtEl>
                                        <p:attrNameLst>
                                          <p:attrName>ppt_x</p:attrName>
                                        </p:attrNameLst>
                                      </p:cBhvr>
                                      <p:tavLst>
                                        <p:tav tm="0">
                                          <p:val>
                                            <p:strVal val="#ppt_x+#ppt_w*1.125000"/>
                                          </p:val>
                                        </p:tav>
                                        <p:tav tm="100000">
                                          <p:val>
                                            <p:strVal val="#ppt_x"/>
                                          </p:val>
                                        </p:tav>
                                      </p:tavLst>
                                    </p:anim>
                                    <p:animEffect transition="in" filter="wipe(left)">
                                      <p:cBhvr>
                                        <p:cTn id="56" dur="500"/>
                                        <p:tgtEl>
                                          <p:spTgt spid="81"/>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nodeType="clickEffect">
                                  <p:stCondLst>
                                    <p:cond delay="0"/>
                                  </p:stCondLst>
                                  <p:childTnLst>
                                    <p:set>
                                      <p:cBhvr>
                                        <p:cTn id="60" dur="1" fill="hold">
                                          <p:stCondLst>
                                            <p:cond delay="0"/>
                                          </p:stCondLst>
                                        </p:cTn>
                                        <p:tgtEl>
                                          <p:spTgt spid="81"/>
                                        </p:tgtEl>
                                        <p:attrNameLst>
                                          <p:attrName>style.visibility</p:attrName>
                                        </p:attrNameLst>
                                      </p:cBhvr>
                                      <p:to>
                                        <p:strVal val="hidden"/>
                                      </p:to>
                                    </p:set>
                                  </p:childTnLst>
                                </p:cTn>
                              </p:par>
                              <p:par>
                                <p:cTn id="61" presetID="10" presetClass="entr" presetSubtype="0" fill="hold" nodeType="withEffect">
                                  <p:stCondLst>
                                    <p:cond delay="0"/>
                                  </p:stCondLst>
                                  <p:childTnLst>
                                    <p:set>
                                      <p:cBhvr>
                                        <p:cTn id="62" dur="1" fill="hold">
                                          <p:stCondLst>
                                            <p:cond delay="0"/>
                                          </p:stCondLst>
                                        </p:cTn>
                                        <p:tgtEl>
                                          <p:spTgt spid="108">
                                            <p:txEl>
                                              <p:pRg st="2" end="2"/>
                                            </p:txEl>
                                          </p:spTgt>
                                        </p:tgtEl>
                                        <p:attrNameLst>
                                          <p:attrName>style.visibility</p:attrName>
                                        </p:attrNameLst>
                                      </p:cBhvr>
                                      <p:to>
                                        <p:strVal val="visible"/>
                                      </p:to>
                                    </p:set>
                                    <p:animEffect transition="in" filter="fade">
                                      <p:cBhvr>
                                        <p:cTn id="63" dur="500"/>
                                        <p:tgtEl>
                                          <p:spTgt spid="108">
                                            <p:txEl>
                                              <p:pRg st="2" end="2"/>
                                            </p:txEl>
                                          </p:spTgt>
                                        </p:tgtEl>
                                      </p:cBhvr>
                                    </p:animEffect>
                                  </p:childTnLst>
                                </p:cTn>
                              </p:par>
                              <p:par>
                                <p:cTn id="64" presetID="12" presetClass="entr" presetSubtype="8" fill="hold" nodeType="withEffect">
                                  <p:stCondLst>
                                    <p:cond delay="0"/>
                                  </p:stCondLst>
                                  <p:childTnLst>
                                    <p:set>
                                      <p:cBhvr>
                                        <p:cTn id="65" dur="1" fill="hold">
                                          <p:stCondLst>
                                            <p:cond delay="0"/>
                                          </p:stCondLst>
                                        </p:cTn>
                                        <p:tgtEl>
                                          <p:spTgt spid="84"/>
                                        </p:tgtEl>
                                        <p:attrNameLst>
                                          <p:attrName>style.visibility</p:attrName>
                                        </p:attrNameLst>
                                      </p:cBhvr>
                                      <p:to>
                                        <p:strVal val="visible"/>
                                      </p:to>
                                    </p:set>
                                    <p:anim calcmode="lin" valueType="num">
                                      <p:cBhvr additive="base">
                                        <p:cTn id="66" dur="500"/>
                                        <p:tgtEl>
                                          <p:spTgt spid="84"/>
                                        </p:tgtEl>
                                        <p:attrNameLst>
                                          <p:attrName>ppt_x</p:attrName>
                                        </p:attrNameLst>
                                      </p:cBhvr>
                                      <p:tavLst>
                                        <p:tav tm="0">
                                          <p:val>
                                            <p:strVal val="#ppt_x-#ppt_w*1.125000"/>
                                          </p:val>
                                        </p:tav>
                                        <p:tav tm="100000">
                                          <p:val>
                                            <p:strVal val="#ppt_x"/>
                                          </p:val>
                                        </p:tav>
                                      </p:tavLst>
                                    </p:anim>
                                    <p:animEffect transition="in" filter="wipe(right)">
                                      <p:cBhvr>
                                        <p:cTn id="67" dur="500"/>
                                        <p:tgtEl>
                                          <p:spTgt spid="84"/>
                                        </p:tgtEl>
                                      </p:cBhvr>
                                    </p:animEffect>
                                  </p:childTnLst>
                                </p:cTn>
                              </p:par>
                            </p:childTnLst>
                          </p:cTn>
                        </p:par>
                        <p:par>
                          <p:cTn id="68" fill="hold">
                            <p:stCondLst>
                              <p:cond delay="500"/>
                            </p:stCondLst>
                            <p:childTnLst>
                              <p:par>
                                <p:cTn id="69" presetID="1" presetClass="exit" presetSubtype="0" fill="hold" nodeType="afterEffect">
                                  <p:stCondLst>
                                    <p:cond delay="1000"/>
                                  </p:stCondLst>
                                  <p:childTnLst>
                                    <p:set>
                                      <p:cBhvr>
                                        <p:cTn id="70" dur="1" fill="hold">
                                          <p:stCondLst>
                                            <p:cond delay="0"/>
                                          </p:stCondLst>
                                        </p:cTn>
                                        <p:tgtEl>
                                          <p:spTgt spid="84"/>
                                        </p:tgtEl>
                                        <p:attrNameLst>
                                          <p:attrName>style.visibility</p:attrName>
                                        </p:attrNameLst>
                                      </p:cBhvr>
                                      <p:to>
                                        <p:strVal val="hidden"/>
                                      </p:to>
                                    </p:set>
                                  </p:childTnLst>
                                </p:cTn>
                              </p:par>
                              <p:par>
                                <p:cTn id="71" presetID="12" presetClass="entr" presetSubtype="2" fill="hold" nodeType="withEffect">
                                  <p:stCondLst>
                                    <p:cond delay="1000"/>
                                  </p:stCondLst>
                                  <p:childTnLst>
                                    <p:set>
                                      <p:cBhvr>
                                        <p:cTn id="72" dur="1" fill="hold">
                                          <p:stCondLst>
                                            <p:cond delay="0"/>
                                          </p:stCondLst>
                                        </p:cTn>
                                        <p:tgtEl>
                                          <p:spTgt spid="87"/>
                                        </p:tgtEl>
                                        <p:attrNameLst>
                                          <p:attrName>style.visibility</p:attrName>
                                        </p:attrNameLst>
                                      </p:cBhvr>
                                      <p:to>
                                        <p:strVal val="visible"/>
                                      </p:to>
                                    </p:set>
                                    <p:anim calcmode="lin" valueType="num">
                                      <p:cBhvr additive="base">
                                        <p:cTn id="73" dur="500"/>
                                        <p:tgtEl>
                                          <p:spTgt spid="87"/>
                                        </p:tgtEl>
                                        <p:attrNameLst>
                                          <p:attrName>ppt_x</p:attrName>
                                        </p:attrNameLst>
                                      </p:cBhvr>
                                      <p:tavLst>
                                        <p:tav tm="0">
                                          <p:val>
                                            <p:strVal val="#ppt_x+#ppt_w*1.125000"/>
                                          </p:val>
                                        </p:tav>
                                        <p:tav tm="100000">
                                          <p:val>
                                            <p:strVal val="#ppt_x"/>
                                          </p:val>
                                        </p:tav>
                                      </p:tavLst>
                                    </p:anim>
                                    <p:animEffect transition="in" filter="wipe(left)">
                                      <p:cBhvr>
                                        <p:cTn id="74" dur="500"/>
                                        <p:tgtEl>
                                          <p:spTgt spid="87"/>
                                        </p:tgtEl>
                                      </p:cBhvr>
                                    </p:animEffect>
                                  </p:childTnLst>
                                </p:cTn>
                              </p:par>
                            </p:childTnLst>
                          </p:cTn>
                        </p:par>
                        <p:par>
                          <p:cTn id="75" fill="hold">
                            <p:stCondLst>
                              <p:cond delay="2000"/>
                            </p:stCondLst>
                            <p:childTnLst>
                              <p:par>
                                <p:cTn id="76" presetID="1" presetClass="entr" presetSubtype="0" fill="hold" grpId="0" nodeType="afterEffect">
                                  <p:stCondLst>
                                    <p:cond delay="0"/>
                                  </p:stCondLst>
                                  <p:childTnLst>
                                    <p:set>
                                      <p:cBhvr>
                                        <p:cTn id="77" dur="1" fill="hold">
                                          <p:stCondLst>
                                            <p:cond delay="0"/>
                                          </p:stCondLst>
                                        </p:cTn>
                                        <p:tgtEl>
                                          <p:spTgt spid="112"/>
                                        </p:tgtEl>
                                        <p:attrNameLst>
                                          <p:attrName>style.visibility</p:attrName>
                                        </p:attrNameLst>
                                      </p:cBhvr>
                                      <p:to>
                                        <p:strVal val="visible"/>
                                      </p:to>
                                    </p:set>
                                  </p:childTnLst>
                                </p:cTn>
                              </p:par>
                              <p:par>
                                <p:cTn id="78" presetID="10" presetClass="entr" presetSubtype="0" fill="hold" nodeType="withEffect">
                                  <p:stCondLst>
                                    <p:cond delay="0"/>
                                  </p:stCondLst>
                                  <p:childTnLst>
                                    <p:set>
                                      <p:cBhvr>
                                        <p:cTn id="79" dur="1" fill="hold">
                                          <p:stCondLst>
                                            <p:cond delay="0"/>
                                          </p:stCondLst>
                                        </p:cTn>
                                        <p:tgtEl>
                                          <p:spTgt spid="103"/>
                                        </p:tgtEl>
                                        <p:attrNameLst>
                                          <p:attrName>style.visibility</p:attrName>
                                        </p:attrNameLst>
                                      </p:cBhvr>
                                      <p:to>
                                        <p:strVal val="visible"/>
                                      </p:to>
                                    </p:set>
                                    <p:animEffect transition="in" filter="fade">
                                      <p:cBhvr>
                                        <p:cTn id="80" dur="500"/>
                                        <p:tgtEl>
                                          <p:spTgt spid="103"/>
                                        </p:tgtEl>
                                      </p:cBhvr>
                                    </p:animEffect>
                                  </p:childTnLst>
                                </p:cTn>
                              </p:par>
                              <p:par>
                                <p:cTn id="81" presetID="10" presetClass="entr" presetSubtype="0" fill="hold" nodeType="withEffect">
                                  <p:stCondLst>
                                    <p:cond delay="350"/>
                                  </p:stCondLst>
                                  <p:childTnLst>
                                    <p:set>
                                      <p:cBhvr>
                                        <p:cTn id="82" dur="1" fill="hold">
                                          <p:stCondLst>
                                            <p:cond delay="0"/>
                                          </p:stCondLst>
                                        </p:cTn>
                                        <p:tgtEl>
                                          <p:spTgt spid="46">
                                            <p:txEl>
                                              <p:pRg st="2" end="2"/>
                                            </p:txEl>
                                          </p:spTgt>
                                        </p:tgtEl>
                                        <p:attrNameLst>
                                          <p:attrName>style.visibility</p:attrName>
                                        </p:attrNameLst>
                                      </p:cBhvr>
                                      <p:to>
                                        <p:strVal val="visible"/>
                                      </p:to>
                                    </p:set>
                                    <p:animEffect transition="in" filter="fade">
                                      <p:cBhvr>
                                        <p:cTn id="83" dur="500"/>
                                        <p:tgtEl>
                                          <p:spTgt spid="46">
                                            <p:txEl>
                                              <p:pRg st="2" end="2"/>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1" presetClass="exit" presetSubtype="0" fill="hold" nodeType="clickEffect">
                                  <p:stCondLst>
                                    <p:cond delay="0"/>
                                  </p:stCondLst>
                                  <p:childTnLst>
                                    <p:set>
                                      <p:cBhvr>
                                        <p:cTn id="87" dur="1" fill="hold">
                                          <p:stCondLst>
                                            <p:cond delay="0"/>
                                          </p:stCondLst>
                                        </p:cTn>
                                        <p:tgtEl>
                                          <p:spTgt spid="87"/>
                                        </p:tgtEl>
                                        <p:attrNameLst>
                                          <p:attrName>style.visibility</p:attrName>
                                        </p:attrNameLst>
                                      </p:cBhvr>
                                      <p:to>
                                        <p:strVal val="hidden"/>
                                      </p:to>
                                    </p:set>
                                  </p:childTnLst>
                                </p:cTn>
                              </p:par>
                              <p:par>
                                <p:cTn id="88" presetID="10" presetClass="entr" presetSubtype="0" fill="hold" nodeType="withEffect">
                                  <p:stCondLst>
                                    <p:cond delay="0"/>
                                  </p:stCondLst>
                                  <p:childTnLst>
                                    <p:set>
                                      <p:cBhvr>
                                        <p:cTn id="89" dur="1" fill="hold">
                                          <p:stCondLst>
                                            <p:cond delay="0"/>
                                          </p:stCondLst>
                                        </p:cTn>
                                        <p:tgtEl>
                                          <p:spTgt spid="108">
                                            <p:txEl>
                                              <p:pRg st="3" end="3"/>
                                            </p:txEl>
                                          </p:spTgt>
                                        </p:tgtEl>
                                        <p:attrNameLst>
                                          <p:attrName>style.visibility</p:attrName>
                                        </p:attrNameLst>
                                      </p:cBhvr>
                                      <p:to>
                                        <p:strVal val="visible"/>
                                      </p:to>
                                    </p:set>
                                    <p:animEffect transition="in" filter="fade">
                                      <p:cBhvr>
                                        <p:cTn id="90" dur="500"/>
                                        <p:tgtEl>
                                          <p:spTgt spid="108">
                                            <p:txEl>
                                              <p:pRg st="3" end="3"/>
                                            </p:txEl>
                                          </p:spTgt>
                                        </p:tgtEl>
                                      </p:cBhvr>
                                    </p:animEffect>
                                  </p:childTnLst>
                                </p:cTn>
                              </p:par>
                              <p:par>
                                <p:cTn id="91" presetID="10" presetClass="entr" presetSubtype="0" fill="hold" nodeType="withEffect">
                                  <p:stCondLst>
                                    <p:cond delay="0"/>
                                  </p:stCondLst>
                                  <p:childTnLst>
                                    <p:set>
                                      <p:cBhvr>
                                        <p:cTn id="92" dur="1" fill="hold">
                                          <p:stCondLst>
                                            <p:cond delay="0"/>
                                          </p:stCondLst>
                                        </p:cTn>
                                        <p:tgtEl>
                                          <p:spTgt spid="91"/>
                                        </p:tgtEl>
                                        <p:attrNameLst>
                                          <p:attrName>style.visibility</p:attrName>
                                        </p:attrNameLst>
                                      </p:cBhvr>
                                      <p:to>
                                        <p:strVal val="visible"/>
                                      </p:to>
                                    </p:set>
                                    <p:animEffect transition="in" filter="fade">
                                      <p:cBhvr>
                                        <p:cTn id="93" dur="500"/>
                                        <p:tgtEl>
                                          <p:spTgt spid="91"/>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childTnLst>
                                    <p:set>
                                      <p:cBhvr>
                                        <p:cTn id="97" dur="1" fill="hold">
                                          <p:stCondLst>
                                            <p:cond delay="0"/>
                                          </p:stCondLst>
                                        </p:cTn>
                                        <p:tgtEl>
                                          <p:spTgt spid="108">
                                            <p:txEl>
                                              <p:pRg st="4" end="4"/>
                                            </p:txEl>
                                          </p:spTgt>
                                        </p:tgtEl>
                                        <p:attrNameLst>
                                          <p:attrName>style.visibility</p:attrName>
                                        </p:attrNameLst>
                                      </p:cBhvr>
                                      <p:to>
                                        <p:strVal val="visible"/>
                                      </p:to>
                                    </p:set>
                                    <p:animEffect transition="in" filter="fade">
                                      <p:cBhvr>
                                        <p:cTn id="98" dur="500"/>
                                        <p:tgtEl>
                                          <p:spTgt spid="108">
                                            <p:txEl>
                                              <p:pRg st="4" end="4"/>
                                            </p:txEl>
                                          </p:spTgt>
                                        </p:tgtEl>
                                      </p:cBhvr>
                                    </p:animEffect>
                                  </p:childTnLst>
                                </p:cTn>
                              </p:par>
                              <p:par>
                                <p:cTn id="99" presetID="12" presetClass="entr" presetSubtype="1" fill="hold" nodeType="withEffect">
                                  <p:stCondLst>
                                    <p:cond delay="0"/>
                                  </p:stCondLst>
                                  <p:childTnLst>
                                    <p:set>
                                      <p:cBhvr>
                                        <p:cTn id="100" dur="1" fill="hold">
                                          <p:stCondLst>
                                            <p:cond delay="0"/>
                                          </p:stCondLst>
                                        </p:cTn>
                                        <p:tgtEl>
                                          <p:spTgt spid="98"/>
                                        </p:tgtEl>
                                        <p:attrNameLst>
                                          <p:attrName>style.visibility</p:attrName>
                                        </p:attrNameLst>
                                      </p:cBhvr>
                                      <p:to>
                                        <p:strVal val="visible"/>
                                      </p:to>
                                    </p:set>
                                    <p:anim calcmode="lin" valueType="num">
                                      <p:cBhvr additive="base">
                                        <p:cTn id="101" dur="500"/>
                                        <p:tgtEl>
                                          <p:spTgt spid="98"/>
                                        </p:tgtEl>
                                        <p:attrNameLst>
                                          <p:attrName>ppt_y</p:attrName>
                                        </p:attrNameLst>
                                      </p:cBhvr>
                                      <p:tavLst>
                                        <p:tav tm="0">
                                          <p:val>
                                            <p:strVal val="#ppt_y-#ppt_h*1.125000"/>
                                          </p:val>
                                        </p:tav>
                                        <p:tav tm="100000">
                                          <p:val>
                                            <p:strVal val="#ppt_y"/>
                                          </p:val>
                                        </p:tav>
                                      </p:tavLst>
                                    </p:anim>
                                    <p:animEffect transition="in" filter="wipe(down)">
                                      <p:cBhvr>
                                        <p:cTn id="102"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2" grpId="1" animBg="1"/>
      <p:bldP spid="73" grpId="0"/>
      <p:bldP spid="73" grpId="1"/>
      <p:bldP spid="74" grpId="0" animBg="1"/>
      <p:bldP spid="79" grpId="0" animBg="1"/>
      <p:bldP spid="79" grpId="1" animBg="1"/>
      <p:bldP spid="80" grpId="0"/>
      <p:bldP spid="80" grpId="1"/>
      <p:bldP spid="1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pPr>
            <a:r>
              <a:rPr lang="en-US" dirty="0">
                <a:solidFill>
                  <a:schemeClr val="tx1"/>
                </a:solidFill>
                <a:latin typeface="Montserrat" pitchFamily="2" charset="0"/>
                <a:ea typeface="+mn-ea"/>
              </a:rPr>
              <a:t>Zigbee: aligning the application</a:t>
            </a:r>
          </a:p>
        </p:txBody>
      </p:sp>
      <p:sp>
        <p:nvSpPr>
          <p:cNvPr id="3" name="Content Placeholder 2"/>
          <p:cNvSpPr>
            <a:spLocks noGrp="1"/>
          </p:cNvSpPr>
          <p:nvPr>
            <p:ph idx="1"/>
          </p:nvPr>
        </p:nvSpPr>
        <p:spPr>
          <a:xfrm>
            <a:off x="838200" y="1825625"/>
            <a:ext cx="10515600" cy="4351338"/>
          </a:xfrm>
        </p:spPr>
        <p:txBody>
          <a:bodyPr/>
          <a:lstStyle/>
          <a:p>
            <a:r>
              <a:rPr lang="en-US" b="0" dirty="0">
                <a:latin typeface="Hind Light" panose="02000000000000000000" pitchFamily="2" charset="77"/>
                <a:cs typeface="Hind Light" panose="02000000000000000000" pitchFamily="2" charset="77"/>
              </a:rPr>
              <a:t>Bringing together device definitions from various profiles</a:t>
            </a:r>
          </a:p>
          <a:p>
            <a:r>
              <a:rPr lang="en-US" b="0" dirty="0">
                <a:latin typeface="Hind Light" panose="02000000000000000000" pitchFamily="2" charset="77"/>
                <a:cs typeface="Hind Light" panose="02000000000000000000" pitchFamily="2" charset="77"/>
              </a:rPr>
              <a:t>Aligning the DeviceIDs</a:t>
            </a:r>
          </a:p>
          <a:p>
            <a:r>
              <a:rPr lang="en-US" b="0" dirty="0">
                <a:latin typeface="Hind Light" panose="02000000000000000000" pitchFamily="2" charset="77"/>
                <a:cs typeface="Hind Light" panose="02000000000000000000" pitchFamily="2" charset="77"/>
              </a:rPr>
              <a:t>Aligning the device definitions </a:t>
            </a:r>
            <a:br>
              <a:rPr lang="en-US" b="0" dirty="0">
                <a:latin typeface="Hind Light" panose="02000000000000000000" pitchFamily="2" charset="77"/>
                <a:cs typeface="Hind Light" panose="02000000000000000000" pitchFamily="2" charset="77"/>
              </a:rPr>
            </a:br>
            <a:r>
              <a:rPr lang="en-US" b="0" dirty="0">
                <a:latin typeface="Hind Light" panose="02000000000000000000" pitchFamily="2" charset="77"/>
                <a:cs typeface="Hind Light" panose="02000000000000000000" pitchFamily="2" charset="77"/>
              </a:rPr>
              <a:t>and requirements</a:t>
            </a:r>
          </a:p>
          <a:p>
            <a:r>
              <a:rPr lang="en-US" b="0" dirty="0">
                <a:latin typeface="Hind Light" panose="02000000000000000000" pitchFamily="2" charset="77"/>
                <a:cs typeface="Hind Light" panose="02000000000000000000" pitchFamily="2" charset="77"/>
              </a:rPr>
              <a:t>Uniform cluster usage</a:t>
            </a:r>
          </a:p>
        </p:txBody>
      </p:sp>
      <p:pic>
        <p:nvPicPr>
          <p:cNvPr id="5" name="Picture 4"/>
          <p:cNvPicPr>
            <a:picLocks noChangeAspect="1"/>
          </p:cNvPicPr>
          <p:nvPr/>
        </p:nvPicPr>
        <p:blipFill>
          <a:blip r:embed="rId2"/>
          <a:stretch>
            <a:fillRect/>
          </a:stretch>
        </p:blipFill>
        <p:spPr>
          <a:xfrm>
            <a:off x="7728538" y="2930710"/>
            <a:ext cx="4105732" cy="3381190"/>
          </a:xfrm>
          <a:prstGeom prst="rect">
            <a:avLst/>
          </a:prstGeom>
        </p:spPr>
      </p:pic>
      <p:pic>
        <p:nvPicPr>
          <p:cNvPr id="6" name="Picture 5"/>
          <p:cNvPicPr>
            <a:picLocks noChangeAspect="1"/>
          </p:cNvPicPr>
          <p:nvPr/>
        </p:nvPicPr>
        <p:blipFill>
          <a:blip r:embed="rId3"/>
          <a:stretch>
            <a:fillRect/>
          </a:stretch>
        </p:blipFill>
        <p:spPr>
          <a:xfrm>
            <a:off x="4989259" y="4148511"/>
            <a:ext cx="1582000" cy="1454804"/>
          </a:xfrm>
          <a:prstGeom prst="rect">
            <a:avLst/>
          </a:prstGeom>
        </p:spPr>
      </p:pic>
      <p:cxnSp>
        <p:nvCxnSpPr>
          <p:cNvPr id="8" name="Straight Connector 7"/>
          <p:cNvCxnSpPr/>
          <p:nvPr/>
        </p:nvCxnSpPr>
        <p:spPr>
          <a:xfrm flipH="1">
            <a:off x="6444689" y="3533982"/>
            <a:ext cx="1283849" cy="746142"/>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6507974" y="4098960"/>
            <a:ext cx="1220564" cy="1395883"/>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8167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8403" y="1363715"/>
            <a:ext cx="8275194" cy="4980850"/>
          </a:xfrm>
          <a:prstGeom prst="rect">
            <a:avLst/>
          </a:prstGeom>
        </p:spPr>
      </p:pic>
      <p:sp>
        <p:nvSpPr>
          <p:cNvPr id="8" name="Title 1">
            <a:extLst>
              <a:ext uri="{FF2B5EF4-FFF2-40B4-BE49-F238E27FC236}">
                <a16:creationId xmlns:a16="http://schemas.microsoft.com/office/drawing/2014/main" id="{5D77F407-F022-A645-9FC9-E1BF6A9F94CA}"/>
              </a:ext>
            </a:extLst>
          </p:cNvPr>
          <p:cNvSpPr>
            <a:spLocks noGrp="1"/>
          </p:cNvSpPr>
          <p:nvPr>
            <p:ph type="title"/>
          </p:nvPr>
        </p:nvSpPr>
        <p:spPr>
          <a:xfrm>
            <a:off x="838200" y="365125"/>
            <a:ext cx="10515600" cy="1325563"/>
          </a:xfrm>
        </p:spPr>
        <p:txBody>
          <a:bodyPr>
            <a:normAutofit/>
          </a:bodyPr>
          <a:lstStyle/>
          <a:p>
            <a:pPr>
              <a:lnSpc>
                <a:spcPct val="100000"/>
              </a:lnSpc>
            </a:pPr>
            <a:r>
              <a:rPr lang="en-US" dirty="0">
                <a:solidFill>
                  <a:schemeClr val="tx1"/>
                </a:solidFill>
                <a:latin typeface="Montserrat" pitchFamily="2" charset="0"/>
                <a:ea typeface="+mn-ea"/>
              </a:rPr>
              <a:t>Zigbee: automated testing</a:t>
            </a:r>
          </a:p>
        </p:txBody>
      </p:sp>
    </p:spTree>
    <p:extLst>
      <p:ext uri="{BB962C8B-B14F-4D97-AF65-F5344CB8AC3E}">
        <p14:creationId xmlns:p14="http://schemas.microsoft.com/office/powerpoint/2010/main" val="3240555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pPr>
            <a:r>
              <a:rPr lang="en-US" dirty="0">
                <a:solidFill>
                  <a:schemeClr val="tx1"/>
                </a:solidFill>
                <a:latin typeface="Montserrat" pitchFamily="2" charset="0"/>
                <a:ea typeface="+mn-ea"/>
              </a:rPr>
              <a:t>Zigbee Green Power</a:t>
            </a:r>
          </a:p>
        </p:txBody>
      </p:sp>
      <p:sp>
        <p:nvSpPr>
          <p:cNvPr id="3" name="Content Placeholder 2"/>
          <p:cNvSpPr>
            <a:spLocks noGrp="1"/>
          </p:cNvSpPr>
          <p:nvPr>
            <p:ph idx="1"/>
          </p:nvPr>
        </p:nvSpPr>
        <p:spPr>
          <a:xfrm>
            <a:off x="1199705" y="2010748"/>
            <a:ext cx="4554967" cy="4847252"/>
          </a:xfrm>
        </p:spPr>
        <p:txBody>
          <a:bodyPr/>
          <a:lstStyle/>
          <a:p>
            <a:pPr marL="0" indent="0">
              <a:buNone/>
            </a:pPr>
            <a:r>
              <a:rPr lang="en-US" dirty="0">
                <a:solidFill>
                  <a:srgbClr val="ED0544"/>
                </a:solidFill>
              </a:rPr>
              <a:t>Proxy functionality mandatory for Zigbee routing devices</a:t>
            </a:r>
          </a:p>
        </p:txBody>
      </p:sp>
      <p:pic>
        <p:nvPicPr>
          <p:cNvPr id="6" name="Picture 5">
            <a:extLst>
              <a:ext uri="{FF2B5EF4-FFF2-40B4-BE49-F238E27FC236}">
                <a16:creationId xmlns:a16="http://schemas.microsoft.com/office/drawing/2014/main" id="{78F1648C-D73D-9443-930A-907C4C2A70D4}"/>
              </a:ext>
            </a:extLst>
          </p:cNvPr>
          <p:cNvPicPr>
            <a:picLocks noChangeAspect="1"/>
          </p:cNvPicPr>
          <p:nvPr/>
        </p:nvPicPr>
        <p:blipFill>
          <a:blip r:embed="rId2"/>
          <a:stretch>
            <a:fillRect/>
          </a:stretch>
        </p:blipFill>
        <p:spPr>
          <a:xfrm>
            <a:off x="6791304" y="1668680"/>
            <a:ext cx="4751919" cy="4322618"/>
          </a:xfrm>
          <a:prstGeom prst="rect">
            <a:avLst/>
          </a:prstGeom>
        </p:spPr>
      </p:pic>
      <p:sp>
        <p:nvSpPr>
          <p:cNvPr id="7" name="Rounded Rectangle 6">
            <a:extLst>
              <a:ext uri="{FF2B5EF4-FFF2-40B4-BE49-F238E27FC236}">
                <a16:creationId xmlns:a16="http://schemas.microsoft.com/office/drawing/2014/main" id="{05B265AD-22D5-824B-8947-DB1DD2EEE558}"/>
              </a:ext>
            </a:extLst>
          </p:cNvPr>
          <p:cNvSpPr/>
          <p:nvPr/>
        </p:nvSpPr>
        <p:spPr>
          <a:xfrm>
            <a:off x="6724804" y="3025833"/>
            <a:ext cx="839780" cy="1546167"/>
          </a:xfrm>
          <a:prstGeom prst="roundRect">
            <a:avLst/>
          </a:prstGeom>
          <a:noFill/>
          <a:ln w="38100">
            <a:solidFill>
              <a:srgbClr val="ED05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7C2168E1-9A9C-D44E-BE89-463650C8014A}"/>
              </a:ext>
            </a:extLst>
          </p:cNvPr>
          <p:cNvCxnSpPr>
            <a:cxnSpLocks/>
          </p:cNvCxnSpPr>
          <p:nvPr/>
        </p:nvCxnSpPr>
        <p:spPr>
          <a:xfrm flipH="1" flipV="1">
            <a:off x="4414071" y="3025833"/>
            <a:ext cx="2310733" cy="582404"/>
          </a:xfrm>
          <a:prstGeom prst="line">
            <a:avLst/>
          </a:prstGeom>
          <a:ln w="28575">
            <a:solidFill>
              <a:srgbClr val="ED054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7754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7C98B7AE-5750-46E8-931E-5875D35FD9B4}"/>
              </a:ext>
            </a:extLst>
          </p:cNvPr>
          <p:cNvGraphicFramePr>
            <a:graphicFrameLocks noGrp="1"/>
          </p:cNvGraphicFramePr>
          <p:nvPr>
            <p:extLst>
              <p:ext uri="{D42A27DB-BD31-4B8C-83A1-F6EECF244321}">
                <p14:modId xmlns:p14="http://schemas.microsoft.com/office/powerpoint/2010/main" val="3702214055"/>
              </p:ext>
            </p:extLst>
          </p:nvPr>
        </p:nvGraphicFramePr>
        <p:xfrm>
          <a:off x="4539632" y="1284212"/>
          <a:ext cx="3365500" cy="5199188"/>
        </p:xfrm>
        <a:graphic>
          <a:graphicData uri="http://schemas.openxmlformats.org/drawingml/2006/table">
            <a:tbl>
              <a:tblPr firstRow="1" bandRow="1">
                <a:tableStyleId>{1FECB4D8-DB02-4DC6-A0A2-4F2EBAE1DC90}</a:tableStyleId>
              </a:tblPr>
              <a:tblGrid>
                <a:gridCol w="988970">
                  <a:extLst>
                    <a:ext uri="{9D8B030D-6E8A-4147-A177-3AD203B41FA5}">
                      <a16:colId xmlns:a16="http://schemas.microsoft.com/office/drawing/2014/main" val="20000"/>
                    </a:ext>
                  </a:extLst>
                </a:gridCol>
                <a:gridCol w="2376530">
                  <a:extLst>
                    <a:ext uri="{9D8B030D-6E8A-4147-A177-3AD203B41FA5}">
                      <a16:colId xmlns:a16="http://schemas.microsoft.com/office/drawing/2014/main" val="20001"/>
                    </a:ext>
                  </a:extLst>
                </a:gridCol>
              </a:tblGrid>
              <a:tr h="323380">
                <a:tc>
                  <a:txBody>
                    <a:bodyPr/>
                    <a:lstStyle/>
                    <a:p>
                      <a:r>
                        <a:rPr lang="en-US" sz="1400" dirty="0"/>
                        <a:t>Device Id</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Description</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00"/>
                  </a:ext>
                </a:extLst>
              </a:tr>
              <a:tr h="304730">
                <a:tc>
                  <a:txBody>
                    <a:bodyPr/>
                    <a:lstStyle/>
                    <a:p>
                      <a:r>
                        <a:rPr lang="en-US" sz="1400" dirty="0"/>
                        <a:t>0x0000</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On/Off Switch</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01"/>
                  </a:ext>
                </a:extLst>
              </a:tr>
              <a:tr h="304730">
                <a:tc>
                  <a:txBody>
                    <a:bodyPr/>
                    <a:lstStyle/>
                    <a:p>
                      <a:r>
                        <a:rPr lang="en-US" sz="1400" dirty="0"/>
                        <a:t>0x0001</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Level Control Switch</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02"/>
                  </a:ext>
                </a:extLst>
              </a:tr>
              <a:tr h="304730">
                <a:tc>
                  <a:txBody>
                    <a:bodyPr/>
                    <a:lstStyle/>
                    <a:p>
                      <a:r>
                        <a:rPr lang="en-US" sz="1400" dirty="0"/>
                        <a:t>0x0002</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On/Off</a:t>
                      </a:r>
                      <a:r>
                        <a:rPr lang="en-US" sz="1400" baseline="0" dirty="0"/>
                        <a:t> Output</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03"/>
                  </a:ext>
                </a:extLst>
              </a:tr>
              <a:tr h="304730">
                <a:tc>
                  <a:txBody>
                    <a:bodyPr/>
                    <a:lstStyle/>
                    <a:p>
                      <a:r>
                        <a:rPr lang="en-US" sz="1400" dirty="0"/>
                        <a:t>0x0003</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Level Controllable Output</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04"/>
                  </a:ext>
                </a:extLst>
              </a:tr>
              <a:tr h="304730">
                <a:tc>
                  <a:txBody>
                    <a:bodyPr/>
                    <a:lstStyle/>
                    <a:p>
                      <a:r>
                        <a:rPr lang="en-US" sz="1400" dirty="0"/>
                        <a:t>0x0004</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Scene Selector</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05"/>
                  </a:ext>
                </a:extLst>
              </a:tr>
              <a:tr h="304730">
                <a:tc>
                  <a:txBody>
                    <a:bodyPr/>
                    <a:lstStyle/>
                    <a:p>
                      <a:r>
                        <a:rPr lang="en-US" sz="1400" dirty="0"/>
                        <a:t>0x0005</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Configuration Tool*</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06"/>
                  </a:ext>
                </a:extLst>
              </a:tr>
              <a:tr h="304730">
                <a:tc>
                  <a:txBody>
                    <a:bodyPr/>
                    <a:lstStyle/>
                    <a:p>
                      <a:r>
                        <a:rPr lang="en-US" sz="1400" dirty="0"/>
                        <a:t>0x0006</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Remote Control*</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07"/>
                  </a:ext>
                </a:extLst>
              </a:tr>
              <a:tr h="304730">
                <a:tc>
                  <a:txBody>
                    <a:bodyPr/>
                    <a:lstStyle/>
                    <a:p>
                      <a:r>
                        <a:rPr lang="en-US" sz="1400" dirty="0"/>
                        <a:t>0x0007</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Combined</a:t>
                      </a:r>
                      <a:r>
                        <a:rPr lang="en-US" sz="1400" baseline="0" dirty="0"/>
                        <a:t> Interface *</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08"/>
                  </a:ext>
                </a:extLst>
              </a:tr>
              <a:tr h="304730">
                <a:tc>
                  <a:txBody>
                    <a:bodyPr/>
                    <a:lstStyle/>
                    <a:p>
                      <a:r>
                        <a:rPr lang="en-US" sz="1400" dirty="0"/>
                        <a:t>0x0008</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Range Extender</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09"/>
                  </a:ext>
                </a:extLst>
              </a:tr>
              <a:tr h="304730">
                <a:tc>
                  <a:txBody>
                    <a:bodyPr/>
                    <a:lstStyle/>
                    <a:p>
                      <a:r>
                        <a:rPr lang="en-US" sz="1400" dirty="0"/>
                        <a:t>0x0009</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Mains Power Outlet</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10"/>
                  </a:ext>
                </a:extLst>
              </a:tr>
              <a:tr h="304730">
                <a:tc>
                  <a:txBody>
                    <a:bodyPr/>
                    <a:lstStyle/>
                    <a:p>
                      <a:r>
                        <a:rPr lang="en-US" sz="1400" dirty="0"/>
                        <a:t>0x0100</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On/Off Light</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11"/>
                  </a:ext>
                </a:extLst>
              </a:tr>
              <a:tr h="304730">
                <a:tc>
                  <a:txBody>
                    <a:bodyPr/>
                    <a:lstStyle/>
                    <a:p>
                      <a:r>
                        <a:rPr lang="en-US" sz="1400" dirty="0"/>
                        <a:t>0x0101</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Dimmable Light</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12"/>
                  </a:ext>
                </a:extLst>
              </a:tr>
              <a:tr h="304730">
                <a:tc>
                  <a:txBody>
                    <a:bodyPr/>
                    <a:lstStyle/>
                    <a:p>
                      <a:r>
                        <a:rPr lang="en-US" sz="1400" dirty="0"/>
                        <a:t>0x0102</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Color Dimmable</a:t>
                      </a:r>
                      <a:r>
                        <a:rPr lang="en-US" sz="1400" baseline="0" dirty="0"/>
                        <a:t> Light</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13"/>
                  </a:ext>
                </a:extLst>
              </a:tr>
              <a:tr h="304730">
                <a:tc>
                  <a:txBody>
                    <a:bodyPr/>
                    <a:lstStyle/>
                    <a:p>
                      <a:r>
                        <a:rPr lang="en-US" sz="1400" dirty="0"/>
                        <a:t>0x0103</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On/Off</a:t>
                      </a:r>
                      <a:r>
                        <a:rPr lang="en-US" sz="1400" baseline="0" dirty="0"/>
                        <a:t> Light Switch</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14"/>
                  </a:ext>
                </a:extLst>
              </a:tr>
              <a:tr h="304730">
                <a:tc>
                  <a:txBody>
                    <a:bodyPr/>
                    <a:lstStyle/>
                    <a:p>
                      <a:r>
                        <a:rPr lang="en-US" sz="1400" dirty="0"/>
                        <a:t>0x0104</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Dimmer Switch</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15"/>
                  </a:ext>
                </a:extLst>
              </a:tr>
              <a:tr h="304730">
                <a:tc>
                  <a:txBody>
                    <a:bodyPr/>
                    <a:lstStyle/>
                    <a:p>
                      <a:r>
                        <a:rPr lang="en-US" sz="1400" dirty="0"/>
                        <a:t>0x0105</a:t>
                      </a:r>
                      <a:endParaRPr lang="en-US" sz="1400" b="1" dirty="0">
                        <a:latin typeface="Hind Light" charset="0"/>
                        <a:ea typeface="Hind Light" charset="0"/>
                        <a:cs typeface="Hind Light" charset="0"/>
                      </a:endParaRPr>
                    </a:p>
                  </a:txBody>
                  <a:tcPr marL="91432" marR="91432" marT="45689" marB="45689"/>
                </a:tc>
                <a:tc>
                  <a:txBody>
                    <a:bodyPr/>
                    <a:lstStyle/>
                    <a:p>
                      <a:r>
                        <a:rPr lang="en-US" sz="1400" dirty="0"/>
                        <a:t>Color Dimmer Switch</a:t>
                      </a:r>
                      <a:endParaRPr lang="en-US" sz="1400" b="1" dirty="0">
                        <a:latin typeface="Hind Light" charset="0"/>
                        <a:ea typeface="Hind Light" charset="0"/>
                        <a:cs typeface="Hind Light" charset="0"/>
                      </a:endParaRPr>
                    </a:p>
                  </a:txBody>
                  <a:tcPr marL="91432" marR="91432" marT="45689" marB="45689"/>
                </a:tc>
                <a:extLst>
                  <a:ext uri="{0D108BD9-81ED-4DB2-BD59-A6C34878D82A}">
                    <a16:rowId xmlns:a16="http://schemas.microsoft.com/office/drawing/2014/main" val="10016"/>
                  </a:ext>
                </a:extLst>
              </a:tr>
            </a:tbl>
          </a:graphicData>
        </a:graphic>
      </p:graphicFrame>
      <p:graphicFrame>
        <p:nvGraphicFramePr>
          <p:cNvPr id="13" name="Table 12">
            <a:extLst>
              <a:ext uri="{FF2B5EF4-FFF2-40B4-BE49-F238E27FC236}">
                <a16:creationId xmlns:a16="http://schemas.microsoft.com/office/drawing/2014/main" id="{E7D8183A-B9BC-47F9-B870-F1B8217A0FFC}"/>
              </a:ext>
            </a:extLst>
          </p:cNvPr>
          <p:cNvGraphicFramePr>
            <a:graphicFrameLocks noGrp="1"/>
          </p:cNvGraphicFramePr>
          <p:nvPr>
            <p:extLst>
              <p:ext uri="{D42A27DB-BD31-4B8C-83A1-F6EECF244321}">
                <p14:modId xmlns:p14="http://schemas.microsoft.com/office/powerpoint/2010/main" val="842685421"/>
              </p:ext>
            </p:extLst>
          </p:nvPr>
        </p:nvGraphicFramePr>
        <p:xfrm>
          <a:off x="8235440" y="1284341"/>
          <a:ext cx="3335337" cy="5199059"/>
        </p:xfrm>
        <a:graphic>
          <a:graphicData uri="http://schemas.openxmlformats.org/drawingml/2006/table">
            <a:tbl>
              <a:tblPr firstRow="1" bandRow="1">
                <a:tableStyleId>{1FECB4D8-DB02-4DC6-A0A2-4F2EBAE1DC90}</a:tableStyleId>
              </a:tblPr>
              <a:tblGrid>
                <a:gridCol w="980106">
                  <a:extLst>
                    <a:ext uri="{9D8B030D-6E8A-4147-A177-3AD203B41FA5}">
                      <a16:colId xmlns:a16="http://schemas.microsoft.com/office/drawing/2014/main" val="20000"/>
                    </a:ext>
                  </a:extLst>
                </a:gridCol>
                <a:gridCol w="2355231">
                  <a:extLst>
                    <a:ext uri="{9D8B030D-6E8A-4147-A177-3AD203B41FA5}">
                      <a16:colId xmlns:a16="http://schemas.microsoft.com/office/drawing/2014/main" val="20001"/>
                    </a:ext>
                  </a:extLst>
                </a:gridCol>
              </a:tblGrid>
              <a:tr h="305827">
                <a:tc>
                  <a:txBody>
                    <a:bodyPr/>
                    <a:lstStyle/>
                    <a:p>
                      <a:r>
                        <a:rPr lang="en-US" sz="1400" dirty="0"/>
                        <a:t>Device Id</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Description</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00"/>
                  </a:ext>
                </a:extLst>
              </a:tr>
              <a:tr h="305827">
                <a:tc>
                  <a:txBody>
                    <a:bodyPr/>
                    <a:lstStyle/>
                    <a:p>
                      <a:r>
                        <a:rPr lang="en-US" sz="1400" dirty="0"/>
                        <a:t>0x0106</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Light Sensor</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01"/>
                  </a:ext>
                </a:extLst>
              </a:tr>
              <a:tr h="305827">
                <a:tc>
                  <a:txBody>
                    <a:bodyPr/>
                    <a:lstStyle/>
                    <a:p>
                      <a:r>
                        <a:rPr lang="en-US" sz="1400" dirty="0"/>
                        <a:t>0x0107</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Occupancy Sensor</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02"/>
                  </a:ext>
                </a:extLst>
              </a:tr>
              <a:tr h="305827">
                <a:tc>
                  <a:txBody>
                    <a:bodyPr/>
                    <a:lstStyle/>
                    <a:p>
                      <a:r>
                        <a:rPr lang="en-US" sz="1400" dirty="0"/>
                        <a:t>0x010A</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On/Off Plug In Unit</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03"/>
                  </a:ext>
                </a:extLst>
              </a:tr>
              <a:tr h="305827">
                <a:tc>
                  <a:txBody>
                    <a:bodyPr/>
                    <a:lstStyle/>
                    <a:p>
                      <a:r>
                        <a:rPr lang="en-US" sz="1400" dirty="0"/>
                        <a:t>0x010B</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Dimmable Plug In Unit</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04"/>
                  </a:ext>
                </a:extLst>
              </a:tr>
              <a:tr h="305827">
                <a:tc>
                  <a:txBody>
                    <a:bodyPr/>
                    <a:lstStyle/>
                    <a:p>
                      <a:r>
                        <a:rPr lang="en-US" sz="1400" dirty="0"/>
                        <a:t>0x010C</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Color Temperature Light</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05"/>
                  </a:ext>
                </a:extLst>
              </a:tr>
              <a:tr h="305827">
                <a:tc>
                  <a:txBody>
                    <a:bodyPr/>
                    <a:lstStyle/>
                    <a:p>
                      <a:r>
                        <a:rPr lang="en-US" sz="1400" dirty="0"/>
                        <a:t>0x010D</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Extended</a:t>
                      </a:r>
                      <a:r>
                        <a:rPr lang="en-US" sz="1400" baseline="0" dirty="0"/>
                        <a:t> Color Light</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06"/>
                  </a:ext>
                </a:extLst>
              </a:tr>
              <a:tr h="305827">
                <a:tc>
                  <a:txBody>
                    <a:bodyPr/>
                    <a:lstStyle/>
                    <a:p>
                      <a:r>
                        <a:rPr lang="en-US" sz="1400" dirty="0"/>
                        <a:t>0x0201</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Shade Controller</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07"/>
                  </a:ext>
                </a:extLst>
              </a:tr>
              <a:tr h="305827">
                <a:tc>
                  <a:txBody>
                    <a:bodyPr/>
                    <a:lstStyle/>
                    <a:p>
                      <a:r>
                        <a:rPr lang="en-US" sz="1400" dirty="0"/>
                        <a:t>0x0202</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Window Covering</a:t>
                      </a:r>
                      <a:r>
                        <a:rPr lang="en-US" sz="1400" baseline="0" dirty="0"/>
                        <a:t> Device</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08"/>
                  </a:ext>
                </a:extLst>
              </a:tr>
              <a:tr h="305827">
                <a:tc>
                  <a:txBody>
                    <a:bodyPr/>
                    <a:lstStyle/>
                    <a:p>
                      <a:r>
                        <a:rPr lang="en-US" sz="1400" dirty="0"/>
                        <a:t>0x0203</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Window Covering Controller</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09"/>
                  </a:ext>
                </a:extLst>
              </a:tr>
              <a:tr h="305827">
                <a:tc>
                  <a:txBody>
                    <a:bodyPr/>
                    <a:lstStyle/>
                    <a:p>
                      <a:r>
                        <a:rPr lang="en-US" sz="1400" dirty="0"/>
                        <a:t>0x0302</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Temperature Sensor</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10"/>
                  </a:ext>
                </a:extLst>
              </a:tr>
              <a:tr h="305827">
                <a:tc>
                  <a:txBody>
                    <a:bodyPr/>
                    <a:lstStyle/>
                    <a:p>
                      <a:r>
                        <a:rPr lang="en-US" sz="1400" dirty="0"/>
                        <a:t>0x0800</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Color Controller</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11"/>
                  </a:ext>
                </a:extLst>
              </a:tr>
              <a:tr h="305827">
                <a:tc>
                  <a:txBody>
                    <a:bodyPr/>
                    <a:lstStyle/>
                    <a:p>
                      <a:r>
                        <a:rPr lang="en-US" sz="1400" dirty="0"/>
                        <a:t>0x0810</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Color Scene Controller</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12"/>
                  </a:ext>
                </a:extLst>
              </a:tr>
              <a:tr h="305827">
                <a:tc>
                  <a:txBody>
                    <a:bodyPr/>
                    <a:lstStyle/>
                    <a:p>
                      <a:r>
                        <a:rPr lang="en-US" sz="1400" dirty="0"/>
                        <a:t>0x0820</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Non-Color Controller</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13"/>
                  </a:ext>
                </a:extLst>
              </a:tr>
              <a:tr h="305827">
                <a:tc>
                  <a:txBody>
                    <a:bodyPr/>
                    <a:lstStyle/>
                    <a:p>
                      <a:r>
                        <a:rPr lang="en-US" sz="1400" dirty="0"/>
                        <a:t>0x0830</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Non-Color</a:t>
                      </a:r>
                      <a:r>
                        <a:rPr lang="en-US" sz="1400" baseline="0" dirty="0"/>
                        <a:t> Scene Controller</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14"/>
                  </a:ext>
                </a:extLst>
              </a:tr>
              <a:tr h="305827">
                <a:tc>
                  <a:txBody>
                    <a:bodyPr/>
                    <a:lstStyle/>
                    <a:p>
                      <a:r>
                        <a:rPr lang="en-US" sz="1400" dirty="0"/>
                        <a:t>0x0840</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Control Bridge</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15"/>
                  </a:ext>
                </a:extLst>
              </a:tr>
              <a:tr h="305827">
                <a:tc>
                  <a:txBody>
                    <a:bodyPr/>
                    <a:lstStyle/>
                    <a:p>
                      <a:r>
                        <a:rPr lang="en-US" sz="1400" dirty="0"/>
                        <a:t>0x0850</a:t>
                      </a:r>
                      <a:endParaRPr lang="en-US" sz="1400" b="1" dirty="0">
                        <a:latin typeface="Hind Light" charset="0"/>
                        <a:ea typeface="Hind Light" charset="0"/>
                        <a:cs typeface="Hind Light" charset="0"/>
                      </a:endParaRPr>
                    </a:p>
                  </a:txBody>
                  <a:tcPr marL="91437" marR="91437" marT="45704" marB="45704"/>
                </a:tc>
                <a:tc>
                  <a:txBody>
                    <a:bodyPr/>
                    <a:lstStyle/>
                    <a:p>
                      <a:r>
                        <a:rPr lang="en-US" sz="1400" dirty="0"/>
                        <a:t>On/Off Sensor</a:t>
                      </a:r>
                      <a:endParaRPr lang="en-US" sz="1400" b="1" dirty="0">
                        <a:latin typeface="Hind Light" charset="0"/>
                        <a:ea typeface="Hind Light" charset="0"/>
                        <a:cs typeface="Hind Light" charset="0"/>
                      </a:endParaRPr>
                    </a:p>
                  </a:txBody>
                  <a:tcPr marL="91437" marR="91437" marT="45704" marB="45704"/>
                </a:tc>
                <a:extLst>
                  <a:ext uri="{0D108BD9-81ED-4DB2-BD59-A6C34878D82A}">
                    <a16:rowId xmlns:a16="http://schemas.microsoft.com/office/drawing/2014/main" val="10016"/>
                  </a:ext>
                </a:extLst>
              </a:tr>
            </a:tbl>
          </a:graphicData>
        </a:graphic>
      </p:graphicFrame>
      <p:sp>
        <p:nvSpPr>
          <p:cNvPr id="22641" name="Content Placeholder 1">
            <a:extLst>
              <a:ext uri="{FF2B5EF4-FFF2-40B4-BE49-F238E27FC236}">
                <a16:creationId xmlns:a16="http://schemas.microsoft.com/office/drawing/2014/main" id="{088C42EA-07C9-4FC4-A625-338B5899BD2F}"/>
              </a:ext>
            </a:extLst>
          </p:cNvPr>
          <p:cNvSpPr txBox="1">
            <a:spLocks/>
          </p:cNvSpPr>
          <p:nvPr/>
        </p:nvSpPr>
        <p:spPr bwMode="auto">
          <a:xfrm>
            <a:off x="838200" y="1530701"/>
            <a:ext cx="2416444" cy="132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b="1">
                <a:solidFill>
                  <a:schemeClr val="tx1"/>
                </a:solidFill>
                <a:latin typeface="Hind" pitchFamily="2" charset="0"/>
                <a:cs typeface="Hind" pitchFamily="2" charset="0"/>
              </a:defRPr>
            </a:lvl1pPr>
            <a:lvl2pPr>
              <a:lnSpc>
                <a:spcPct val="90000"/>
              </a:lnSpc>
              <a:spcBef>
                <a:spcPts val="500"/>
              </a:spcBef>
              <a:buFont typeface="Arial" panose="020B0604020202020204" pitchFamily="34" charset="0"/>
              <a:buChar char="•"/>
              <a:defRPr sz="2400">
                <a:solidFill>
                  <a:schemeClr val="tx1"/>
                </a:solidFill>
                <a:latin typeface="Hind Light" pitchFamily="2" charset="0"/>
                <a:cs typeface="Hind Light"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ind Light" pitchFamily="2" charset="0"/>
                <a:cs typeface="Hind Light"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ind Light" pitchFamily="2" charset="0"/>
                <a:cs typeface="Hind Light" pitchFamily="2" charset="0"/>
              </a:defRPr>
            </a:lvl4pPr>
            <a:lvl5pPr marL="2057400" indent="-228600">
              <a:lnSpc>
                <a:spcPct val="90000"/>
              </a:lnSpc>
              <a:spcBef>
                <a:spcPts val="500"/>
              </a:spcBef>
              <a:buFont typeface="Arial" panose="020B0604020202020204" pitchFamily="34" charset="0"/>
              <a:buChar char="•"/>
              <a:defRPr>
                <a:solidFill>
                  <a:schemeClr val="tx1"/>
                </a:solidFill>
                <a:latin typeface="Hind Light" pitchFamily="2" charset="0"/>
                <a:cs typeface="Hind Light"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itchFamily="2" charset="0"/>
                <a:cs typeface="Hind Light"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itchFamily="2" charset="0"/>
                <a:cs typeface="Hind Light"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itchFamily="2" charset="0"/>
                <a:cs typeface="Hind Light"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itchFamily="2" charset="0"/>
                <a:cs typeface="Hind Light" pitchFamily="2" charset="0"/>
              </a:defRPr>
            </a:lvl9pPr>
          </a:lstStyle>
          <a:p>
            <a:pPr eaLnBrk="1" hangingPunct="1">
              <a:lnSpc>
                <a:spcPct val="100000"/>
              </a:lnSpc>
              <a:spcBef>
                <a:spcPct val="20000"/>
              </a:spcBef>
              <a:buFontTx/>
              <a:buNone/>
            </a:pPr>
            <a:r>
              <a:rPr lang="en-US" altLang="en-US" sz="1600" b="0" dirty="0">
                <a:solidFill>
                  <a:srgbClr val="000000"/>
                </a:solidFill>
                <a:latin typeface="Hind Light" pitchFamily="2" charset="0"/>
                <a:cs typeface="Hind Light" pitchFamily="2" charset="0"/>
              </a:rPr>
              <a:t>* Limited to implemented Clusters being already supported in Zigbee Test Tool</a:t>
            </a:r>
          </a:p>
          <a:p>
            <a:pPr lvl="1" eaLnBrk="1" hangingPunct="1">
              <a:lnSpc>
                <a:spcPct val="100000"/>
              </a:lnSpc>
              <a:spcBef>
                <a:spcPct val="20000"/>
              </a:spcBef>
              <a:buFontTx/>
              <a:buNone/>
            </a:pPr>
            <a:endParaRPr lang="en-US" altLang="en-US" sz="1800" dirty="0">
              <a:solidFill>
                <a:srgbClr val="000000"/>
              </a:solidFill>
            </a:endParaRPr>
          </a:p>
        </p:txBody>
      </p:sp>
      <p:sp>
        <p:nvSpPr>
          <p:cNvPr id="7" name="Title 1">
            <a:extLst>
              <a:ext uri="{FF2B5EF4-FFF2-40B4-BE49-F238E27FC236}">
                <a16:creationId xmlns:a16="http://schemas.microsoft.com/office/drawing/2014/main" id="{7B56807B-EA31-EE4D-BC24-A7442D199ADC}"/>
              </a:ext>
            </a:extLst>
          </p:cNvPr>
          <p:cNvSpPr txBox="1">
            <a:spLocks/>
          </p:cNvSpPr>
          <p:nvPr/>
        </p:nvSpPr>
        <p:spPr>
          <a:xfrm>
            <a:off x="838200" y="365125"/>
            <a:ext cx="10515600" cy="1325563"/>
          </a:xfrm>
          <a:prstGeom prst="rect">
            <a:avLst/>
          </a:prstGeom>
        </p:spPr>
        <p:txBody>
          <a:bodyPr>
            <a:normAutofit/>
          </a:bodyPr>
          <a:lstStyle>
            <a:lvl1pPr algn="l" defTabSz="914400" rtl="0" eaLnBrk="1" latinLnBrk="0" hangingPunct="1">
              <a:lnSpc>
                <a:spcPct val="90000"/>
              </a:lnSpc>
              <a:spcBef>
                <a:spcPct val="0"/>
              </a:spcBef>
              <a:buNone/>
              <a:defRPr sz="4400" b="1" i="0" kern="1200">
                <a:solidFill>
                  <a:srgbClr val="EE3350"/>
                </a:solidFill>
                <a:latin typeface="Montserrat" charset="0"/>
                <a:ea typeface="Montserrat" charset="0"/>
                <a:cs typeface="Montserrat" charset="0"/>
              </a:defRPr>
            </a:lvl1pPr>
          </a:lstStyle>
          <a:p>
            <a:pPr>
              <a:lnSpc>
                <a:spcPct val="100000"/>
              </a:lnSpc>
            </a:pPr>
            <a:r>
              <a:rPr lang="en-US" dirty="0">
                <a:solidFill>
                  <a:schemeClr val="tx1"/>
                </a:solidFill>
                <a:latin typeface="Montserrat" pitchFamily="2" charset="0"/>
                <a:ea typeface="+mn-ea"/>
              </a:rPr>
              <a:t>Available for automated testing</a:t>
            </a:r>
          </a:p>
        </p:txBody>
      </p:sp>
    </p:spTree>
    <p:extLst>
      <p:ext uri="{BB962C8B-B14F-4D97-AF65-F5344CB8AC3E}">
        <p14:creationId xmlns:p14="http://schemas.microsoft.com/office/powerpoint/2010/main" val="2032456192"/>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Evolution of our Application Layer</a:t>
            </a:r>
          </a:p>
        </p:txBody>
      </p:sp>
    </p:spTree>
    <p:extLst>
      <p:ext uri="{BB962C8B-B14F-4D97-AF65-F5344CB8AC3E}">
        <p14:creationId xmlns:p14="http://schemas.microsoft.com/office/powerpoint/2010/main" val="501560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a:extLst>
              <a:ext uri="{FF2B5EF4-FFF2-40B4-BE49-F238E27FC236}">
                <a16:creationId xmlns:a16="http://schemas.microsoft.com/office/drawing/2014/main" id="{02342FCC-AF23-1E46-800D-5B9BBA611E30}"/>
              </a:ext>
            </a:extLst>
          </p:cNvPr>
          <p:cNvSpPr>
            <a:spLocks noGrp="1"/>
          </p:cNvSpPr>
          <p:nvPr>
            <p:ph type="title"/>
          </p:nvPr>
        </p:nvSpPr>
        <p:spPr/>
        <p:txBody>
          <a:bodyPr/>
          <a:lstStyle/>
          <a:p>
            <a:pPr eaLnBrk="1" hangingPunct="1"/>
            <a:r>
              <a:rPr lang="en-US" altLang="en-US" dirty="0">
                <a:solidFill>
                  <a:schemeClr val="tx1"/>
                </a:solidFill>
                <a:latin typeface="Montserrat" pitchFamily="2" charset="77"/>
                <a:ea typeface="Montserrat" pitchFamily="2" charset="77"/>
                <a:cs typeface="Montserrat" pitchFamily="2" charset="77"/>
              </a:rPr>
              <a:t>Our Board of Directors</a:t>
            </a:r>
          </a:p>
        </p:txBody>
      </p:sp>
      <p:pic>
        <p:nvPicPr>
          <p:cNvPr id="4" name="Picture 3">
            <a:extLst>
              <a:ext uri="{FF2B5EF4-FFF2-40B4-BE49-F238E27FC236}">
                <a16:creationId xmlns:a16="http://schemas.microsoft.com/office/drawing/2014/main" id="{803ABEA2-77AA-284D-A696-7C9C1BF0D249}"/>
              </a:ext>
            </a:extLst>
          </p:cNvPr>
          <p:cNvPicPr>
            <a:picLocks noChangeAspect="1"/>
          </p:cNvPicPr>
          <p:nvPr/>
        </p:nvPicPr>
        <p:blipFill>
          <a:blip r:embed="rId2"/>
          <a:stretch>
            <a:fillRect/>
          </a:stretch>
        </p:blipFill>
        <p:spPr>
          <a:xfrm>
            <a:off x="3569422" y="1691721"/>
            <a:ext cx="5053157" cy="4619144"/>
          </a:xfrm>
          <a:prstGeom prst="rect">
            <a:avLst/>
          </a:prstGeom>
        </p:spPr>
      </p:pic>
    </p:spTree>
    <p:extLst>
      <p:ext uri="{BB962C8B-B14F-4D97-AF65-F5344CB8AC3E}">
        <p14:creationId xmlns:p14="http://schemas.microsoft.com/office/powerpoint/2010/main" val="3465928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Evolution of our Application Layer</a:t>
            </a:r>
          </a:p>
        </p:txBody>
      </p:sp>
      <p:sp>
        <p:nvSpPr>
          <p:cNvPr id="3" name="Content Placeholder 2"/>
          <p:cNvSpPr>
            <a:spLocks noGrp="1"/>
          </p:cNvSpPr>
          <p:nvPr>
            <p:ph idx="1"/>
          </p:nvPr>
        </p:nvSpPr>
        <p:spPr>
          <a:xfrm>
            <a:off x="838200" y="1743815"/>
            <a:ext cx="4989163" cy="4351338"/>
          </a:xfrm>
        </p:spPr>
        <p:txBody>
          <a:bodyPr>
            <a:normAutofit lnSpcReduction="10000"/>
          </a:bodyPr>
          <a:lstStyle/>
          <a:p>
            <a:pPr marL="0" indent="0">
              <a:buNone/>
            </a:pPr>
            <a:r>
              <a:rPr lang="en-US" dirty="0"/>
              <a:t>Interoperable app layer</a:t>
            </a:r>
          </a:p>
          <a:p>
            <a:pPr lvl="1"/>
            <a:r>
              <a:rPr lang="en-US" dirty="0"/>
              <a:t>The Alliance developed the first open, interoperable, certified application layer for multiple key verticals</a:t>
            </a:r>
          </a:p>
          <a:p>
            <a:pPr lvl="1"/>
            <a:r>
              <a:rPr lang="en-US" dirty="0"/>
              <a:t>Major successes in smart energy, smart home, &amp; lighting</a:t>
            </a:r>
          </a:p>
          <a:p>
            <a:pPr marL="0" indent="0">
              <a:buNone/>
            </a:pPr>
            <a:r>
              <a:rPr lang="en-US" dirty="0"/>
              <a:t>Lessons</a:t>
            </a:r>
          </a:p>
          <a:p>
            <a:pPr lvl="1"/>
            <a:r>
              <a:rPr lang="en-US" dirty="0"/>
              <a:t>As IoT evolved, interoperability between verticals became increasingly important</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6177" y="1800276"/>
            <a:ext cx="5858256" cy="4538472"/>
          </a:xfrm>
          <a:prstGeom prst="rect">
            <a:avLst/>
          </a:prstGeom>
        </p:spPr>
      </p:pic>
    </p:spTree>
    <p:extLst>
      <p:ext uri="{BB962C8B-B14F-4D97-AF65-F5344CB8AC3E}">
        <p14:creationId xmlns:p14="http://schemas.microsoft.com/office/powerpoint/2010/main" val="1561184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Evolution of our Application Layer</a:t>
            </a:r>
          </a:p>
        </p:txBody>
      </p:sp>
      <p:sp>
        <p:nvSpPr>
          <p:cNvPr id="3" name="Content Placeholder 2"/>
          <p:cNvSpPr>
            <a:spLocks noGrp="1"/>
          </p:cNvSpPr>
          <p:nvPr>
            <p:ph idx="1"/>
          </p:nvPr>
        </p:nvSpPr>
        <p:spPr>
          <a:xfrm>
            <a:off x="838199" y="1771759"/>
            <a:ext cx="6320884" cy="4319076"/>
          </a:xfrm>
        </p:spPr>
        <p:txBody>
          <a:bodyPr>
            <a:noAutofit/>
          </a:bodyPr>
          <a:lstStyle/>
          <a:p>
            <a:pPr marL="0" indent="0">
              <a:buNone/>
            </a:pPr>
            <a:r>
              <a:rPr lang="en-US" dirty="0"/>
              <a:t>Consolidated App Layer</a:t>
            </a:r>
          </a:p>
          <a:p>
            <a:pPr lvl="1"/>
            <a:r>
              <a:rPr lang="en-US" sz="2000" dirty="0"/>
              <a:t>With Zigbee, we’ve brought all our profiles under one technology</a:t>
            </a:r>
          </a:p>
          <a:p>
            <a:pPr lvl="1"/>
            <a:r>
              <a:rPr lang="en-US" sz="2000" dirty="0"/>
              <a:t>Evolution of the most mature, widely-deployed, well-supported application layer</a:t>
            </a:r>
          </a:p>
          <a:p>
            <a:pPr marL="0" indent="0">
              <a:buNone/>
            </a:pPr>
            <a:r>
              <a:rPr lang="en-US" dirty="0"/>
              <a:t>Lessons</a:t>
            </a:r>
          </a:p>
          <a:p>
            <a:pPr lvl="1"/>
            <a:r>
              <a:rPr lang="en-US" sz="2000" dirty="0"/>
              <a:t>IoT needs a universal language, and Zigbee’s Cluster Library is the most robust </a:t>
            </a:r>
          </a:p>
          <a:p>
            <a:pPr lvl="1"/>
            <a:r>
              <a:rPr lang="en-US" sz="2000" dirty="0"/>
              <a:t>High demand to expand this across other networks.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6857" y="1772619"/>
            <a:ext cx="4523232" cy="4562856"/>
          </a:xfrm>
          <a:prstGeom prst="rect">
            <a:avLst/>
          </a:prstGeom>
        </p:spPr>
      </p:pic>
    </p:spTree>
    <p:extLst>
      <p:ext uri="{BB962C8B-B14F-4D97-AF65-F5344CB8AC3E}">
        <p14:creationId xmlns:p14="http://schemas.microsoft.com/office/powerpoint/2010/main" val="427504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1201" y="1772619"/>
            <a:ext cx="4523232" cy="4562856"/>
          </a:xfrm>
          <a:prstGeom prst="rect">
            <a:avLst/>
          </a:prstGeom>
        </p:spPr>
      </p:pic>
      <p:sp>
        <p:nvSpPr>
          <p:cNvPr id="2" name="Title 1"/>
          <p:cNvSpPr>
            <a:spLocks noGrp="1"/>
          </p:cNvSpPr>
          <p:nvPr>
            <p:ph type="title"/>
          </p:nvPr>
        </p:nvSpPr>
        <p:spPr/>
        <p:txBody>
          <a:bodyPr/>
          <a:lstStyle/>
          <a:p>
            <a:r>
              <a:rPr lang="en-US" dirty="0">
                <a:solidFill>
                  <a:schemeClr val="tx1"/>
                </a:solidFill>
              </a:rPr>
              <a:t>Evolution of our Application Layer</a:t>
            </a:r>
          </a:p>
        </p:txBody>
      </p:sp>
      <p:sp>
        <p:nvSpPr>
          <p:cNvPr id="3" name="Content Placeholder 2"/>
          <p:cNvSpPr>
            <a:spLocks noGrp="1"/>
          </p:cNvSpPr>
          <p:nvPr>
            <p:ph idx="1"/>
          </p:nvPr>
        </p:nvSpPr>
        <p:spPr>
          <a:xfrm>
            <a:off x="838200" y="1767554"/>
            <a:ext cx="4989163" cy="4351338"/>
          </a:xfrm>
        </p:spPr>
        <p:txBody>
          <a:bodyPr>
            <a:normAutofit lnSpcReduction="10000"/>
          </a:bodyPr>
          <a:lstStyle/>
          <a:p>
            <a:pPr marL="0" indent="0">
              <a:buNone/>
            </a:pPr>
            <a:r>
              <a:rPr lang="en-US" dirty="0"/>
              <a:t>Meet</a:t>
            </a:r>
          </a:p>
          <a:p>
            <a:pPr lvl="1"/>
            <a:r>
              <a:rPr lang="en-US" dirty="0"/>
              <a:t>The new name for our application layer (formerly ZCL), that can be built across Zigbee, IP, and other transports</a:t>
            </a:r>
          </a:p>
          <a:p>
            <a:pPr lvl="1"/>
            <a:r>
              <a:rPr lang="en-US" dirty="0"/>
              <a:t>Comes to market with maturity, and an ecosystem of suppliers, manufacturers, and experts</a:t>
            </a:r>
          </a:p>
          <a:p>
            <a:pPr lvl="1"/>
            <a:r>
              <a:rPr lang="en-US" dirty="0"/>
              <a:t>Product vendors’ investment in Zigbee &amp; Dotdot will scale across multiple markets and applications.</a:t>
            </a:r>
          </a:p>
          <a:p>
            <a:pPr lvl="1"/>
            <a:endParaRPr lang="en-US"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5477" y="1809594"/>
            <a:ext cx="1631642" cy="296135"/>
          </a:xfrm>
          <a:prstGeom prst="rect">
            <a:avLst/>
          </a:prstGeom>
        </p:spPr>
      </p:pic>
    </p:spTree>
    <p:extLst>
      <p:ext uri="{BB962C8B-B14F-4D97-AF65-F5344CB8AC3E}">
        <p14:creationId xmlns:p14="http://schemas.microsoft.com/office/powerpoint/2010/main" val="759967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1201" y="1775667"/>
            <a:ext cx="4523232" cy="4559808"/>
          </a:xfrm>
          <a:prstGeom prst="rect">
            <a:avLst/>
          </a:prstGeom>
        </p:spPr>
      </p:pic>
      <p:sp>
        <p:nvSpPr>
          <p:cNvPr id="3" name="Content Placeholder 2"/>
          <p:cNvSpPr>
            <a:spLocks noGrp="1"/>
          </p:cNvSpPr>
          <p:nvPr>
            <p:ph idx="1"/>
          </p:nvPr>
        </p:nvSpPr>
        <p:spPr>
          <a:xfrm>
            <a:off x="838200" y="1743815"/>
            <a:ext cx="5671088" cy="4351338"/>
          </a:xfrm>
        </p:spPr>
        <p:txBody>
          <a:bodyPr>
            <a:normAutofit/>
          </a:bodyPr>
          <a:lstStyle/>
          <a:p>
            <a:pPr marL="0" indent="0">
              <a:buNone/>
            </a:pPr>
            <a:r>
              <a:rPr lang="en-US" dirty="0"/>
              <a:t>Dotdot and </a:t>
            </a:r>
            <a:r>
              <a:rPr lang="en-US" dirty="0">
                <a:solidFill>
                  <a:srgbClr val="EE3350"/>
                </a:solidFill>
              </a:rPr>
              <a:t>Zigbee</a:t>
            </a:r>
          </a:p>
          <a:p>
            <a:pPr lvl="1"/>
            <a:r>
              <a:rPr lang="en-US" dirty="0"/>
              <a:t>Zigbee devices today already use Dotdot</a:t>
            </a:r>
          </a:p>
          <a:p>
            <a:pPr lvl="1"/>
            <a:r>
              <a:rPr lang="en-US" dirty="0"/>
              <a:t>We will be launching a certification and logo program for Dotdot in 2018</a:t>
            </a:r>
          </a:p>
          <a:p>
            <a:pPr lvl="1"/>
            <a:r>
              <a:rPr lang="en-US" dirty="0"/>
              <a:t>Products will be able to certify &amp; label as both, for continuity and to indicate connectivity.</a:t>
            </a:r>
          </a:p>
          <a:p>
            <a:pPr lvl="1"/>
            <a:endParaRPr lang="en-US" dirty="0"/>
          </a:p>
        </p:txBody>
      </p:sp>
      <p:sp>
        <p:nvSpPr>
          <p:cNvPr id="4" name="Footer Placeholder 3"/>
          <p:cNvSpPr>
            <a:spLocks noGrp="1"/>
          </p:cNvSpPr>
          <p:nvPr>
            <p:ph type="ftr" sz="quarter" idx="11"/>
          </p:nvPr>
        </p:nvSpPr>
        <p:spPr/>
        <p:txBody>
          <a:bodyPr/>
          <a:lstStyle/>
          <a:p>
            <a:r>
              <a:rPr lang="en-US" dirty="0"/>
              <a:t>© 2017 zigbee alliance. All rights reserved. </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6710" y="697424"/>
            <a:ext cx="2785375" cy="505531"/>
          </a:xfrm>
          <a:prstGeom prst="rect">
            <a:avLst/>
          </a:prstGeom>
        </p:spPr>
      </p:pic>
    </p:spTree>
    <p:extLst>
      <p:ext uri="{BB962C8B-B14F-4D97-AF65-F5344CB8AC3E}">
        <p14:creationId xmlns:p14="http://schemas.microsoft.com/office/powerpoint/2010/main" val="327494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Green Power</a:t>
            </a:r>
          </a:p>
        </p:txBody>
      </p:sp>
    </p:spTree>
    <p:extLst>
      <p:ext uri="{BB962C8B-B14F-4D97-AF65-F5344CB8AC3E}">
        <p14:creationId xmlns:p14="http://schemas.microsoft.com/office/powerpoint/2010/main" val="1478979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tx1"/>
                </a:solidFill>
              </a:rPr>
              <a:t>What is Green Power? </a:t>
            </a:r>
          </a:p>
        </p:txBody>
      </p:sp>
      <p:sp>
        <p:nvSpPr>
          <p:cNvPr id="2" name="Content Placeholder 1"/>
          <p:cNvSpPr>
            <a:spLocks noGrp="1"/>
          </p:cNvSpPr>
          <p:nvPr>
            <p:ph idx="1"/>
          </p:nvPr>
        </p:nvSpPr>
        <p:spPr/>
        <p:txBody>
          <a:bodyPr>
            <a:normAutofit fontScale="92500" lnSpcReduction="10000"/>
          </a:bodyPr>
          <a:lstStyle/>
          <a:p>
            <a:r>
              <a:rPr lang="en-US" dirty="0"/>
              <a:t>Green Power is a feature of Zigbee PRO networks</a:t>
            </a:r>
          </a:p>
          <a:p>
            <a:endParaRPr lang="en-US" dirty="0"/>
          </a:p>
          <a:p>
            <a:r>
              <a:rPr lang="en-US" dirty="0"/>
              <a:t>Integrating battery-less (energy harvesting-based) or life-long battery operated devices into the Zigbee network</a:t>
            </a:r>
          </a:p>
          <a:p>
            <a:endParaRPr lang="en-US" dirty="0"/>
          </a:p>
          <a:p>
            <a:pPr lvl="1"/>
            <a:r>
              <a:rPr lang="en-US" b="1" dirty="0">
                <a:solidFill>
                  <a:srgbClr val="FF0000"/>
                </a:solidFill>
              </a:rPr>
              <a:t>Key benefit</a:t>
            </a:r>
            <a:r>
              <a:rPr lang="en-US" dirty="0"/>
              <a:t>: adds nodes/devices to the network that are virtually completely maintenance free</a:t>
            </a:r>
          </a:p>
          <a:p>
            <a:endParaRPr lang="en-US" dirty="0"/>
          </a:p>
          <a:p>
            <a:r>
              <a:rPr lang="en-US" b="0" dirty="0"/>
              <a:t>Green Power adds green capability to Zigbee by eliminating battery usage and waste</a:t>
            </a:r>
          </a:p>
        </p:txBody>
      </p:sp>
    </p:spTree>
    <p:extLst>
      <p:ext uri="{BB962C8B-B14F-4D97-AF65-F5344CB8AC3E}">
        <p14:creationId xmlns:p14="http://schemas.microsoft.com/office/powerpoint/2010/main" val="4028756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68407" y="1719098"/>
            <a:ext cx="3553558" cy="3553558"/>
          </a:xfrm>
          <a:prstGeom prst="rect">
            <a:avLst/>
          </a:prstGeom>
        </p:spPr>
      </p:pic>
      <p:sp>
        <p:nvSpPr>
          <p:cNvPr id="3" name="Title 2"/>
          <p:cNvSpPr>
            <a:spLocks noGrp="1"/>
          </p:cNvSpPr>
          <p:nvPr>
            <p:ph type="title"/>
          </p:nvPr>
        </p:nvSpPr>
        <p:spPr/>
        <p:txBody>
          <a:bodyPr/>
          <a:lstStyle/>
          <a:p>
            <a:r>
              <a:rPr lang="en-US" dirty="0">
                <a:solidFill>
                  <a:schemeClr val="tx1"/>
                </a:solidFill>
              </a:rPr>
              <a:t>Green Power applications</a:t>
            </a:r>
          </a:p>
        </p:txBody>
      </p:sp>
      <p:sp>
        <p:nvSpPr>
          <p:cNvPr id="2" name="Content Placeholder 1"/>
          <p:cNvSpPr>
            <a:spLocks noGrp="1"/>
          </p:cNvSpPr>
          <p:nvPr>
            <p:ph idx="1"/>
          </p:nvPr>
        </p:nvSpPr>
        <p:spPr>
          <a:xfrm>
            <a:off x="838200" y="1320208"/>
            <a:ext cx="10515600" cy="4351338"/>
          </a:xfrm>
        </p:spPr>
        <p:txBody>
          <a:bodyPr/>
          <a:lstStyle/>
          <a:p>
            <a:r>
              <a:rPr lang="en-US" sz="3000" dirty="0"/>
              <a:t>(Light) switch: flipping the switch generates the energy for data-communication</a:t>
            </a:r>
          </a:p>
          <a:p>
            <a:pPr marL="0" indent="0">
              <a:buNone/>
            </a:pPr>
            <a:endParaRPr lang="en-US" sz="30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9643" y="2469998"/>
            <a:ext cx="2302328" cy="2226594"/>
          </a:xfrm>
          <a:prstGeom prst="rect">
            <a:avLst/>
          </a:prstGeom>
        </p:spPr>
      </p:pic>
      <p:sp>
        <p:nvSpPr>
          <p:cNvPr id="10" name="Content Placeholder 1"/>
          <p:cNvSpPr txBox="1">
            <a:spLocks/>
          </p:cNvSpPr>
          <p:nvPr/>
        </p:nvSpPr>
        <p:spPr bwMode="auto">
          <a:xfrm>
            <a:off x="1775520" y="4797152"/>
            <a:ext cx="8640960" cy="1099862"/>
          </a:xfrm>
          <a:prstGeom prst="rect">
            <a:avLst/>
          </a:prstGeom>
          <a:noFill/>
          <a:ln>
            <a:noFill/>
          </a:ln>
        </p:spPr>
        <p:txBody>
          <a:bodyPr vert="horz" wrap="square" lIns="91440" tIns="45720" rIns="91440" bIns="45720" numCol="1" anchor="t" anchorCtr="0" compatLnSpc="1">
            <a:prstTxWarp prst="textNoShape">
              <a:avLst/>
            </a:prstTxWarp>
          </a:bodyPr>
          <a:lstStyle>
            <a:lvl1pPr marL="342900" indent="-342900" eaLnBrk="0" hangingPunct="0">
              <a:spcBef>
                <a:spcPct val="20000"/>
              </a:spcBef>
              <a:buFont typeface="Arial" pitchFamily="-65" charset="0"/>
              <a:buBlip>
                <a:blip r:embed="rId4"/>
              </a:buBlip>
              <a:defRPr sz="3000">
                <a:solidFill>
                  <a:schemeClr val="tx1"/>
                </a:solidFill>
                <a:latin typeface="Avenir Light"/>
                <a:ea typeface="ＭＳ Ｐゴシック" pitchFamily="-65" charset="-128"/>
                <a:cs typeface="Avenir Light"/>
              </a:defRPr>
            </a:lvl1pPr>
            <a:lvl2pPr marL="742950" indent="-285750" eaLnBrk="0" hangingPunct="0">
              <a:spcBef>
                <a:spcPct val="20000"/>
              </a:spcBef>
              <a:buClr>
                <a:srgbClr val="CF1C21"/>
              </a:buClr>
              <a:buFont typeface="Arial" panose="020B0604020202020204" pitchFamily="34" charset="0"/>
              <a:buChar char="–"/>
              <a:defRPr sz="2400">
                <a:solidFill>
                  <a:schemeClr val="tx1"/>
                </a:solidFill>
                <a:latin typeface="Avenir Light"/>
                <a:ea typeface="ＭＳ Ｐゴシック" pitchFamily="-65" charset="-128"/>
                <a:cs typeface="Avenir Light"/>
              </a:defRPr>
            </a:lvl2pPr>
            <a:lvl3pPr marL="1143000" indent="-228600" eaLnBrk="0" hangingPunct="0">
              <a:spcBef>
                <a:spcPct val="20000"/>
              </a:spcBef>
              <a:buClr>
                <a:srgbClr val="CF1C21"/>
              </a:buClr>
              <a:buFont typeface="Arial" panose="020B0604020202020204" pitchFamily="34" charset="0"/>
              <a:buChar char="•"/>
              <a:defRPr sz="2000">
                <a:solidFill>
                  <a:schemeClr val="tx1"/>
                </a:solidFill>
                <a:latin typeface="Avenir Light"/>
                <a:ea typeface="ＭＳ Ｐゴシック" pitchFamily="-65" charset="-128"/>
                <a:cs typeface="Avenir Light"/>
              </a:defRPr>
            </a:lvl3pPr>
            <a:lvl4pPr marL="1600200" indent="-228600" eaLnBrk="0" hangingPunct="0">
              <a:spcBef>
                <a:spcPct val="20000"/>
              </a:spcBef>
              <a:buClr>
                <a:srgbClr val="CF1C21"/>
              </a:buClr>
              <a:buFont typeface="Arial" panose="020B0604020202020204" pitchFamily="34" charset="0"/>
              <a:buChar char="–"/>
              <a:defRPr>
                <a:solidFill>
                  <a:schemeClr val="tx1"/>
                </a:solidFill>
                <a:latin typeface="Avenir Light"/>
                <a:ea typeface="ＭＳ Ｐゴシック" pitchFamily="-65" charset="-128"/>
                <a:cs typeface="Avenir Light"/>
              </a:defRPr>
            </a:lvl4pPr>
            <a:lvl5pPr marL="2057400" indent="-228600" eaLnBrk="0" hangingPunct="0">
              <a:spcBef>
                <a:spcPct val="20000"/>
              </a:spcBef>
              <a:buClr>
                <a:srgbClr val="CF1C21"/>
              </a:buClr>
              <a:buFont typeface="Arial" panose="020B0604020202020204" pitchFamily="34" charset="0"/>
              <a:buChar char="»"/>
              <a:defRPr sz="1600">
                <a:solidFill>
                  <a:schemeClr val="tx1"/>
                </a:solidFill>
                <a:latin typeface="Avenir Light"/>
                <a:ea typeface="ＭＳ Ｐゴシック" pitchFamily="-65" charset="-128"/>
                <a:cs typeface="Avenir Light"/>
              </a:defRPr>
            </a:lvl5pPr>
            <a:lvl6pPr marL="2514600" indent="-228600" defTabSz="457200">
              <a:spcBef>
                <a:spcPct val="20000"/>
              </a:spcBef>
              <a:buFont typeface="Arial"/>
              <a:buChar char="•"/>
              <a:defRPr sz="2000">
                <a:solidFill>
                  <a:schemeClr val="tx1"/>
                </a:solidFill>
                <a:latin typeface="+mn-lt"/>
                <a:cs typeface="+mn-cs"/>
              </a:defRPr>
            </a:lvl6pPr>
            <a:lvl7pPr marL="2971800" indent="-228600" defTabSz="457200">
              <a:spcBef>
                <a:spcPct val="20000"/>
              </a:spcBef>
              <a:buFont typeface="Arial"/>
              <a:buChar char="•"/>
              <a:defRPr sz="2000">
                <a:solidFill>
                  <a:schemeClr val="tx1"/>
                </a:solidFill>
                <a:latin typeface="+mn-lt"/>
                <a:cs typeface="+mn-cs"/>
              </a:defRPr>
            </a:lvl7pPr>
            <a:lvl8pPr marL="3429000" indent="-228600" defTabSz="457200">
              <a:spcBef>
                <a:spcPct val="20000"/>
              </a:spcBef>
              <a:buFont typeface="Arial"/>
              <a:buChar char="•"/>
              <a:defRPr sz="2000">
                <a:solidFill>
                  <a:schemeClr val="tx1"/>
                </a:solidFill>
                <a:latin typeface="+mn-lt"/>
                <a:cs typeface="+mn-cs"/>
              </a:defRPr>
            </a:lvl8pPr>
            <a:lvl9pPr marL="3886200" indent="-228600" defTabSz="457200">
              <a:spcBef>
                <a:spcPct val="20000"/>
              </a:spcBef>
              <a:buFont typeface="Arial"/>
              <a:buChar char="•"/>
              <a:defRPr sz="2000">
                <a:solidFill>
                  <a:schemeClr val="tx1"/>
                </a:solidFill>
                <a:latin typeface="+mn-lt"/>
                <a:cs typeface="+mn-cs"/>
              </a:defRPr>
            </a:lvl9pPr>
          </a:lstStyle>
          <a:p>
            <a:pPr marL="0" indent="0">
              <a:buNone/>
            </a:pPr>
            <a:r>
              <a:rPr lang="en-US" dirty="0"/>
              <a:t>Sensors, open/close detectors, emergency buttons, industrial switches, … </a:t>
            </a:r>
          </a:p>
          <a:p>
            <a:endParaRPr lang="en-US" dirty="0"/>
          </a:p>
        </p:txBody>
      </p:sp>
      <p:pic>
        <p:nvPicPr>
          <p:cNvPr id="11" name="Picture 16" descr="capteurHOMES_tertiair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32304" y="5373217"/>
            <a:ext cx="1519584" cy="91321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112944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tx1"/>
                </a:solidFill>
              </a:rPr>
              <a:t>Green Power Device (GPD)</a:t>
            </a:r>
          </a:p>
        </p:txBody>
      </p:sp>
      <p:grpSp>
        <p:nvGrpSpPr>
          <p:cNvPr id="12" name="Group 56"/>
          <p:cNvGrpSpPr>
            <a:grpSpLocks/>
          </p:cNvGrpSpPr>
          <p:nvPr/>
        </p:nvGrpSpPr>
        <p:grpSpPr bwMode="auto">
          <a:xfrm>
            <a:off x="3124200" y="1524000"/>
            <a:ext cx="685800" cy="762000"/>
            <a:chOff x="715" y="2082"/>
            <a:chExt cx="884" cy="888"/>
          </a:xfrm>
        </p:grpSpPr>
        <p:sp>
          <p:nvSpPr>
            <p:cNvPr id="13" name="Arc 53"/>
            <p:cNvSpPr>
              <a:spLocks/>
            </p:cNvSpPr>
            <p:nvPr/>
          </p:nvSpPr>
          <p:spPr bwMode="auto">
            <a:xfrm rot="10800000" flipH="1">
              <a:off x="720" y="2088"/>
              <a:ext cx="488" cy="4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latin typeface="Avenir Light"/>
                <a:cs typeface="Avenir Light"/>
              </a:endParaRPr>
            </a:p>
          </p:txBody>
        </p:sp>
        <p:sp>
          <p:nvSpPr>
            <p:cNvPr id="14" name="Arc 54"/>
            <p:cNvSpPr>
              <a:spLocks noChangeAspect="1"/>
            </p:cNvSpPr>
            <p:nvPr/>
          </p:nvSpPr>
          <p:spPr bwMode="auto">
            <a:xfrm rot="10800000" flipH="1">
              <a:off x="715" y="2082"/>
              <a:ext cx="691" cy="70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latin typeface="Avenir Light"/>
                <a:cs typeface="Avenir Light"/>
              </a:endParaRPr>
            </a:p>
          </p:txBody>
        </p:sp>
        <p:sp>
          <p:nvSpPr>
            <p:cNvPr id="15" name="Arc 55"/>
            <p:cNvSpPr>
              <a:spLocks noChangeAspect="1"/>
            </p:cNvSpPr>
            <p:nvPr/>
          </p:nvSpPr>
          <p:spPr bwMode="auto">
            <a:xfrm rot="10800000" flipH="1">
              <a:off x="769" y="2126"/>
              <a:ext cx="830" cy="84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latin typeface="Avenir Light"/>
                <a:cs typeface="Avenir Light"/>
              </a:endParaRPr>
            </a:p>
          </p:txBody>
        </p:sp>
      </p:grpSp>
      <p:sp>
        <p:nvSpPr>
          <p:cNvPr id="24" name="TextBox 23"/>
          <p:cNvSpPr txBox="1"/>
          <p:nvPr/>
        </p:nvSpPr>
        <p:spPr>
          <a:xfrm>
            <a:off x="3810000" y="1524000"/>
            <a:ext cx="3352800" cy="369332"/>
          </a:xfrm>
          <a:prstGeom prst="rect">
            <a:avLst/>
          </a:prstGeom>
          <a:noFill/>
        </p:spPr>
        <p:txBody>
          <a:bodyPr wrap="square" rtlCol="0">
            <a:spAutoFit/>
          </a:bodyPr>
          <a:lstStyle/>
          <a:p>
            <a:r>
              <a:rPr lang="en-US" b="1" i="1" dirty="0">
                <a:solidFill>
                  <a:srgbClr val="00B050"/>
                </a:solidFill>
                <a:latin typeface="Avenir Light"/>
                <a:cs typeface="Avenir Light"/>
              </a:rPr>
              <a:t>Green Power Device Frame</a:t>
            </a:r>
            <a:endParaRPr lang="en-GB" b="1" i="1" dirty="0">
              <a:solidFill>
                <a:srgbClr val="00B050"/>
              </a:solidFill>
              <a:latin typeface="Avenir Light"/>
              <a:cs typeface="Avenir Light"/>
            </a:endParaRPr>
          </a:p>
        </p:txBody>
      </p:sp>
      <p:grpSp>
        <p:nvGrpSpPr>
          <p:cNvPr id="26" name="Group 5"/>
          <p:cNvGrpSpPr>
            <a:grpSpLocks/>
          </p:cNvGrpSpPr>
          <p:nvPr/>
        </p:nvGrpSpPr>
        <p:grpSpPr bwMode="auto">
          <a:xfrm>
            <a:off x="2209801" y="1447801"/>
            <a:ext cx="719137" cy="739775"/>
            <a:chOff x="431" y="845"/>
            <a:chExt cx="272" cy="272"/>
          </a:xfrm>
        </p:grpSpPr>
        <p:sp>
          <p:nvSpPr>
            <p:cNvPr id="27" name="Rectangle 6"/>
            <p:cNvSpPr>
              <a:spLocks noChangeArrowheads="1"/>
            </p:cNvSpPr>
            <p:nvPr/>
          </p:nvSpPr>
          <p:spPr bwMode="auto">
            <a:xfrm>
              <a:off x="476" y="890"/>
              <a:ext cx="181" cy="181"/>
            </a:xfrm>
            <a:prstGeom prst="rect">
              <a:avLst/>
            </a:prstGeom>
            <a:noFill/>
            <a:ln w="9525">
              <a:solidFill>
                <a:schemeClr val="tx1"/>
              </a:solidFill>
              <a:miter lim="800000"/>
              <a:headEnd/>
              <a:tailEnd/>
            </a:ln>
          </p:spPr>
          <p:txBody>
            <a:bodyPr wrap="none" anchor="ctr"/>
            <a:lstStyle/>
            <a:p>
              <a:endParaRPr lang="en-US" dirty="0">
                <a:latin typeface="Avenir Light"/>
                <a:cs typeface="Avenir Light"/>
              </a:endParaRPr>
            </a:p>
          </p:txBody>
        </p:sp>
        <p:sp>
          <p:nvSpPr>
            <p:cNvPr id="28" name="AutoShape 7"/>
            <p:cNvSpPr>
              <a:spLocks noChangeArrowheads="1"/>
            </p:cNvSpPr>
            <p:nvPr/>
          </p:nvSpPr>
          <p:spPr bwMode="auto">
            <a:xfrm>
              <a:off x="431" y="845"/>
              <a:ext cx="272" cy="272"/>
            </a:xfrm>
            <a:prstGeom prst="roundRect">
              <a:avLst>
                <a:gd name="adj" fmla="val 16667"/>
              </a:avLst>
            </a:prstGeom>
            <a:noFill/>
            <a:ln w="9525">
              <a:solidFill>
                <a:schemeClr val="tx1"/>
              </a:solidFill>
              <a:round/>
              <a:headEnd/>
              <a:tailEnd/>
            </a:ln>
          </p:spPr>
          <p:txBody>
            <a:bodyPr wrap="none" anchor="ctr"/>
            <a:lstStyle/>
            <a:p>
              <a:endParaRPr lang="en-US" dirty="0">
                <a:latin typeface="Avenir Light"/>
                <a:cs typeface="Avenir Light"/>
              </a:endParaRPr>
            </a:p>
          </p:txBody>
        </p:sp>
        <p:sp>
          <p:nvSpPr>
            <p:cNvPr id="29" name="Line 8"/>
            <p:cNvSpPr>
              <a:spLocks noChangeShapeType="1"/>
            </p:cNvSpPr>
            <p:nvPr/>
          </p:nvSpPr>
          <p:spPr bwMode="auto">
            <a:xfrm>
              <a:off x="567" y="890"/>
              <a:ext cx="0" cy="181"/>
            </a:xfrm>
            <a:prstGeom prst="line">
              <a:avLst/>
            </a:prstGeom>
            <a:noFill/>
            <a:ln w="9525">
              <a:solidFill>
                <a:schemeClr val="tx1"/>
              </a:solidFill>
              <a:round/>
              <a:headEnd/>
              <a:tailEnd/>
            </a:ln>
          </p:spPr>
          <p:txBody>
            <a:bodyPr/>
            <a:lstStyle/>
            <a:p>
              <a:endParaRPr lang="en-US" dirty="0">
                <a:latin typeface="Avenir Light"/>
                <a:cs typeface="Avenir Light"/>
              </a:endParaRPr>
            </a:p>
          </p:txBody>
        </p:sp>
      </p:grpSp>
      <p:sp>
        <p:nvSpPr>
          <p:cNvPr id="30" name="Text Box 56"/>
          <p:cNvSpPr txBox="1">
            <a:spLocks noChangeArrowheads="1"/>
          </p:cNvSpPr>
          <p:nvPr/>
        </p:nvSpPr>
        <p:spPr bwMode="auto">
          <a:xfrm>
            <a:off x="2076064" y="2418575"/>
            <a:ext cx="1009649" cy="338554"/>
          </a:xfrm>
          <a:prstGeom prst="rect">
            <a:avLst/>
          </a:prstGeom>
          <a:noFill/>
          <a:ln w="9525">
            <a:noFill/>
            <a:miter lim="800000"/>
            <a:headEnd/>
            <a:tailEnd/>
          </a:ln>
        </p:spPr>
        <p:txBody>
          <a:bodyPr wrap="square">
            <a:spAutoFit/>
          </a:bodyPr>
          <a:lstStyle/>
          <a:p>
            <a:pPr algn="ctr">
              <a:spcBef>
                <a:spcPct val="50000"/>
              </a:spcBef>
            </a:pPr>
            <a:r>
              <a:rPr lang="en-US" sz="1600" b="1" dirty="0">
                <a:solidFill>
                  <a:srgbClr val="000000"/>
                </a:solidFill>
                <a:latin typeface="Avenir Light"/>
                <a:cs typeface="Avenir Light"/>
              </a:rPr>
              <a:t>GPD</a:t>
            </a:r>
          </a:p>
        </p:txBody>
      </p:sp>
      <p:pic>
        <p:nvPicPr>
          <p:cNvPr id="53254" name="Picture 6"/>
          <p:cNvPicPr>
            <a:picLocks noChangeAspect="1" noChangeArrowheads="1"/>
          </p:cNvPicPr>
          <p:nvPr/>
        </p:nvPicPr>
        <p:blipFill>
          <a:blip r:embed="rId2"/>
          <a:srcRect/>
          <a:stretch>
            <a:fillRect/>
          </a:stretch>
        </p:blipFill>
        <p:spPr bwMode="auto">
          <a:xfrm>
            <a:off x="3764725" y="2181472"/>
            <a:ext cx="4686300" cy="476250"/>
          </a:xfrm>
          <a:prstGeom prst="rect">
            <a:avLst/>
          </a:prstGeom>
          <a:noFill/>
          <a:ln w="9525">
            <a:noFill/>
            <a:miter lim="800000"/>
            <a:headEnd/>
            <a:tailEnd/>
          </a:ln>
        </p:spPr>
      </p:pic>
      <p:sp>
        <p:nvSpPr>
          <p:cNvPr id="31" name="TextBox 30"/>
          <p:cNvSpPr txBox="1"/>
          <p:nvPr/>
        </p:nvSpPr>
        <p:spPr>
          <a:xfrm>
            <a:off x="4279078" y="2813464"/>
            <a:ext cx="5644461" cy="1138773"/>
          </a:xfrm>
          <a:prstGeom prst="rect">
            <a:avLst/>
          </a:prstGeom>
          <a:noFill/>
        </p:spPr>
        <p:txBody>
          <a:bodyPr wrap="square" rtlCol="0">
            <a:spAutoFit/>
          </a:bodyPr>
          <a:lstStyle/>
          <a:p>
            <a:r>
              <a:rPr lang="en-US" sz="2000" u="sng" dirty="0">
                <a:solidFill>
                  <a:srgbClr val="000000"/>
                </a:solidFill>
                <a:latin typeface="Avenir Light"/>
                <a:cs typeface="Avenir Light"/>
              </a:rPr>
              <a:t>Compact frame with:</a:t>
            </a:r>
          </a:p>
          <a:p>
            <a:pPr marL="334800" indent="-226800">
              <a:buFont typeface="Arial" pitchFamily="34" charset="0"/>
              <a:buChar char="•"/>
            </a:pPr>
            <a:r>
              <a:rPr lang="en-US" sz="1600" dirty="0">
                <a:solidFill>
                  <a:srgbClr val="000000"/>
                </a:solidFill>
                <a:latin typeface="Avenir Light"/>
                <a:ea typeface="ＭＳ Ｐゴシック" pitchFamily="-65" charset="-128"/>
                <a:cs typeface="Avenir Light"/>
              </a:rPr>
              <a:t>unique identification of the Green Power Device (GPD)</a:t>
            </a:r>
          </a:p>
          <a:p>
            <a:pPr marL="334800" indent="-226800">
              <a:buFont typeface="Arial" pitchFamily="34" charset="0"/>
              <a:buChar char="•"/>
            </a:pPr>
            <a:r>
              <a:rPr lang="en-US" sz="1600" dirty="0">
                <a:solidFill>
                  <a:srgbClr val="000000"/>
                </a:solidFill>
                <a:latin typeface="Avenir Light"/>
                <a:ea typeface="ＭＳ Ｐゴシック" pitchFamily="-65" charset="-128"/>
                <a:cs typeface="Avenir Light"/>
              </a:rPr>
              <a:t>Scalable security</a:t>
            </a:r>
          </a:p>
          <a:p>
            <a:pPr marL="334800" indent="-226800">
              <a:buFont typeface="Arial" pitchFamily="34" charset="0"/>
              <a:buChar char="•"/>
            </a:pPr>
            <a:r>
              <a:rPr lang="en-US" sz="1600" dirty="0">
                <a:solidFill>
                  <a:srgbClr val="000000"/>
                </a:solidFill>
                <a:latin typeface="Avenir Light"/>
                <a:ea typeface="ＭＳ Ｐゴシック" pitchFamily="-65" charset="-128"/>
                <a:cs typeface="Avenir Light"/>
              </a:rPr>
              <a:t>Future-proof application framework</a:t>
            </a:r>
          </a:p>
        </p:txBody>
      </p:sp>
      <p:pic>
        <p:nvPicPr>
          <p:cNvPr id="53257" name="Picture 9"/>
          <p:cNvPicPr>
            <a:picLocks noChangeAspect="1" noChangeArrowheads="1"/>
          </p:cNvPicPr>
          <p:nvPr/>
        </p:nvPicPr>
        <p:blipFill>
          <a:blip r:embed="rId3"/>
          <a:srcRect/>
          <a:stretch>
            <a:fillRect/>
          </a:stretch>
        </p:blipFill>
        <p:spPr bwMode="auto">
          <a:xfrm>
            <a:off x="1704297" y="4985162"/>
            <a:ext cx="1864858" cy="1356260"/>
          </a:xfrm>
          <a:prstGeom prst="rect">
            <a:avLst/>
          </a:prstGeom>
          <a:noFill/>
          <a:ln w="9525">
            <a:noFill/>
            <a:miter lim="800000"/>
            <a:headEnd/>
            <a:tailEnd/>
          </a:ln>
        </p:spPr>
      </p:pic>
      <p:sp>
        <p:nvSpPr>
          <p:cNvPr id="19" name="TextBox 18"/>
          <p:cNvSpPr txBox="1"/>
          <p:nvPr/>
        </p:nvSpPr>
        <p:spPr>
          <a:xfrm>
            <a:off x="3693901" y="5463237"/>
            <a:ext cx="3940103" cy="400110"/>
          </a:xfrm>
          <a:prstGeom prst="rect">
            <a:avLst/>
          </a:prstGeom>
          <a:noFill/>
        </p:spPr>
        <p:txBody>
          <a:bodyPr wrap="square" rtlCol="0">
            <a:spAutoFit/>
          </a:bodyPr>
          <a:lstStyle/>
          <a:p>
            <a:r>
              <a:rPr lang="en-US" sz="2000" i="1" u="sng" dirty="0">
                <a:solidFill>
                  <a:srgbClr val="FF0000"/>
                </a:solidFill>
                <a:latin typeface="Avenir Light"/>
                <a:cs typeface="Avenir Light"/>
              </a:rPr>
              <a:t>GPD is *NOT* a ZED! It’s less. </a:t>
            </a:r>
            <a:endParaRPr lang="en-US" sz="1600" i="1" dirty="0">
              <a:solidFill>
                <a:srgbClr val="FF0000"/>
              </a:solidFill>
              <a:latin typeface="Avenir Light"/>
              <a:ea typeface="ＭＳ Ｐゴシック" pitchFamily="-65" charset="-128"/>
              <a:cs typeface="Avenir Light"/>
            </a:endParaRPr>
          </a:p>
        </p:txBody>
      </p:sp>
    </p:spTree>
    <p:extLst>
      <p:ext uri="{BB962C8B-B14F-4D97-AF65-F5344CB8AC3E}">
        <p14:creationId xmlns:p14="http://schemas.microsoft.com/office/powerpoint/2010/main" val="74303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325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133735"/>
            <a:ext cx="10515600" cy="1325563"/>
          </a:xfrm>
        </p:spPr>
        <p:txBody>
          <a:bodyPr/>
          <a:lstStyle/>
          <a:p>
            <a:r>
              <a:rPr lang="en-US" dirty="0">
                <a:solidFill>
                  <a:schemeClr val="tx1"/>
                </a:solidFill>
              </a:rPr>
              <a:t>Green Power &amp; Zigbee PRO:</a:t>
            </a:r>
            <a:br>
              <a:rPr lang="en-US" dirty="0">
                <a:solidFill>
                  <a:schemeClr val="tx1"/>
                </a:solidFill>
              </a:rPr>
            </a:br>
            <a:r>
              <a:rPr lang="en-US" dirty="0">
                <a:solidFill>
                  <a:schemeClr val="tx1"/>
                </a:solidFill>
              </a:rPr>
              <a:t>Proxy &amp; Sink</a:t>
            </a:r>
          </a:p>
        </p:txBody>
      </p:sp>
      <p:sp>
        <p:nvSpPr>
          <p:cNvPr id="10" name="Litebulb"/>
          <p:cNvSpPr>
            <a:spLocks noEditPoints="1" noChangeArrowheads="1"/>
          </p:cNvSpPr>
          <p:nvPr/>
        </p:nvSpPr>
        <p:spPr bwMode="auto">
          <a:xfrm>
            <a:off x="9067800" y="1447800"/>
            <a:ext cx="533400" cy="762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chemeClr val="bg1"/>
          </a:solidFill>
          <a:ln w="12700">
            <a:solidFill>
              <a:srgbClr val="000000"/>
            </a:solidFill>
            <a:miter lim="800000"/>
            <a:headEnd/>
            <a:tailEnd/>
          </a:ln>
        </p:spPr>
        <p:txBody>
          <a:bodyPr/>
          <a:lstStyle/>
          <a:p>
            <a:endParaRPr lang="en-US" dirty="0">
              <a:latin typeface="Avenir Light"/>
              <a:cs typeface="Avenir Light"/>
            </a:endParaRPr>
          </a:p>
        </p:txBody>
      </p:sp>
      <p:sp>
        <p:nvSpPr>
          <p:cNvPr id="11" name="Text Box 56"/>
          <p:cNvSpPr txBox="1">
            <a:spLocks noChangeArrowheads="1"/>
          </p:cNvSpPr>
          <p:nvPr/>
        </p:nvSpPr>
        <p:spPr bwMode="auto">
          <a:xfrm>
            <a:off x="8991600" y="2438400"/>
            <a:ext cx="863600" cy="338554"/>
          </a:xfrm>
          <a:prstGeom prst="rect">
            <a:avLst/>
          </a:prstGeom>
          <a:noFill/>
          <a:ln w="9525">
            <a:noFill/>
            <a:miter lim="800000"/>
            <a:headEnd/>
            <a:tailEnd/>
          </a:ln>
        </p:spPr>
        <p:txBody>
          <a:bodyPr>
            <a:spAutoFit/>
          </a:bodyPr>
          <a:lstStyle/>
          <a:p>
            <a:pPr>
              <a:spcBef>
                <a:spcPct val="50000"/>
              </a:spcBef>
            </a:pPr>
            <a:r>
              <a:rPr lang="en-US" sz="1600" b="1" dirty="0">
                <a:latin typeface="Avenir Light"/>
                <a:cs typeface="Avenir Light"/>
              </a:rPr>
              <a:t>Sink</a:t>
            </a:r>
          </a:p>
        </p:txBody>
      </p:sp>
      <p:grpSp>
        <p:nvGrpSpPr>
          <p:cNvPr id="2" name="Group 56"/>
          <p:cNvGrpSpPr>
            <a:grpSpLocks/>
          </p:cNvGrpSpPr>
          <p:nvPr/>
        </p:nvGrpSpPr>
        <p:grpSpPr bwMode="auto">
          <a:xfrm>
            <a:off x="3124200" y="1524000"/>
            <a:ext cx="685800" cy="762000"/>
            <a:chOff x="715" y="2082"/>
            <a:chExt cx="884" cy="888"/>
          </a:xfrm>
        </p:grpSpPr>
        <p:sp>
          <p:nvSpPr>
            <p:cNvPr id="13" name="Arc 53"/>
            <p:cNvSpPr>
              <a:spLocks/>
            </p:cNvSpPr>
            <p:nvPr/>
          </p:nvSpPr>
          <p:spPr bwMode="auto">
            <a:xfrm rot="10800000" flipH="1">
              <a:off x="720" y="2088"/>
              <a:ext cx="488" cy="4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latin typeface="Avenir Light"/>
                <a:cs typeface="Avenir Light"/>
              </a:endParaRPr>
            </a:p>
          </p:txBody>
        </p:sp>
        <p:sp>
          <p:nvSpPr>
            <p:cNvPr id="14" name="Arc 54"/>
            <p:cNvSpPr>
              <a:spLocks noChangeAspect="1"/>
            </p:cNvSpPr>
            <p:nvPr/>
          </p:nvSpPr>
          <p:spPr bwMode="auto">
            <a:xfrm rot="10800000" flipH="1">
              <a:off x="715" y="2082"/>
              <a:ext cx="691" cy="70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latin typeface="Avenir Light"/>
                <a:cs typeface="Avenir Light"/>
              </a:endParaRPr>
            </a:p>
          </p:txBody>
        </p:sp>
        <p:sp>
          <p:nvSpPr>
            <p:cNvPr id="15" name="Arc 55"/>
            <p:cNvSpPr>
              <a:spLocks noChangeAspect="1"/>
            </p:cNvSpPr>
            <p:nvPr/>
          </p:nvSpPr>
          <p:spPr bwMode="auto">
            <a:xfrm rot="10800000" flipH="1">
              <a:off x="769" y="2126"/>
              <a:ext cx="830" cy="84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latin typeface="Avenir Light"/>
                <a:cs typeface="Avenir Light"/>
              </a:endParaRPr>
            </a:p>
          </p:txBody>
        </p:sp>
      </p:grpSp>
      <p:grpSp>
        <p:nvGrpSpPr>
          <p:cNvPr id="5" name="Group 5"/>
          <p:cNvGrpSpPr>
            <a:grpSpLocks/>
          </p:cNvGrpSpPr>
          <p:nvPr/>
        </p:nvGrpSpPr>
        <p:grpSpPr bwMode="auto">
          <a:xfrm>
            <a:off x="2209801" y="1447801"/>
            <a:ext cx="719137" cy="739775"/>
            <a:chOff x="431" y="845"/>
            <a:chExt cx="272" cy="272"/>
          </a:xfrm>
        </p:grpSpPr>
        <p:sp>
          <p:nvSpPr>
            <p:cNvPr id="27" name="Rectangle 6"/>
            <p:cNvSpPr>
              <a:spLocks noChangeArrowheads="1"/>
            </p:cNvSpPr>
            <p:nvPr/>
          </p:nvSpPr>
          <p:spPr bwMode="auto">
            <a:xfrm>
              <a:off x="476" y="890"/>
              <a:ext cx="181" cy="181"/>
            </a:xfrm>
            <a:prstGeom prst="rect">
              <a:avLst/>
            </a:prstGeom>
            <a:noFill/>
            <a:ln w="9525">
              <a:solidFill>
                <a:schemeClr val="tx1"/>
              </a:solidFill>
              <a:miter lim="800000"/>
              <a:headEnd/>
              <a:tailEnd/>
            </a:ln>
          </p:spPr>
          <p:txBody>
            <a:bodyPr wrap="none" anchor="ctr"/>
            <a:lstStyle/>
            <a:p>
              <a:endParaRPr lang="en-US" dirty="0">
                <a:latin typeface="Avenir Light"/>
                <a:cs typeface="Avenir Light"/>
              </a:endParaRPr>
            </a:p>
          </p:txBody>
        </p:sp>
        <p:sp>
          <p:nvSpPr>
            <p:cNvPr id="28" name="AutoShape 7"/>
            <p:cNvSpPr>
              <a:spLocks noChangeArrowheads="1"/>
            </p:cNvSpPr>
            <p:nvPr/>
          </p:nvSpPr>
          <p:spPr bwMode="auto">
            <a:xfrm>
              <a:off x="431" y="845"/>
              <a:ext cx="272" cy="272"/>
            </a:xfrm>
            <a:prstGeom prst="roundRect">
              <a:avLst>
                <a:gd name="adj" fmla="val 16667"/>
              </a:avLst>
            </a:prstGeom>
            <a:noFill/>
            <a:ln w="9525">
              <a:solidFill>
                <a:schemeClr val="tx1"/>
              </a:solidFill>
              <a:round/>
              <a:headEnd/>
              <a:tailEnd/>
            </a:ln>
          </p:spPr>
          <p:txBody>
            <a:bodyPr wrap="none" anchor="ctr"/>
            <a:lstStyle/>
            <a:p>
              <a:endParaRPr lang="en-US" dirty="0">
                <a:latin typeface="Avenir Light"/>
                <a:cs typeface="Avenir Light"/>
              </a:endParaRPr>
            </a:p>
          </p:txBody>
        </p:sp>
        <p:sp>
          <p:nvSpPr>
            <p:cNvPr id="29" name="Line 8"/>
            <p:cNvSpPr>
              <a:spLocks noChangeShapeType="1"/>
            </p:cNvSpPr>
            <p:nvPr/>
          </p:nvSpPr>
          <p:spPr bwMode="auto">
            <a:xfrm>
              <a:off x="567" y="890"/>
              <a:ext cx="0" cy="181"/>
            </a:xfrm>
            <a:prstGeom prst="line">
              <a:avLst/>
            </a:prstGeom>
            <a:noFill/>
            <a:ln w="9525">
              <a:solidFill>
                <a:schemeClr val="tx1"/>
              </a:solidFill>
              <a:round/>
              <a:headEnd/>
              <a:tailEnd/>
            </a:ln>
          </p:spPr>
          <p:txBody>
            <a:bodyPr/>
            <a:lstStyle/>
            <a:p>
              <a:endParaRPr lang="en-US" dirty="0">
                <a:latin typeface="Avenir Light"/>
                <a:cs typeface="Avenir Light"/>
              </a:endParaRPr>
            </a:p>
          </p:txBody>
        </p:sp>
      </p:grpSp>
      <p:sp>
        <p:nvSpPr>
          <p:cNvPr id="30" name="Text Box 56"/>
          <p:cNvSpPr txBox="1">
            <a:spLocks noChangeArrowheads="1"/>
          </p:cNvSpPr>
          <p:nvPr/>
        </p:nvSpPr>
        <p:spPr bwMode="auto">
          <a:xfrm>
            <a:off x="2114550" y="2495550"/>
            <a:ext cx="863600" cy="338554"/>
          </a:xfrm>
          <a:prstGeom prst="rect">
            <a:avLst/>
          </a:prstGeom>
          <a:noFill/>
          <a:ln w="9525">
            <a:noFill/>
            <a:miter lim="800000"/>
            <a:headEnd/>
            <a:tailEnd/>
          </a:ln>
        </p:spPr>
        <p:txBody>
          <a:bodyPr>
            <a:spAutoFit/>
          </a:bodyPr>
          <a:lstStyle/>
          <a:p>
            <a:pPr>
              <a:spcBef>
                <a:spcPct val="50000"/>
              </a:spcBef>
            </a:pPr>
            <a:r>
              <a:rPr lang="en-US" sz="1600" b="1" dirty="0">
                <a:latin typeface="Avenir Light"/>
                <a:cs typeface="Avenir Light"/>
              </a:rPr>
              <a:t>GPD</a:t>
            </a:r>
          </a:p>
        </p:txBody>
      </p:sp>
      <p:pic>
        <p:nvPicPr>
          <p:cNvPr id="53256" name="Picture 8"/>
          <p:cNvPicPr>
            <a:picLocks noChangeAspect="1" noChangeArrowheads="1"/>
          </p:cNvPicPr>
          <p:nvPr/>
        </p:nvPicPr>
        <p:blipFill>
          <a:blip r:embed="rId2"/>
          <a:srcRect/>
          <a:stretch>
            <a:fillRect/>
          </a:stretch>
        </p:blipFill>
        <p:spPr bwMode="auto">
          <a:xfrm>
            <a:off x="7827568" y="3995740"/>
            <a:ext cx="2758725" cy="2381310"/>
          </a:xfrm>
          <a:prstGeom prst="rect">
            <a:avLst/>
          </a:prstGeom>
          <a:noFill/>
          <a:ln w="9525">
            <a:noFill/>
            <a:miter lim="800000"/>
            <a:headEnd/>
            <a:tailEnd/>
          </a:ln>
        </p:spPr>
      </p:pic>
      <p:pic>
        <p:nvPicPr>
          <p:cNvPr id="53257" name="Picture 9"/>
          <p:cNvPicPr>
            <a:picLocks noChangeAspect="1" noChangeArrowheads="1"/>
          </p:cNvPicPr>
          <p:nvPr/>
        </p:nvPicPr>
        <p:blipFill>
          <a:blip r:embed="rId3"/>
          <a:srcRect/>
          <a:stretch>
            <a:fillRect/>
          </a:stretch>
        </p:blipFill>
        <p:spPr bwMode="auto">
          <a:xfrm>
            <a:off x="1771647" y="4446337"/>
            <a:ext cx="1864858" cy="1356260"/>
          </a:xfrm>
          <a:prstGeom prst="rect">
            <a:avLst/>
          </a:prstGeom>
          <a:noFill/>
          <a:ln w="9525">
            <a:noFill/>
            <a:miter lim="800000"/>
            <a:headEnd/>
            <a:tailEnd/>
          </a:ln>
        </p:spPr>
      </p:pic>
      <p:sp>
        <p:nvSpPr>
          <p:cNvPr id="24" name="Oval 35"/>
          <p:cNvSpPr>
            <a:spLocks noChangeArrowheads="1"/>
          </p:cNvSpPr>
          <p:nvPr/>
        </p:nvSpPr>
        <p:spPr bwMode="auto">
          <a:xfrm>
            <a:off x="5591300" y="1522025"/>
            <a:ext cx="431800" cy="444500"/>
          </a:xfrm>
          <a:prstGeom prst="ellipse">
            <a:avLst/>
          </a:prstGeom>
          <a:noFill/>
          <a:ln w="38100">
            <a:solidFill>
              <a:srgbClr val="008000"/>
            </a:solidFill>
            <a:round/>
            <a:headEnd/>
            <a:tailEnd/>
          </a:ln>
        </p:spPr>
        <p:txBody>
          <a:bodyPr wrap="none" anchor="ctr"/>
          <a:lstStyle/>
          <a:p>
            <a:endParaRPr lang="en-US" dirty="0">
              <a:latin typeface="Avenir Light"/>
              <a:cs typeface="Avenir Light"/>
            </a:endParaRPr>
          </a:p>
        </p:txBody>
      </p:sp>
      <p:sp>
        <p:nvSpPr>
          <p:cNvPr id="26" name="Text Box 56"/>
          <p:cNvSpPr txBox="1">
            <a:spLocks noChangeArrowheads="1"/>
          </p:cNvSpPr>
          <p:nvPr/>
        </p:nvSpPr>
        <p:spPr bwMode="auto">
          <a:xfrm>
            <a:off x="5386449" y="2190997"/>
            <a:ext cx="863600" cy="338554"/>
          </a:xfrm>
          <a:prstGeom prst="rect">
            <a:avLst/>
          </a:prstGeom>
          <a:noFill/>
          <a:ln w="9525">
            <a:noFill/>
            <a:miter lim="800000"/>
            <a:headEnd/>
            <a:tailEnd/>
          </a:ln>
        </p:spPr>
        <p:txBody>
          <a:bodyPr>
            <a:spAutoFit/>
          </a:bodyPr>
          <a:lstStyle/>
          <a:p>
            <a:pPr>
              <a:spcBef>
                <a:spcPct val="50000"/>
              </a:spcBef>
            </a:pPr>
            <a:r>
              <a:rPr lang="en-US" sz="1600" b="1" dirty="0">
                <a:latin typeface="Avenir Light"/>
                <a:cs typeface="Avenir Light"/>
              </a:rPr>
              <a:t>Proxy</a:t>
            </a:r>
          </a:p>
        </p:txBody>
      </p:sp>
      <p:grpSp>
        <p:nvGrpSpPr>
          <p:cNvPr id="31" name="Group 65"/>
          <p:cNvGrpSpPr>
            <a:grpSpLocks/>
          </p:cNvGrpSpPr>
          <p:nvPr/>
        </p:nvGrpSpPr>
        <p:grpSpPr bwMode="auto">
          <a:xfrm rot="18369701">
            <a:off x="6114840" y="1513720"/>
            <a:ext cx="873232" cy="804330"/>
            <a:chOff x="2867" y="2114"/>
            <a:chExt cx="884" cy="888"/>
          </a:xfrm>
        </p:grpSpPr>
        <p:grpSp>
          <p:nvGrpSpPr>
            <p:cNvPr id="32" name="Group 66"/>
            <p:cNvGrpSpPr>
              <a:grpSpLocks/>
            </p:cNvGrpSpPr>
            <p:nvPr/>
          </p:nvGrpSpPr>
          <p:grpSpPr bwMode="auto">
            <a:xfrm>
              <a:off x="2867" y="2114"/>
              <a:ext cx="884" cy="888"/>
              <a:chOff x="715" y="2082"/>
              <a:chExt cx="884" cy="888"/>
            </a:xfrm>
          </p:grpSpPr>
          <p:sp>
            <p:nvSpPr>
              <p:cNvPr id="36" name="Arc 67"/>
              <p:cNvSpPr>
                <a:spLocks/>
              </p:cNvSpPr>
              <p:nvPr/>
            </p:nvSpPr>
            <p:spPr bwMode="auto">
              <a:xfrm rot="10800000" flipH="1">
                <a:off x="720" y="2088"/>
                <a:ext cx="488" cy="4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latin typeface="Avenir Light"/>
                  <a:cs typeface="Avenir Light"/>
                </a:endParaRPr>
              </a:p>
            </p:txBody>
          </p:sp>
          <p:sp>
            <p:nvSpPr>
              <p:cNvPr id="37" name="Arc 68"/>
              <p:cNvSpPr>
                <a:spLocks noChangeAspect="1"/>
              </p:cNvSpPr>
              <p:nvPr/>
            </p:nvSpPr>
            <p:spPr bwMode="auto">
              <a:xfrm rot="10800000" flipH="1">
                <a:off x="715" y="2082"/>
                <a:ext cx="691" cy="70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latin typeface="Avenir Light"/>
                  <a:cs typeface="Avenir Light"/>
                </a:endParaRPr>
              </a:p>
            </p:txBody>
          </p:sp>
          <p:sp>
            <p:nvSpPr>
              <p:cNvPr id="38" name="Arc 69"/>
              <p:cNvSpPr>
                <a:spLocks noChangeAspect="1"/>
              </p:cNvSpPr>
              <p:nvPr/>
            </p:nvSpPr>
            <p:spPr bwMode="auto">
              <a:xfrm rot="10800000" flipH="1">
                <a:off x="769" y="2126"/>
                <a:ext cx="830" cy="84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latin typeface="Avenir Light"/>
                  <a:cs typeface="Avenir Light"/>
                </a:endParaRPr>
              </a:p>
            </p:txBody>
          </p:sp>
        </p:grpSp>
        <p:sp>
          <p:nvSpPr>
            <p:cNvPr id="33" name="Line 70"/>
            <p:cNvSpPr>
              <a:spLocks noChangeShapeType="1"/>
            </p:cNvSpPr>
            <p:nvPr/>
          </p:nvSpPr>
          <p:spPr bwMode="auto">
            <a:xfrm>
              <a:off x="3032" y="2340"/>
              <a:ext cx="320" cy="432"/>
            </a:xfrm>
            <a:prstGeom prst="line">
              <a:avLst/>
            </a:prstGeom>
            <a:noFill/>
            <a:ln w="9525">
              <a:solidFill>
                <a:schemeClr val="tx1"/>
              </a:solidFill>
              <a:round/>
              <a:headEnd/>
              <a:tailEnd/>
            </a:ln>
          </p:spPr>
          <p:txBody>
            <a:bodyPr/>
            <a:lstStyle/>
            <a:p>
              <a:endParaRPr lang="en-US" dirty="0">
                <a:latin typeface="Avenir Light"/>
                <a:cs typeface="Avenir Light"/>
              </a:endParaRPr>
            </a:p>
          </p:txBody>
        </p:sp>
        <p:sp>
          <p:nvSpPr>
            <p:cNvPr id="34" name="Line 71"/>
            <p:cNvSpPr>
              <a:spLocks noChangeShapeType="1"/>
            </p:cNvSpPr>
            <p:nvPr/>
          </p:nvSpPr>
          <p:spPr bwMode="auto">
            <a:xfrm>
              <a:off x="3348" y="2552"/>
              <a:ext cx="0" cy="224"/>
            </a:xfrm>
            <a:prstGeom prst="line">
              <a:avLst/>
            </a:prstGeom>
            <a:noFill/>
            <a:ln w="9525">
              <a:solidFill>
                <a:schemeClr val="tx1"/>
              </a:solidFill>
              <a:round/>
              <a:headEnd/>
              <a:tailEnd/>
            </a:ln>
          </p:spPr>
          <p:txBody>
            <a:bodyPr/>
            <a:lstStyle/>
            <a:p>
              <a:endParaRPr lang="en-US" dirty="0">
                <a:latin typeface="Avenir Light"/>
                <a:cs typeface="Avenir Light"/>
              </a:endParaRPr>
            </a:p>
          </p:txBody>
        </p:sp>
        <p:sp>
          <p:nvSpPr>
            <p:cNvPr id="35" name="Line 72"/>
            <p:cNvSpPr>
              <a:spLocks noChangeShapeType="1"/>
            </p:cNvSpPr>
            <p:nvPr/>
          </p:nvSpPr>
          <p:spPr bwMode="auto">
            <a:xfrm>
              <a:off x="3352" y="2560"/>
              <a:ext cx="296" cy="392"/>
            </a:xfrm>
            <a:prstGeom prst="line">
              <a:avLst/>
            </a:prstGeom>
            <a:noFill/>
            <a:ln w="9525">
              <a:solidFill>
                <a:schemeClr val="tx1"/>
              </a:solidFill>
              <a:round/>
              <a:headEnd/>
              <a:tailEnd type="triangle" w="med" len="med"/>
            </a:ln>
          </p:spPr>
          <p:txBody>
            <a:bodyPr/>
            <a:lstStyle/>
            <a:p>
              <a:endParaRPr lang="en-US" dirty="0">
                <a:latin typeface="Avenir Light"/>
                <a:cs typeface="Avenir Light"/>
              </a:endParaRPr>
            </a:p>
          </p:txBody>
        </p:sp>
      </p:grpSp>
      <p:sp>
        <p:nvSpPr>
          <p:cNvPr id="39" name="TextBox 38"/>
          <p:cNvSpPr txBox="1"/>
          <p:nvPr/>
        </p:nvSpPr>
        <p:spPr>
          <a:xfrm>
            <a:off x="7146965" y="1465592"/>
            <a:ext cx="1834737" cy="1200329"/>
          </a:xfrm>
          <a:prstGeom prst="rect">
            <a:avLst/>
          </a:prstGeom>
          <a:noFill/>
        </p:spPr>
        <p:txBody>
          <a:bodyPr wrap="square" rtlCol="0">
            <a:spAutoFit/>
          </a:bodyPr>
          <a:lstStyle/>
          <a:p>
            <a:r>
              <a:rPr lang="en-US" b="1" i="1" dirty="0">
                <a:latin typeface="Avenir Light"/>
                <a:cs typeface="Avenir Light"/>
              </a:rPr>
              <a:t>ZCL frame carrying Green Power information</a:t>
            </a:r>
            <a:endParaRPr lang="en-GB" b="1" i="1" dirty="0">
              <a:latin typeface="Avenir Light"/>
              <a:cs typeface="Avenir Light"/>
            </a:endParaRPr>
          </a:p>
        </p:txBody>
      </p:sp>
      <p:sp>
        <p:nvSpPr>
          <p:cNvPr id="40" name="TextBox 39"/>
          <p:cNvSpPr txBox="1"/>
          <p:nvPr/>
        </p:nvSpPr>
        <p:spPr>
          <a:xfrm>
            <a:off x="4510148" y="3534641"/>
            <a:ext cx="2552700" cy="369332"/>
          </a:xfrm>
          <a:prstGeom prst="rect">
            <a:avLst/>
          </a:prstGeom>
          <a:noFill/>
        </p:spPr>
        <p:txBody>
          <a:bodyPr wrap="square" rtlCol="0">
            <a:spAutoFit/>
          </a:bodyPr>
          <a:lstStyle/>
          <a:p>
            <a:r>
              <a:rPr lang="en-US" i="1" dirty="0">
                <a:solidFill>
                  <a:srgbClr val="000000"/>
                </a:solidFill>
                <a:latin typeface="Avenir Light"/>
                <a:cs typeface="Avenir Light"/>
              </a:rPr>
              <a:t>A</a:t>
            </a:r>
            <a:r>
              <a:rPr lang="en-US" b="1" i="1" dirty="0">
                <a:solidFill>
                  <a:srgbClr val="000000"/>
                </a:solidFill>
                <a:latin typeface="Avenir Light"/>
                <a:cs typeface="Avenir Light"/>
              </a:rPr>
              <a:t>pplication-agnostic</a:t>
            </a:r>
            <a:endParaRPr lang="en-GB" b="1" i="1" dirty="0">
              <a:solidFill>
                <a:srgbClr val="000000"/>
              </a:solidFill>
              <a:latin typeface="Avenir Light"/>
              <a:cs typeface="Avenir Light"/>
            </a:endParaRPr>
          </a:p>
        </p:txBody>
      </p:sp>
      <p:sp>
        <p:nvSpPr>
          <p:cNvPr id="41" name="TextBox 40"/>
          <p:cNvSpPr txBox="1"/>
          <p:nvPr/>
        </p:nvSpPr>
        <p:spPr>
          <a:xfrm>
            <a:off x="3984172" y="1442853"/>
            <a:ext cx="1447800" cy="1200329"/>
          </a:xfrm>
          <a:prstGeom prst="rect">
            <a:avLst/>
          </a:prstGeom>
          <a:noFill/>
        </p:spPr>
        <p:txBody>
          <a:bodyPr wrap="square" rtlCol="0">
            <a:spAutoFit/>
          </a:bodyPr>
          <a:lstStyle/>
          <a:p>
            <a:r>
              <a:rPr lang="en-US" b="1" i="1" dirty="0">
                <a:solidFill>
                  <a:srgbClr val="00B050"/>
                </a:solidFill>
                <a:latin typeface="Avenir Light"/>
                <a:cs typeface="Avenir Light"/>
              </a:rPr>
              <a:t>Green Power Device Frame</a:t>
            </a:r>
            <a:endParaRPr lang="en-GB" b="1" i="1" dirty="0">
              <a:solidFill>
                <a:srgbClr val="00B050"/>
              </a:solidFill>
              <a:latin typeface="Avenir Light"/>
              <a:cs typeface="Avenir Light"/>
            </a:endParaRPr>
          </a:p>
        </p:txBody>
      </p:sp>
      <p:pic>
        <p:nvPicPr>
          <p:cNvPr id="55298" name="Picture 2"/>
          <p:cNvPicPr>
            <a:picLocks noChangeAspect="1" noChangeArrowheads="1"/>
          </p:cNvPicPr>
          <p:nvPr/>
        </p:nvPicPr>
        <p:blipFill>
          <a:blip r:embed="rId4"/>
          <a:srcRect/>
          <a:stretch>
            <a:fillRect/>
          </a:stretch>
        </p:blipFill>
        <p:spPr bwMode="auto">
          <a:xfrm>
            <a:off x="4420158" y="4007614"/>
            <a:ext cx="2703697" cy="2333810"/>
          </a:xfrm>
          <a:prstGeom prst="rect">
            <a:avLst/>
          </a:prstGeom>
          <a:noFill/>
          <a:ln w="9525">
            <a:noFill/>
            <a:miter lim="800000"/>
            <a:headEnd/>
            <a:tailEnd/>
          </a:ln>
        </p:spPr>
      </p:pic>
    </p:spTree>
    <p:extLst>
      <p:ext uri="{BB962C8B-B14F-4D97-AF65-F5344CB8AC3E}">
        <p14:creationId xmlns:p14="http://schemas.microsoft.com/office/powerpoint/2010/main" val="3959048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529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24" grpId="0" animBg="1"/>
      <p:bldP spid="26" grpId="0"/>
      <p:bldP spid="39" grpId="0"/>
      <p:bldP spid="4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144556"/>
            <a:ext cx="10515600" cy="1325563"/>
          </a:xfrm>
        </p:spPr>
        <p:txBody>
          <a:bodyPr/>
          <a:lstStyle/>
          <a:p>
            <a:r>
              <a:rPr lang="en-US" dirty="0">
                <a:solidFill>
                  <a:schemeClr val="tx1"/>
                </a:solidFill>
              </a:rPr>
              <a:t>Green Power: Proxy functionality</a:t>
            </a:r>
          </a:p>
        </p:txBody>
      </p:sp>
      <p:grpSp>
        <p:nvGrpSpPr>
          <p:cNvPr id="2" name="Group 5"/>
          <p:cNvGrpSpPr>
            <a:grpSpLocks/>
          </p:cNvGrpSpPr>
          <p:nvPr/>
        </p:nvGrpSpPr>
        <p:grpSpPr bwMode="auto">
          <a:xfrm>
            <a:off x="2209801" y="1447801"/>
            <a:ext cx="719137" cy="739775"/>
            <a:chOff x="431" y="845"/>
            <a:chExt cx="272" cy="272"/>
          </a:xfrm>
        </p:grpSpPr>
        <p:sp>
          <p:nvSpPr>
            <p:cNvPr id="6" name="Rectangle 6"/>
            <p:cNvSpPr>
              <a:spLocks noChangeArrowheads="1"/>
            </p:cNvSpPr>
            <p:nvPr/>
          </p:nvSpPr>
          <p:spPr bwMode="auto">
            <a:xfrm>
              <a:off x="476" y="890"/>
              <a:ext cx="181" cy="181"/>
            </a:xfrm>
            <a:prstGeom prst="rect">
              <a:avLst/>
            </a:prstGeom>
            <a:noFill/>
            <a:ln w="9525">
              <a:solidFill>
                <a:schemeClr val="tx1"/>
              </a:solidFill>
              <a:miter lim="800000"/>
              <a:headEnd/>
              <a:tailEnd/>
            </a:ln>
          </p:spPr>
          <p:txBody>
            <a:bodyPr wrap="none" anchor="ctr"/>
            <a:lstStyle/>
            <a:p>
              <a:endParaRPr lang="en-US" dirty="0">
                <a:solidFill>
                  <a:srgbClr val="000000"/>
                </a:solidFill>
                <a:latin typeface="Avenir Light"/>
                <a:cs typeface="Avenir Light"/>
              </a:endParaRPr>
            </a:p>
          </p:txBody>
        </p:sp>
        <p:sp>
          <p:nvSpPr>
            <p:cNvPr id="7" name="AutoShape 7"/>
            <p:cNvSpPr>
              <a:spLocks noChangeArrowheads="1"/>
            </p:cNvSpPr>
            <p:nvPr/>
          </p:nvSpPr>
          <p:spPr bwMode="auto">
            <a:xfrm>
              <a:off x="431" y="845"/>
              <a:ext cx="272" cy="272"/>
            </a:xfrm>
            <a:prstGeom prst="roundRect">
              <a:avLst>
                <a:gd name="adj" fmla="val 16667"/>
              </a:avLst>
            </a:prstGeom>
            <a:noFill/>
            <a:ln w="9525">
              <a:solidFill>
                <a:schemeClr val="tx1"/>
              </a:solidFill>
              <a:round/>
              <a:headEnd/>
              <a:tailEnd/>
            </a:ln>
          </p:spPr>
          <p:txBody>
            <a:bodyPr wrap="none" anchor="ctr"/>
            <a:lstStyle/>
            <a:p>
              <a:endParaRPr lang="en-US" dirty="0">
                <a:solidFill>
                  <a:srgbClr val="000000"/>
                </a:solidFill>
                <a:latin typeface="Avenir Light"/>
                <a:cs typeface="Avenir Light"/>
              </a:endParaRPr>
            </a:p>
          </p:txBody>
        </p:sp>
        <p:sp>
          <p:nvSpPr>
            <p:cNvPr id="8" name="Line 8"/>
            <p:cNvSpPr>
              <a:spLocks noChangeShapeType="1"/>
            </p:cNvSpPr>
            <p:nvPr/>
          </p:nvSpPr>
          <p:spPr bwMode="auto">
            <a:xfrm>
              <a:off x="567" y="890"/>
              <a:ext cx="0" cy="181"/>
            </a:xfrm>
            <a:prstGeom prst="line">
              <a:avLst/>
            </a:prstGeom>
            <a:noFill/>
            <a:ln w="9525">
              <a:solidFill>
                <a:schemeClr val="tx1"/>
              </a:solidFill>
              <a:round/>
              <a:headEnd/>
              <a:tailEnd/>
            </a:ln>
          </p:spPr>
          <p:txBody>
            <a:bodyPr/>
            <a:lstStyle/>
            <a:p>
              <a:endParaRPr lang="en-US" dirty="0">
                <a:solidFill>
                  <a:srgbClr val="000000"/>
                </a:solidFill>
                <a:latin typeface="Avenir Light"/>
                <a:cs typeface="Avenir Light"/>
              </a:endParaRPr>
            </a:p>
          </p:txBody>
        </p:sp>
      </p:grpSp>
      <p:sp>
        <p:nvSpPr>
          <p:cNvPr id="9" name="Text Box 56"/>
          <p:cNvSpPr txBox="1">
            <a:spLocks noChangeArrowheads="1"/>
          </p:cNvSpPr>
          <p:nvPr/>
        </p:nvSpPr>
        <p:spPr bwMode="auto">
          <a:xfrm>
            <a:off x="2126673" y="2460171"/>
            <a:ext cx="863600" cy="338554"/>
          </a:xfrm>
          <a:prstGeom prst="rect">
            <a:avLst/>
          </a:prstGeom>
          <a:noFill/>
          <a:ln w="9525">
            <a:noFill/>
            <a:miter lim="800000"/>
            <a:headEnd/>
            <a:tailEnd/>
          </a:ln>
        </p:spPr>
        <p:txBody>
          <a:bodyPr>
            <a:spAutoFit/>
          </a:bodyPr>
          <a:lstStyle/>
          <a:p>
            <a:pPr>
              <a:spcBef>
                <a:spcPct val="50000"/>
              </a:spcBef>
            </a:pPr>
            <a:r>
              <a:rPr lang="en-US" sz="1600" b="1" dirty="0">
                <a:solidFill>
                  <a:srgbClr val="000000"/>
                </a:solidFill>
                <a:latin typeface="Avenir Light"/>
                <a:cs typeface="Avenir Light"/>
              </a:rPr>
              <a:t>GPD</a:t>
            </a:r>
          </a:p>
        </p:txBody>
      </p:sp>
      <p:sp>
        <p:nvSpPr>
          <p:cNvPr id="10" name="Litebulb"/>
          <p:cNvSpPr>
            <a:spLocks noEditPoints="1" noChangeArrowheads="1"/>
          </p:cNvSpPr>
          <p:nvPr/>
        </p:nvSpPr>
        <p:spPr bwMode="auto">
          <a:xfrm>
            <a:off x="9067800" y="1447800"/>
            <a:ext cx="533400" cy="762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chemeClr val="bg1"/>
          </a:solidFill>
          <a:ln w="12700">
            <a:solidFill>
              <a:srgbClr val="000000"/>
            </a:solidFill>
            <a:miter lim="800000"/>
            <a:headEnd/>
            <a:tailEnd/>
          </a:ln>
        </p:spPr>
        <p:txBody>
          <a:bodyPr/>
          <a:lstStyle/>
          <a:p>
            <a:endParaRPr lang="en-US" dirty="0">
              <a:solidFill>
                <a:srgbClr val="000000"/>
              </a:solidFill>
              <a:latin typeface="Avenir Light"/>
              <a:cs typeface="Avenir Light"/>
            </a:endParaRPr>
          </a:p>
        </p:txBody>
      </p:sp>
      <p:sp>
        <p:nvSpPr>
          <p:cNvPr id="11" name="Text Box 56"/>
          <p:cNvSpPr txBox="1">
            <a:spLocks noChangeArrowheads="1"/>
          </p:cNvSpPr>
          <p:nvPr/>
        </p:nvSpPr>
        <p:spPr bwMode="auto">
          <a:xfrm>
            <a:off x="8955974" y="2331522"/>
            <a:ext cx="863600" cy="338554"/>
          </a:xfrm>
          <a:prstGeom prst="rect">
            <a:avLst/>
          </a:prstGeom>
          <a:noFill/>
          <a:ln w="9525">
            <a:noFill/>
            <a:miter lim="800000"/>
            <a:headEnd/>
            <a:tailEnd/>
          </a:ln>
        </p:spPr>
        <p:txBody>
          <a:bodyPr>
            <a:spAutoFit/>
          </a:bodyPr>
          <a:lstStyle/>
          <a:p>
            <a:pPr>
              <a:spcBef>
                <a:spcPct val="50000"/>
              </a:spcBef>
            </a:pPr>
            <a:r>
              <a:rPr lang="en-US" sz="1600" b="1" dirty="0">
                <a:solidFill>
                  <a:srgbClr val="000000"/>
                </a:solidFill>
                <a:latin typeface="Avenir Light"/>
                <a:cs typeface="Avenir Light"/>
              </a:rPr>
              <a:t>Sink</a:t>
            </a:r>
          </a:p>
        </p:txBody>
      </p:sp>
      <p:grpSp>
        <p:nvGrpSpPr>
          <p:cNvPr id="5" name="Group 56"/>
          <p:cNvGrpSpPr>
            <a:grpSpLocks/>
          </p:cNvGrpSpPr>
          <p:nvPr/>
        </p:nvGrpSpPr>
        <p:grpSpPr bwMode="auto">
          <a:xfrm>
            <a:off x="3124200" y="1524000"/>
            <a:ext cx="685800" cy="762000"/>
            <a:chOff x="715" y="2082"/>
            <a:chExt cx="884" cy="888"/>
          </a:xfrm>
        </p:grpSpPr>
        <p:sp>
          <p:nvSpPr>
            <p:cNvPr id="18" name="Arc 53"/>
            <p:cNvSpPr>
              <a:spLocks/>
            </p:cNvSpPr>
            <p:nvPr/>
          </p:nvSpPr>
          <p:spPr bwMode="auto">
            <a:xfrm rot="10800000" flipH="1">
              <a:off x="720" y="2088"/>
              <a:ext cx="488" cy="4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solidFill>
                  <a:srgbClr val="000000"/>
                </a:solidFill>
                <a:latin typeface="Avenir Light"/>
                <a:cs typeface="Avenir Light"/>
              </a:endParaRPr>
            </a:p>
          </p:txBody>
        </p:sp>
        <p:sp>
          <p:nvSpPr>
            <p:cNvPr id="19" name="Arc 54"/>
            <p:cNvSpPr>
              <a:spLocks noChangeAspect="1"/>
            </p:cNvSpPr>
            <p:nvPr/>
          </p:nvSpPr>
          <p:spPr bwMode="auto">
            <a:xfrm rot="10800000" flipH="1">
              <a:off x="715" y="2082"/>
              <a:ext cx="691" cy="70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solidFill>
                  <a:srgbClr val="000000"/>
                </a:solidFill>
                <a:latin typeface="Avenir Light"/>
                <a:cs typeface="Avenir Light"/>
              </a:endParaRPr>
            </a:p>
          </p:txBody>
        </p:sp>
        <p:sp>
          <p:nvSpPr>
            <p:cNvPr id="20" name="Arc 55"/>
            <p:cNvSpPr>
              <a:spLocks noChangeAspect="1"/>
            </p:cNvSpPr>
            <p:nvPr/>
          </p:nvSpPr>
          <p:spPr bwMode="auto">
            <a:xfrm rot="10800000" flipH="1">
              <a:off x="769" y="2126"/>
              <a:ext cx="830" cy="84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solidFill>
                  <a:srgbClr val="000000"/>
                </a:solidFill>
                <a:latin typeface="Avenir Light"/>
                <a:cs typeface="Avenir Light"/>
              </a:endParaRPr>
            </a:p>
          </p:txBody>
        </p:sp>
      </p:grpSp>
      <p:sp>
        <p:nvSpPr>
          <p:cNvPr id="21" name="TextBox 20"/>
          <p:cNvSpPr txBox="1"/>
          <p:nvPr/>
        </p:nvSpPr>
        <p:spPr>
          <a:xfrm>
            <a:off x="3984172" y="1442853"/>
            <a:ext cx="1447800" cy="1200329"/>
          </a:xfrm>
          <a:prstGeom prst="rect">
            <a:avLst/>
          </a:prstGeom>
          <a:noFill/>
        </p:spPr>
        <p:txBody>
          <a:bodyPr wrap="square" rtlCol="0">
            <a:spAutoFit/>
          </a:bodyPr>
          <a:lstStyle/>
          <a:p>
            <a:r>
              <a:rPr lang="en-US" b="1" i="1" dirty="0">
                <a:solidFill>
                  <a:srgbClr val="008000"/>
                </a:solidFill>
                <a:latin typeface="Avenir Light"/>
                <a:cs typeface="Avenir Light"/>
              </a:rPr>
              <a:t>Green Power Device Frame</a:t>
            </a:r>
            <a:endParaRPr lang="en-GB" b="1" i="1" dirty="0">
              <a:solidFill>
                <a:srgbClr val="008000"/>
              </a:solidFill>
              <a:latin typeface="Avenir Light"/>
              <a:cs typeface="Avenir Light"/>
            </a:endParaRPr>
          </a:p>
        </p:txBody>
      </p:sp>
      <p:sp>
        <p:nvSpPr>
          <p:cNvPr id="22" name="Oval 35"/>
          <p:cNvSpPr>
            <a:spLocks noChangeArrowheads="1"/>
          </p:cNvSpPr>
          <p:nvPr/>
        </p:nvSpPr>
        <p:spPr bwMode="auto">
          <a:xfrm>
            <a:off x="5591300" y="1522025"/>
            <a:ext cx="431800" cy="444500"/>
          </a:xfrm>
          <a:prstGeom prst="ellipse">
            <a:avLst/>
          </a:prstGeom>
          <a:noFill/>
          <a:ln w="38100">
            <a:solidFill>
              <a:srgbClr val="008000"/>
            </a:solidFill>
            <a:round/>
            <a:headEnd/>
            <a:tailEnd/>
          </a:ln>
        </p:spPr>
        <p:txBody>
          <a:bodyPr wrap="none" anchor="ctr"/>
          <a:lstStyle/>
          <a:p>
            <a:endParaRPr lang="en-US" dirty="0">
              <a:solidFill>
                <a:srgbClr val="000000"/>
              </a:solidFill>
              <a:latin typeface="Avenir Light"/>
              <a:cs typeface="Avenir Light"/>
            </a:endParaRPr>
          </a:p>
        </p:txBody>
      </p:sp>
      <p:sp>
        <p:nvSpPr>
          <p:cNvPr id="23" name="Text Box 56"/>
          <p:cNvSpPr txBox="1">
            <a:spLocks noChangeArrowheads="1"/>
          </p:cNvSpPr>
          <p:nvPr/>
        </p:nvSpPr>
        <p:spPr bwMode="auto">
          <a:xfrm>
            <a:off x="5386449" y="2190997"/>
            <a:ext cx="923307" cy="338554"/>
          </a:xfrm>
          <a:prstGeom prst="rect">
            <a:avLst/>
          </a:prstGeom>
          <a:noFill/>
          <a:ln w="9525">
            <a:noFill/>
            <a:miter lim="800000"/>
            <a:headEnd/>
            <a:tailEnd/>
          </a:ln>
        </p:spPr>
        <p:txBody>
          <a:bodyPr wrap="square">
            <a:spAutoFit/>
          </a:bodyPr>
          <a:lstStyle/>
          <a:p>
            <a:pPr>
              <a:spcBef>
                <a:spcPct val="50000"/>
              </a:spcBef>
            </a:pPr>
            <a:r>
              <a:rPr lang="en-US" sz="1600" b="1" dirty="0">
                <a:solidFill>
                  <a:srgbClr val="000000"/>
                </a:solidFill>
                <a:latin typeface="Avenir Light"/>
                <a:cs typeface="Avenir Light"/>
              </a:rPr>
              <a:t>Proxy 1</a:t>
            </a:r>
          </a:p>
        </p:txBody>
      </p:sp>
      <p:grpSp>
        <p:nvGrpSpPr>
          <p:cNvPr id="16" name="Group 65"/>
          <p:cNvGrpSpPr>
            <a:grpSpLocks/>
          </p:cNvGrpSpPr>
          <p:nvPr/>
        </p:nvGrpSpPr>
        <p:grpSpPr bwMode="auto">
          <a:xfrm rot="18369701">
            <a:off x="6114840" y="1513720"/>
            <a:ext cx="873232" cy="804330"/>
            <a:chOff x="2867" y="2114"/>
            <a:chExt cx="884" cy="888"/>
          </a:xfrm>
        </p:grpSpPr>
        <p:grpSp>
          <p:nvGrpSpPr>
            <p:cNvPr id="17" name="Group 66"/>
            <p:cNvGrpSpPr>
              <a:grpSpLocks/>
            </p:cNvGrpSpPr>
            <p:nvPr/>
          </p:nvGrpSpPr>
          <p:grpSpPr bwMode="auto">
            <a:xfrm>
              <a:off x="2867" y="2114"/>
              <a:ext cx="884" cy="888"/>
              <a:chOff x="715" y="2082"/>
              <a:chExt cx="884" cy="888"/>
            </a:xfrm>
          </p:grpSpPr>
          <p:sp>
            <p:nvSpPr>
              <p:cNvPr id="29" name="Arc 67"/>
              <p:cNvSpPr>
                <a:spLocks/>
              </p:cNvSpPr>
              <p:nvPr/>
            </p:nvSpPr>
            <p:spPr bwMode="auto">
              <a:xfrm rot="10800000" flipH="1">
                <a:off x="720" y="2088"/>
                <a:ext cx="488" cy="4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solidFill>
                    <a:srgbClr val="000000"/>
                  </a:solidFill>
                  <a:latin typeface="Avenir Light"/>
                  <a:cs typeface="Avenir Light"/>
                </a:endParaRPr>
              </a:p>
            </p:txBody>
          </p:sp>
          <p:sp>
            <p:nvSpPr>
              <p:cNvPr id="30" name="Arc 68"/>
              <p:cNvSpPr>
                <a:spLocks noChangeAspect="1"/>
              </p:cNvSpPr>
              <p:nvPr/>
            </p:nvSpPr>
            <p:spPr bwMode="auto">
              <a:xfrm rot="10800000" flipH="1">
                <a:off x="715" y="2082"/>
                <a:ext cx="691" cy="70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solidFill>
                    <a:srgbClr val="000000"/>
                  </a:solidFill>
                  <a:latin typeface="Avenir Light"/>
                  <a:cs typeface="Avenir Light"/>
                </a:endParaRPr>
              </a:p>
            </p:txBody>
          </p:sp>
          <p:sp>
            <p:nvSpPr>
              <p:cNvPr id="31" name="Arc 69"/>
              <p:cNvSpPr>
                <a:spLocks noChangeAspect="1"/>
              </p:cNvSpPr>
              <p:nvPr/>
            </p:nvSpPr>
            <p:spPr bwMode="auto">
              <a:xfrm rot="10800000" flipH="1">
                <a:off x="769" y="2126"/>
                <a:ext cx="830" cy="84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solidFill>
                    <a:srgbClr val="000000"/>
                  </a:solidFill>
                  <a:latin typeface="Avenir Light"/>
                  <a:cs typeface="Avenir Light"/>
                </a:endParaRPr>
              </a:p>
            </p:txBody>
          </p:sp>
        </p:grpSp>
        <p:sp>
          <p:nvSpPr>
            <p:cNvPr id="26" name="Line 70"/>
            <p:cNvSpPr>
              <a:spLocks noChangeShapeType="1"/>
            </p:cNvSpPr>
            <p:nvPr/>
          </p:nvSpPr>
          <p:spPr bwMode="auto">
            <a:xfrm>
              <a:off x="3032" y="2340"/>
              <a:ext cx="320" cy="432"/>
            </a:xfrm>
            <a:prstGeom prst="line">
              <a:avLst/>
            </a:prstGeom>
            <a:noFill/>
            <a:ln w="9525">
              <a:solidFill>
                <a:schemeClr val="tx1"/>
              </a:solidFill>
              <a:round/>
              <a:headEnd/>
              <a:tailEnd/>
            </a:ln>
          </p:spPr>
          <p:txBody>
            <a:bodyPr/>
            <a:lstStyle/>
            <a:p>
              <a:endParaRPr lang="en-US" dirty="0">
                <a:solidFill>
                  <a:srgbClr val="000000"/>
                </a:solidFill>
                <a:latin typeface="Avenir Light"/>
                <a:cs typeface="Avenir Light"/>
              </a:endParaRPr>
            </a:p>
          </p:txBody>
        </p:sp>
        <p:sp>
          <p:nvSpPr>
            <p:cNvPr id="27" name="Line 71"/>
            <p:cNvSpPr>
              <a:spLocks noChangeShapeType="1"/>
            </p:cNvSpPr>
            <p:nvPr/>
          </p:nvSpPr>
          <p:spPr bwMode="auto">
            <a:xfrm>
              <a:off x="3348" y="2552"/>
              <a:ext cx="0" cy="224"/>
            </a:xfrm>
            <a:prstGeom prst="line">
              <a:avLst/>
            </a:prstGeom>
            <a:noFill/>
            <a:ln w="9525">
              <a:solidFill>
                <a:schemeClr val="tx1"/>
              </a:solidFill>
              <a:round/>
              <a:headEnd/>
              <a:tailEnd/>
            </a:ln>
          </p:spPr>
          <p:txBody>
            <a:bodyPr/>
            <a:lstStyle/>
            <a:p>
              <a:endParaRPr lang="en-US" dirty="0">
                <a:solidFill>
                  <a:srgbClr val="000000"/>
                </a:solidFill>
                <a:latin typeface="Avenir Light"/>
                <a:cs typeface="Avenir Light"/>
              </a:endParaRPr>
            </a:p>
          </p:txBody>
        </p:sp>
        <p:sp>
          <p:nvSpPr>
            <p:cNvPr id="28" name="Line 72"/>
            <p:cNvSpPr>
              <a:spLocks noChangeShapeType="1"/>
            </p:cNvSpPr>
            <p:nvPr/>
          </p:nvSpPr>
          <p:spPr bwMode="auto">
            <a:xfrm>
              <a:off x="3352" y="2560"/>
              <a:ext cx="296" cy="392"/>
            </a:xfrm>
            <a:prstGeom prst="line">
              <a:avLst/>
            </a:prstGeom>
            <a:noFill/>
            <a:ln w="9525">
              <a:solidFill>
                <a:schemeClr val="tx1"/>
              </a:solidFill>
              <a:round/>
              <a:headEnd/>
              <a:tailEnd type="triangle" w="med" len="med"/>
            </a:ln>
          </p:spPr>
          <p:txBody>
            <a:bodyPr/>
            <a:lstStyle/>
            <a:p>
              <a:endParaRPr lang="en-US" dirty="0">
                <a:solidFill>
                  <a:srgbClr val="000000"/>
                </a:solidFill>
                <a:latin typeface="Avenir Light"/>
                <a:cs typeface="Avenir Light"/>
              </a:endParaRPr>
            </a:p>
          </p:txBody>
        </p:sp>
      </p:grpSp>
      <p:sp>
        <p:nvSpPr>
          <p:cNvPr id="37" name="Oval 35"/>
          <p:cNvSpPr>
            <a:spLocks noChangeArrowheads="1"/>
          </p:cNvSpPr>
          <p:nvPr/>
        </p:nvSpPr>
        <p:spPr bwMode="auto">
          <a:xfrm>
            <a:off x="4286250" y="3124200"/>
            <a:ext cx="431800" cy="444500"/>
          </a:xfrm>
          <a:prstGeom prst="ellipse">
            <a:avLst/>
          </a:prstGeom>
          <a:noFill/>
          <a:ln w="38100">
            <a:solidFill>
              <a:srgbClr val="008000"/>
            </a:solidFill>
            <a:round/>
            <a:headEnd/>
            <a:tailEnd/>
          </a:ln>
        </p:spPr>
        <p:txBody>
          <a:bodyPr wrap="none" anchor="ctr"/>
          <a:lstStyle/>
          <a:p>
            <a:endParaRPr lang="en-US" dirty="0">
              <a:solidFill>
                <a:srgbClr val="000000"/>
              </a:solidFill>
              <a:latin typeface="Avenir Light"/>
              <a:cs typeface="Avenir Light"/>
            </a:endParaRPr>
          </a:p>
        </p:txBody>
      </p:sp>
      <p:sp>
        <p:nvSpPr>
          <p:cNvPr id="38" name="Text Box 56"/>
          <p:cNvSpPr txBox="1">
            <a:spLocks noChangeArrowheads="1"/>
          </p:cNvSpPr>
          <p:nvPr/>
        </p:nvSpPr>
        <p:spPr bwMode="auto">
          <a:xfrm>
            <a:off x="4057650" y="3733800"/>
            <a:ext cx="1143000" cy="338554"/>
          </a:xfrm>
          <a:prstGeom prst="rect">
            <a:avLst/>
          </a:prstGeom>
          <a:noFill/>
          <a:ln w="9525">
            <a:noFill/>
            <a:miter lim="800000"/>
            <a:headEnd/>
            <a:tailEnd/>
          </a:ln>
        </p:spPr>
        <p:txBody>
          <a:bodyPr wrap="square">
            <a:spAutoFit/>
          </a:bodyPr>
          <a:lstStyle/>
          <a:p>
            <a:pPr>
              <a:spcBef>
                <a:spcPct val="50000"/>
              </a:spcBef>
            </a:pPr>
            <a:r>
              <a:rPr lang="en-US" sz="1600" b="1" dirty="0">
                <a:solidFill>
                  <a:srgbClr val="000000"/>
                </a:solidFill>
                <a:latin typeface="Avenir Light"/>
                <a:cs typeface="Avenir Light"/>
              </a:rPr>
              <a:t>Proxy 2</a:t>
            </a:r>
          </a:p>
        </p:txBody>
      </p:sp>
      <p:sp>
        <p:nvSpPr>
          <p:cNvPr id="39" name="Oval 35"/>
          <p:cNvSpPr>
            <a:spLocks noChangeArrowheads="1"/>
          </p:cNvSpPr>
          <p:nvPr/>
        </p:nvSpPr>
        <p:spPr bwMode="auto">
          <a:xfrm>
            <a:off x="2781300" y="3810000"/>
            <a:ext cx="431800" cy="444500"/>
          </a:xfrm>
          <a:prstGeom prst="ellipse">
            <a:avLst/>
          </a:prstGeom>
          <a:noFill/>
          <a:ln w="38100">
            <a:solidFill>
              <a:srgbClr val="008000"/>
            </a:solidFill>
            <a:round/>
            <a:headEnd/>
            <a:tailEnd/>
          </a:ln>
        </p:spPr>
        <p:txBody>
          <a:bodyPr wrap="none" anchor="ctr"/>
          <a:lstStyle/>
          <a:p>
            <a:endParaRPr lang="en-US" dirty="0">
              <a:solidFill>
                <a:srgbClr val="000000"/>
              </a:solidFill>
              <a:latin typeface="Avenir Light"/>
              <a:cs typeface="Avenir Light"/>
            </a:endParaRPr>
          </a:p>
        </p:txBody>
      </p:sp>
      <p:sp>
        <p:nvSpPr>
          <p:cNvPr id="40" name="Text Box 56"/>
          <p:cNvSpPr txBox="1">
            <a:spLocks noChangeArrowheads="1"/>
          </p:cNvSpPr>
          <p:nvPr/>
        </p:nvSpPr>
        <p:spPr bwMode="auto">
          <a:xfrm>
            <a:off x="2552700" y="4419600"/>
            <a:ext cx="1143000" cy="338554"/>
          </a:xfrm>
          <a:prstGeom prst="rect">
            <a:avLst/>
          </a:prstGeom>
          <a:noFill/>
          <a:ln w="9525">
            <a:noFill/>
            <a:miter lim="800000"/>
            <a:headEnd/>
            <a:tailEnd/>
          </a:ln>
        </p:spPr>
        <p:txBody>
          <a:bodyPr wrap="square">
            <a:spAutoFit/>
          </a:bodyPr>
          <a:lstStyle/>
          <a:p>
            <a:pPr>
              <a:spcBef>
                <a:spcPct val="50000"/>
              </a:spcBef>
            </a:pPr>
            <a:r>
              <a:rPr lang="en-US" sz="1600" b="1" dirty="0">
                <a:solidFill>
                  <a:srgbClr val="000000"/>
                </a:solidFill>
                <a:latin typeface="Avenir Light"/>
                <a:cs typeface="Avenir Light"/>
              </a:rPr>
              <a:t>Proxy 3</a:t>
            </a:r>
          </a:p>
        </p:txBody>
      </p:sp>
      <p:sp>
        <p:nvSpPr>
          <p:cNvPr id="32" name="TextBox 31"/>
          <p:cNvSpPr txBox="1"/>
          <p:nvPr/>
        </p:nvSpPr>
        <p:spPr>
          <a:xfrm>
            <a:off x="7146965" y="1465592"/>
            <a:ext cx="1834737" cy="1200329"/>
          </a:xfrm>
          <a:prstGeom prst="rect">
            <a:avLst/>
          </a:prstGeom>
          <a:noFill/>
        </p:spPr>
        <p:txBody>
          <a:bodyPr wrap="square" rtlCol="0">
            <a:spAutoFit/>
          </a:bodyPr>
          <a:lstStyle/>
          <a:p>
            <a:r>
              <a:rPr lang="en-US" b="1" i="1" dirty="0">
                <a:solidFill>
                  <a:srgbClr val="000000"/>
                </a:solidFill>
                <a:latin typeface="Avenir Light"/>
                <a:cs typeface="Avenir Light"/>
              </a:rPr>
              <a:t>Zigbee frame carrying Green Power information</a:t>
            </a:r>
            <a:endParaRPr lang="en-GB" b="1" i="1" dirty="0">
              <a:solidFill>
                <a:srgbClr val="000000"/>
              </a:solidFill>
              <a:latin typeface="Avenir Light"/>
              <a:cs typeface="Avenir Light"/>
            </a:endParaRPr>
          </a:p>
        </p:txBody>
      </p:sp>
      <p:sp>
        <p:nvSpPr>
          <p:cNvPr id="34" name="TextBox 33"/>
          <p:cNvSpPr txBox="1"/>
          <p:nvPr/>
        </p:nvSpPr>
        <p:spPr>
          <a:xfrm>
            <a:off x="5807969" y="3965368"/>
            <a:ext cx="4468147" cy="1631216"/>
          </a:xfrm>
          <a:prstGeom prst="rect">
            <a:avLst/>
          </a:prstGeom>
          <a:noFill/>
        </p:spPr>
        <p:txBody>
          <a:bodyPr wrap="square" rtlCol="0">
            <a:spAutoFit/>
          </a:bodyPr>
          <a:lstStyle/>
          <a:p>
            <a:r>
              <a:rPr lang="en-US" sz="2000" dirty="0">
                <a:solidFill>
                  <a:srgbClr val="000000"/>
                </a:solidFill>
                <a:latin typeface="Avenir Light"/>
                <a:cs typeface="Avenir Light"/>
              </a:rPr>
              <a:t>Proxy forwarding:</a:t>
            </a:r>
          </a:p>
          <a:p>
            <a:pPr marL="334800" indent="-226800">
              <a:buFont typeface="Arial" pitchFamily="34" charset="0"/>
              <a:buChar char="•"/>
            </a:pPr>
            <a:r>
              <a:rPr lang="en-US" sz="1600" dirty="0">
                <a:solidFill>
                  <a:srgbClr val="000000"/>
                </a:solidFill>
                <a:latin typeface="Avenir Light"/>
                <a:ea typeface="ＭＳ Ｐゴシック" pitchFamily="-65" charset="-128"/>
                <a:cs typeface="Avenir Light"/>
              </a:rPr>
              <a:t>to paired sinks (unicast or group)</a:t>
            </a:r>
          </a:p>
          <a:p>
            <a:pPr marL="334800" indent="-226800">
              <a:buFont typeface="Arial" pitchFamily="34" charset="0"/>
              <a:buChar char="•"/>
            </a:pPr>
            <a:r>
              <a:rPr lang="en-US" sz="1600" dirty="0">
                <a:solidFill>
                  <a:srgbClr val="000000"/>
                </a:solidFill>
                <a:latin typeface="Avenir Light"/>
                <a:ea typeface="ＭＳ Ｐゴシック" pitchFamily="-65" charset="-128"/>
                <a:cs typeface="Avenir Light"/>
              </a:rPr>
              <a:t>reliably: using multiple proxies in range of the GPD (no single parent problem)</a:t>
            </a:r>
          </a:p>
          <a:p>
            <a:pPr marL="334800" indent="-226800">
              <a:buFont typeface="Arial" pitchFamily="34" charset="0"/>
              <a:buChar char="•"/>
            </a:pPr>
            <a:r>
              <a:rPr lang="en-US" sz="1600" dirty="0">
                <a:solidFill>
                  <a:srgbClr val="000000"/>
                </a:solidFill>
                <a:latin typeface="Avenir Light"/>
                <a:ea typeface="ＭＳ Ｐゴシック" pitchFamily="-65" charset="-128"/>
                <a:cs typeface="Avenir Light"/>
              </a:rPr>
              <a:t>efficiently (bandwidth usage)</a:t>
            </a:r>
          </a:p>
          <a:p>
            <a:pPr marL="108000"/>
            <a:endParaRPr lang="en-US" sz="1600" dirty="0">
              <a:solidFill>
                <a:srgbClr val="000000"/>
              </a:solidFill>
              <a:latin typeface="Avenir Light"/>
              <a:ea typeface="ＭＳ Ｐゴシック" pitchFamily="-65" charset="-128"/>
              <a:cs typeface="Avenir Light"/>
            </a:endParaRPr>
          </a:p>
        </p:txBody>
      </p:sp>
    </p:spTree>
    <p:extLst>
      <p:ext uri="{BB962C8B-B14F-4D97-AF65-F5344CB8AC3E}">
        <p14:creationId xmlns:p14="http://schemas.microsoft.com/office/powerpoint/2010/main" val="3433357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7">
            <a:extLst>
              <a:ext uri="{FF2B5EF4-FFF2-40B4-BE49-F238E27FC236}">
                <a16:creationId xmlns:a16="http://schemas.microsoft.com/office/drawing/2014/main" id="{65869FB0-13F2-C64D-B286-3F16E1698D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450" y="2378075"/>
            <a:ext cx="10964863"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0" name="Rectangle 5">
            <a:extLst>
              <a:ext uri="{FF2B5EF4-FFF2-40B4-BE49-F238E27FC236}">
                <a16:creationId xmlns:a16="http://schemas.microsoft.com/office/drawing/2014/main" id="{3A738F96-3A20-F947-A7AE-016F70E3785F}"/>
              </a:ext>
            </a:extLst>
          </p:cNvPr>
          <p:cNvSpPr>
            <a:spLocks noChangeArrowheads="1"/>
          </p:cNvSpPr>
          <p:nvPr/>
        </p:nvSpPr>
        <p:spPr bwMode="auto">
          <a:xfrm>
            <a:off x="409575" y="1493118"/>
            <a:ext cx="480695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b="1">
                <a:solidFill>
                  <a:schemeClr val="tx1"/>
                </a:solidFill>
                <a:latin typeface="Hind" panose="02000000000000000000" pitchFamily="2" charset="77"/>
                <a:ea typeface="Hind" panose="02000000000000000000" pitchFamily="2" charset="77"/>
                <a:cs typeface="Hind" panose="02000000000000000000"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Hind Light" panose="02000000000000000000" pitchFamily="2" charset="77"/>
                <a:ea typeface="Hind Light" panose="02000000000000000000" pitchFamily="2" charset="77"/>
                <a:cs typeface="Hind Light" panose="02000000000000000000"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Hind Light" panose="02000000000000000000" pitchFamily="2" charset="77"/>
                <a:ea typeface="Hind Light" panose="02000000000000000000" pitchFamily="2" charset="77"/>
                <a:cs typeface="Hind Light" panose="02000000000000000000"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9pPr>
          </a:lstStyle>
          <a:p>
            <a:pPr>
              <a:lnSpc>
                <a:spcPct val="100000"/>
              </a:lnSpc>
              <a:spcBef>
                <a:spcPct val="0"/>
              </a:spcBef>
              <a:buFontTx/>
              <a:buNone/>
            </a:pPr>
            <a:r>
              <a:rPr lang="en-US" altLang="en-US" sz="2400" dirty="0">
                <a:solidFill>
                  <a:srgbClr val="ED0544"/>
                </a:solidFill>
                <a:ea typeface="DaxPro"/>
                <a:cs typeface="DaxPro"/>
              </a:rPr>
              <a:t>Develop</a:t>
            </a:r>
            <a:r>
              <a:rPr lang="en-US" altLang="en-US" sz="1800" b="0" dirty="0">
                <a:solidFill>
                  <a:srgbClr val="000000"/>
                </a:solidFill>
                <a:latin typeface="Hind Light" panose="02000000000000000000" pitchFamily="2" charset="77"/>
                <a:ea typeface="DaxPro"/>
                <a:cs typeface="DaxPro"/>
              </a:rPr>
              <a:t> open, global standards for wireless connectivity and device-to-device communication, enabling IoT devices.</a:t>
            </a:r>
            <a:endParaRPr lang="en-US" altLang="en-US" sz="1800" b="0" dirty="0">
              <a:solidFill>
                <a:srgbClr val="000000"/>
              </a:solidFill>
              <a:latin typeface="Calibri" panose="020F0502020204030204" pitchFamily="34" charset="0"/>
            </a:endParaRPr>
          </a:p>
        </p:txBody>
      </p:sp>
      <p:sp>
        <p:nvSpPr>
          <p:cNvPr id="22531" name="Rectangle 6">
            <a:extLst>
              <a:ext uri="{FF2B5EF4-FFF2-40B4-BE49-F238E27FC236}">
                <a16:creationId xmlns:a16="http://schemas.microsoft.com/office/drawing/2014/main" id="{A646ED0E-2921-C748-AB4F-3CB39D8BEE38}"/>
              </a:ext>
            </a:extLst>
          </p:cNvPr>
          <p:cNvSpPr>
            <a:spLocks noChangeArrowheads="1"/>
          </p:cNvSpPr>
          <p:nvPr/>
        </p:nvSpPr>
        <p:spPr bwMode="auto">
          <a:xfrm>
            <a:off x="4961107" y="1495111"/>
            <a:ext cx="49371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b="1">
                <a:solidFill>
                  <a:schemeClr val="tx1"/>
                </a:solidFill>
                <a:latin typeface="Hind" panose="02000000000000000000" pitchFamily="2" charset="77"/>
                <a:ea typeface="Hind" panose="02000000000000000000" pitchFamily="2" charset="77"/>
                <a:cs typeface="Hind" panose="02000000000000000000" pitchFamily="2" charset="77"/>
              </a:defRPr>
            </a:lvl1pPr>
            <a:lvl2pPr>
              <a:lnSpc>
                <a:spcPct val="90000"/>
              </a:lnSpc>
              <a:spcBef>
                <a:spcPts val="500"/>
              </a:spcBef>
              <a:buFont typeface="Arial" panose="020B0604020202020204" pitchFamily="34" charset="0"/>
              <a:buChar char="•"/>
              <a:defRPr sz="2400">
                <a:solidFill>
                  <a:schemeClr val="tx1"/>
                </a:solidFill>
                <a:latin typeface="Hind Light" panose="02000000000000000000" pitchFamily="2" charset="77"/>
                <a:ea typeface="Hind Light" panose="02000000000000000000" pitchFamily="2" charset="77"/>
                <a:cs typeface="Hind Light" panose="02000000000000000000"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Hind Light" panose="02000000000000000000" pitchFamily="2" charset="77"/>
                <a:ea typeface="Hind Light" panose="02000000000000000000" pitchFamily="2" charset="77"/>
                <a:cs typeface="Hind Light" panose="02000000000000000000"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9pPr>
          </a:lstStyle>
          <a:p>
            <a:pPr lvl="1" eaLnBrk="1" hangingPunct="1">
              <a:lnSpc>
                <a:spcPct val="100000"/>
              </a:lnSpc>
              <a:spcBef>
                <a:spcPct val="0"/>
              </a:spcBef>
              <a:buFontTx/>
              <a:buNone/>
            </a:pPr>
            <a:r>
              <a:rPr lang="en-US" altLang="en-US" b="1" dirty="0">
                <a:solidFill>
                  <a:srgbClr val="ED0544"/>
                </a:solidFill>
                <a:latin typeface="Hind" panose="02000000000000000000" pitchFamily="2" charset="77"/>
                <a:ea typeface="DaxPro"/>
                <a:cs typeface="Hind" panose="02000000000000000000" pitchFamily="2" charset="77"/>
              </a:rPr>
              <a:t>Certify</a:t>
            </a:r>
            <a:r>
              <a:rPr lang="en-US" altLang="en-US" sz="2000" b="1" dirty="0">
                <a:solidFill>
                  <a:srgbClr val="000000"/>
                </a:solidFill>
                <a:ea typeface="DaxPro"/>
                <a:cs typeface="Hind" panose="02000000000000000000" pitchFamily="2" charset="77"/>
              </a:rPr>
              <a:t> </a:t>
            </a:r>
            <a:r>
              <a:rPr lang="en-US" altLang="en-US" sz="1800" dirty="0">
                <a:solidFill>
                  <a:srgbClr val="000000"/>
                </a:solidFill>
                <a:ea typeface="DaxPro"/>
                <a:cs typeface="Hind" panose="02000000000000000000" pitchFamily="2" charset="77"/>
              </a:rPr>
              <a:t>products built to our standards to ensure interoperability between them.</a:t>
            </a:r>
          </a:p>
        </p:txBody>
      </p:sp>
      <p:sp>
        <p:nvSpPr>
          <p:cNvPr id="22532" name="Title 1">
            <a:extLst>
              <a:ext uri="{FF2B5EF4-FFF2-40B4-BE49-F238E27FC236}">
                <a16:creationId xmlns:a16="http://schemas.microsoft.com/office/drawing/2014/main" id="{43D8D739-8672-CC49-8F96-55D9634C7F7C}"/>
              </a:ext>
            </a:extLst>
          </p:cNvPr>
          <p:cNvSpPr>
            <a:spLocks noGrp="1"/>
          </p:cNvSpPr>
          <p:nvPr>
            <p:ph type="title"/>
          </p:nvPr>
        </p:nvSpPr>
        <p:spPr>
          <a:xfrm>
            <a:off x="409575" y="127000"/>
            <a:ext cx="10515600" cy="1325563"/>
          </a:xfrm>
        </p:spPr>
        <p:txBody>
          <a:bodyPr/>
          <a:lstStyle/>
          <a:p>
            <a:pPr eaLnBrk="1" hangingPunct="1"/>
            <a:r>
              <a:rPr lang="en-US" altLang="en-US" dirty="0">
                <a:solidFill>
                  <a:schemeClr val="tx1"/>
                </a:solidFill>
                <a:latin typeface="Montserrat" pitchFamily="2" charset="77"/>
                <a:ea typeface="Montserrat" pitchFamily="2" charset="77"/>
                <a:cs typeface="Montserrat" pitchFamily="2" charset="77"/>
              </a:rPr>
              <a:t>What we do</a:t>
            </a:r>
          </a:p>
        </p:txBody>
      </p:sp>
    </p:spTree>
    <p:extLst>
      <p:ext uri="{BB962C8B-B14F-4D97-AF65-F5344CB8AC3E}">
        <p14:creationId xmlns:p14="http://schemas.microsoft.com/office/powerpoint/2010/main" val="3056193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154183"/>
            <a:ext cx="10515600" cy="1325563"/>
          </a:xfrm>
        </p:spPr>
        <p:txBody>
          <a:bodyPr/>
          <a:lstStyle/>
          <a:p>
            <a:r>
              <a:rPr lang="en-US" dirty="0">
                <a:solidFill>
                  <a:schemeClr val="tx1"/>
                </a:solidFill>
              </a:rPr>
              <a:t>Green Power: Commissioning</a:t>
            </a:r>
          </a:p>
        </p:txBody>
      </p:sp>
      <p:sp>
        <p:nvSpPr>
          <p:cNvPr id="10" name="Litebulb"/>
          <p:cNvSpPr>
            <a:spLocks noEditPoints="1" noChangeArrowheads="1"/>
          </p:cNvSpPr>
          <p:nvPr/>
        </p:nvSpPr>
        <p:spPr bwMode="auto">
          <a:xfrm>
            <a:off x="9067800" y="1447800"/>
            <a:ext cx="533400" cy="762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chemeClr val="bg1"/>
          </a:solidFill>
          <a:ln w="12700">
            <a:solidFill>
              <a:srgbClr val="000000"/>
            </a:solidFill>
            <a:miter lim="800000"/>
            <a:headEnd/>
            <a:tailEnd/>
          </a:ln>
        </p:spPr>
        <p:txBody>
          <a:bodyPr/>
          <a:lstStyle/>
          <a:p>
            <a:endParaRPr lang="en-US" dirty="0">
              <a:latin typeface="Avenir Light"/>
              <a:cs typeface="Avenir Light"/>
            </a:endParaRPr>
          </a:p>
        </p:txBody>
      </p:sp>
      <p:sp>
        <p:nvSpPr>
          <p:cNvPr id="11" name="Text Box 56"/>
          <p:cNvSpPr txBox="1">
            <a:spLocks noChangeArrowheads="1"/>
          </p:cNvSpPr>
          <p:nvPr/>
        </p:nvSpPr>
        <p:spPr bwMode="auto">
          <a:xfrm>
            <a:off x="8991600" y="2438400"/>
            <a:ext cx="863600" cy="338554"/>
          </a:xfrm>
          <a:prstGeom prst="rect">
            <a:avLst/>
          </a:prstGeom>
          <a:noFill/>
          <a:ln w="9525">
            <a:noFill/>
            <a:miter lim="800000"/>
            <a:headEnd/>
            <a:tailEnd/>
          </a:ln>
        </p:spPr>
        <p:txBody>
          <a:bodyPr>
            <a:spAutoFit/>
          </a:bodyPr>
          <a:lstStyle/>
          <a:p>
            <a:pPr>
              <a:spcBef>
                <a:spcPct val="50000"/>
              </a:spcBef>
            </a:pPr>
            <a:r>
              <a:rPr lang="en-US" sz="1600" b="1" dirty="0">
                <a:latin typeface="Avenir Light"/>
                <a:cs typeface="Avenir Light"/>
              </a:rPr>
              <a:t>Sink</a:t>
            </a:r>
          </a:p>
        </p:txBody>
      </p:sp>
      <p:grpSp>
        <p:nvGrpSpPr>
          <p:cNvPr id="2" name="Group 56"/>
          <p:cNvGrpSpPr>
            <a:grpSpLocks/>
          </p:cNvGrpSpPr>
          <p:nvPr/>
        </p:nvGrpSpPr>
        <p:grpSpPr bwMode="auto">
          <a:xfrm>
            <a:off x="3124200" y="1524000"/>
            <a:ext cx="685800" cy="762000"/>
            <a:chOff x="715" y="2082"/>
            <a:chExt cx="884" cy="888"/>
          </a:xfrm>
        </p:grpSpPr>
        <p:sp>
          <p:nvSpPr>
            <p:cNvPr id="13" name="Arc 53"/>
            <p:cNvSpPr>
              <a:spLocks/>
            </p:cNvSpPr>
            <p:nvPr/>
          </p:nvSpPr>
          <p:spPr bwMode="auto">
            <a:xfrm rot="10800000" flipH="1">
              <a:off x="720" y="2088"/>
              <a:ext cx="488" cy="4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latin typeface="Avenir Light"/>
                <a:cs typeface="Avenir Light"/>
              </a:endParaRPr>
            </a:p>
          </p:txBody>
        </p:sp>
        <p:sp>
          <p:nvSpPr>
            <p:cNvPr id="14" name="Arc 54"/>
            <p:cNvSpPr>
              <a:spLocks noChangeAspect="1"/>
            </p:cNvSpPr>
            <p:nvPr/>
          </p:nvSpPr>
          <p:spPr bwMode="auto">
            <a:xfrm rot="10800000" flipH="1">
              <a:off x="715" y="2082"/>
              <a:ext cx="691" cy="70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latin typeface="Avenir Light"/>
                <a:cs typeface="Avenir Light"/>
              </a:endParaRPr>
            </a:p>
          </p:txBody>
        </p:sp>
        <p:sp>
          <p:nvSpPr>
            <p:cNvPr id="15" name="Arc 55"/>
            <p:cNvSpPr>
              <a:spLocks noChangeAspect="1"/>
            </p:cNvSpPr>
            <p:nvPr/>
          </p:nvSpPr>
          <p:spPr bwMode="auto">
            <a:xfrm rot="10800000" flipH="1">
              <a:off x="769" y="2126"/>
              <a:ext cx="830" cy="84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latin typeface="Avenir Light"/>
                <a:cs typeface="Avenir Light"/>
              </a:endParaRPr>
            </a:p>
          </p:txBody>
        </p:sp>
      </p:grpSp>
      <p:grpSp>
        <p:nvGrpSpPr>
          <p:cNvPr id="5" name="Group 5"/>
          <p:cNvGrpSpPr>
            <a:grpSpLocks/>
          </p:cNvGrpSpPr>
          <p:nvPr/>
        </p:nvGrpSpPr>
        <p:grpSpPr bwMode="auto">
          <a:xfrm>
            <a:off x="2209801" y="1447801"/>
            <a:ext cx="719137" cy="739775"/>
            <a:chOff x="431" y="845"/>
            <a:chExt cx="272" cy="272"/>
          </a:xfrm>
        </p:grpSpPr>
        <p:sp>
          <p:nvSpPr>
            <p:cNvPr id="27" name="Rectangle 6"/>
            <p:cNvSpPr>
              <a:spLocks noChangeArrowheads="1"/>
            </p:cNvSpPr>
            <p:nvPr/>
          </p:nvSpPr>
          <p:spPr bwMode="auto">
            <a:xfrm>
              <a:off x="476" y="890"/>
              <a:ext cx="181" cy="181"/>
            </a:xfrm>
            <a:prstGeom prst="rect">
              <a:avLst/>
            </a:prstGeom>
            <a:noFill/>
            <a:ln w="9525">
              <a:solidFill>
                <a:schemeClr val="tx1"/>
              </a:solidFill>
              <a:miter lim="800000"/>
              <a:headEnd/>
              <a:tailEnd/>
            </a:ln>
          </p:spPr>
          <p:txBody>
            <a:bodyPr wrap="none" anchor="ctr"/>
            <a:lstStyle/>
            <a:p>
              <a:endParaRPr lang="en-US" dirty="0">
                <a:latin typeface="Avenir Light"/>
                <a:cs typeface="Avenir Light"/>
              </a:endParaRPr>
            </a:p>
          </p:txBody>
        </p:sp>
        <p:sp>
          <p:nvSpPr>
            <p:cNvPr id="28" name="AutoShape 7"/>
            <p:cNvSpPr>
              <a:spLocks noChangeArrowheads="1"/>
            </p:cNvSpPr>
            <p:nvPr/>
          </p:nvSpPr>
          <p:spPr bwMode="auto">
            <a:xfrm>
              <a:off x="431" y="845"/>
              <a:ext cx="272" cy="272"/>
            </a:xfrm>
            <a:prstGeom prst="roundRect">
              <a:avLst>
                <a:gd name="adj" fmla="val 16667"/>
              </a:avLst>
            </a:prstGeom>
            <a:noFill/>
            <a:ln w="9525">
              <a:solidFill>
                <a:schemeClr val="tx1"/>
              </a:solidFill>
              <a:round/>
              <a:headEnd/>
              <a:tailEnd/>
            </a:ln>
          </p:spPr>
          <p:txBody>
            <a:bodyPr wrap="none" anchor="ctr"/>
            <a:lstStyle/>
            <a:p>
              <a:endParaRPr lang="en-US" dirty="0">
                <a:latin typeface="Avenir Light"/>
                <a:cs typeface="Avenir Light"/>
              </a:endParaRPr>
            </a:p>
          </p:txBody>
        </p:sp>
        <p:sp>
          <p:nvSpPr>
            <p:cNvPr id="29" name="Line 8"/>
            <p:cNvSpPr>
              <a:spLocks noChangeShapeType="1"/>
            </p:cNvSpPr>
            <p:nvPr/>
          </p:nvSpPr>
          <p:spPr bwMode="auto">
            <a:xfrm>
              <a:off x="567" y="890"/>
              <a:ext cx="0" cy="181"/>
            </a:xfrm>
            <a:prstGeom prst="line">
              <a:avLst/>
            </a:prstGeom>
            <a:noFill/>
            <a:ln w="9525">
              <a:solidFill>
                <a:schemeClr val="tx1"/>
              </a:solidFill>
              <a:round/>
              <a:headEnd/>
              <a:tailEnd/>
            </a:ln>
          </p:spPr>
          <p:txBody>
            <a:bodyPr/>
            <a:lstStyle/>
            <a:p>
              <a:endParaRPr lang="en-US" dirty="0">
                <a:latin typeface="Avenir Light"/>
                <a:cs typeface="Avenir Light"/>
              </a:endParaRPr>
            </a:p>
          </p:txBody>
        </p:sp>
      </p:grpSp>
      <p:sp>
        <p:nvSpPr>
          <p:cNvPr id="30" name="Text Box 56"/>
          <p:cNvSpPr txBox="1">
            <a:spLocks noChangeArrowheads="1"/>
          </p:cNvSpPr>
          <p:nvPr/>
        </p:nvSpPr>
        <p:spPr bwMode="auto">
          <a:xfrm>
            <a:off x="2114550" y="2495550"/>
            <a:ext cx="863600" cy="338554"/>
          </a:xfrm>
          <a:prstGeom prst="rect">
            <a:avLst/>
          </a:prstGeom>
          <a:noFill/>
          <a:ln w="9525">
            <a:noFill/>
            <a:miter lim="800000"/>
            <a:headEnd/>
            <a:tailEnd/>
          </a:ln>
        </p:spPr>
        <p:txBody>
          <a:bodyPr>
            <a:spAutoFit/>
          </a:bodyPr>
          <a:lstStyle/>
          <a:p>
            <a:pPr>
              <a:spcBef>
                <a:spcPct val="50000"/>
              </a:spcBef>
            </a:pPr>
            <a:r>
              <a:rPr lang="en-US" sz="1600" b="1" dirty="0">
                <a:latin typeface="Avenir Light"/>
                <a:cs typeface="Avenir Light"/>
              </a:rPr>
              <a:t>GPD</a:t>
            </a:r>
          </a:p>
        </p:txBody>
      </p:sp>
      <p:sp>
        <p:nvSpPr>
          <p:cNvPr id="26" name="TextBox 25"/>
          <p:cNvSpPr txBox="1"/>
          <p:nvPr/>
        </p:nvSpPr>
        <p:spPr>
          <a:xfrm>
            <a:off x="4646532" y="3622935"/>
            <a:ext cx="5884874" cy="1938992"/>
          </a:xfrm>
          <a:prstGeom prst="rect">
            <a:avLst/>
          </a:prstGeom>
          <a:noFill/>
        </p:spPr>
        <p:txBody>
          <a:bodyPr wrap="square" rtlCol="0">
            <a:spAutoFit/>
          </a:bodyPr>
          <a:lstStyle/>
          <a:p>
            <a:r>
              <a:rPr lang="en-US" sz="2000" u="sng" dirty="0">
                <a:latin typeface="Avenir Light"/>
                <a:cs typeface="Avenir Light"/>
              </a:rPr>
              <a:t>Commissioning</a:t>
            </a:r>
            <a:r>
              <a:rPr lang="en-US" sz="2000" dirty="0">
                <a:latin typeface="Avenir Light"/>
                <a:cs typeface="Avenir Light"/>
              </a:rPr>
              <a:t>:</a:t>
            </a:r>
          </a:p>
          <a:p>
            <a:pPr marL="334800" indent="-226800">
              <a:buFont typeface="Arial" pitchFamily="34" charset="0"/>
              <a:buChar char="•"/>
            </a:pPr>
            <a:r>
              <a:rPr lang="en-US" sz="1600" dirty="0">
                <a:latin typeface="Avenir Light"/>
                <a:ea typeface="ＭＳ Ｐゴシック" pitchFamily="-65" charset="-128"/>
                <a:cs typeface="Avenir Light"/>
              </a:rPr>
              <a:t>brings the Green Power Device on the operational channel;</a:t>
            </a:r>
          </a:p>
          <a:p>
            <a:pPr marL="334800" indent="-226800">
              <a:buFont typeface="Arial" pitchFamily="34" charset="0"/>
              <a:buChar char="•"/>
            </a:pPr>
            <a:r>
              <a:rPr lang="en-US" sz="1600" dirty="0">
                <a:latin typeface="Avenir Light"/>
                <a:ea typeface="ＭＳ Ｐゴシック" pitchFamily="-65" charset="-128"/>
                <a:cs typeface="Avenir Light"/>
              </a:rPr>
              <a:t>bootstraps GPD security;</a:t>
            </a:r>
          </a:p>
          <a:p>
            <a:pPr marL="334800" indent="-226800">
              <a:buFont typeface="Arial" pitchFamily="34" charset="0"/>
              <a:buChar char="•"/>
            </a:pPr>
            <a:r>
              <a:rPr lang="en-US" sz="1600" dirty="0">
                <a:latin typeface="Avenir Light"/>
                <a:ea typeface="ＭＳ Ｐゴシック" pitchFamily="-65" charset="-128"/>
                <a:cs typeface="Avenir Light"/>
              </a:rPr>
              <a:t>creates a control relationship between the Green Power Device and the sink – at the sink;</a:t>
            </a:r>
          </a:p>
          <a:p>
            <a:endParaRPr lang="en-US" dirty="0">
              <a:latin typeface="Avenir Light"/>
              <a:cs typeface="Avenir Light"/>
            </a:endParaRPr>
          </a:p>
          <a:p>
            <a:r>
              <a:rPr lang="en-US" dirty="0">
                <a:latin typeface="Avenir Light"/>
                <a:cs typeface="Avenir Light"/>
              </a:rPr>
              <a:t>Without tools; in the same simple user interaction</a:t>
            </a:r>
            <a:endParaRPr lang="en-GB" dirty="0">
              <a:latin typeface="Avenir Light"/>
              <a:cs typeface="Avenir Light"/>
            </a:endParaRPr>
          </a:p>
        </p:txBody>
      </p:sp>
      <p:sp>
        <p:nvSpPr>
          <p:cNvPr id="24" name="Oval 35"/>
          <p:cNvSpPr>
            <a:spLocks noChangeArrowheads="1"/>
          </p:cNvSpPr>
          <p:nvPr/>
        </p:nvSpPr>
        <p:spPr bwMode="auto">
          <a:xfrm>
            <a:off x="5057902" y="1522025"/>
            <a:ext cx="431800" cy="444500"/>
          </a:xfrm>
          <a:prstGeom prst="ellipse">
            <a:avLst/>
          </a:prstGeom>
          <a:noFill/>
          <a:ln w="38100">
            <a:solidFill>
              <a:srgbClr val="008000"/>
            </a:solidFill>
            <a:round/>
            <a:headEnd/>
            <a:tailEnd/>
          </a:ln>
        </p:spPr>
        <p:txBody>
          <a:bodyPr wrap="none" anchor="ctr"/>
          <a:lstStyle/>
          <a:p>
            <a:endParaRPr lang="en-US" dirty="0">
              <a:latin typeface="Avenir Light"/>
              <a:cs typeface="Avenir Light"/>
            </a:endParaRPr>
          </a:p>
        </p:txBody>
      </p:sp>
      <p:sp>
        <p:nvSpPr>
          <p:cNvPr id="25" name="Text Box 56"/>
          <p:cNvSpPr txBox="1">
            <a:spLocks noChangeArrowheads="1"/>
          </p:cNvSpPr>
          <p:nvPr/>
        </p:nvSpPr>
        <p:spPr bwMode="auto">
          <a:xfrm>
            <a:off x="4853051" y="2190997"/>
            <a:ext cx="863600" cy="338554"/>
          </a:xfrm>
          <a:prstGeom prst="rect">
            <a:avLst/>
          </a:prstGeom>
          <a:noFill/>
          <a:ln w="9525">
            <a:noFill/>
            <a:miter lim="800000"/>
            <a:headEnd/>
            <a:tailEnd/>
          </a:ln>
        </p:spPr>
        <p:txBody>
          <a:bodyPr>
            <a:spAutoFit/>
          </a:bodyPr>
          <a:lstStyle/>
          <a:p>
            <a:pPr>
              <a:spcBef>
                <a:spcPct val="50000"/>
              </a:spcBef>
            </a:pPr>
            <a:r>
              <a:rPr lang="en-US" sz="1600" b="1" dirty="0">
                <a:latin typeface="Avenir Light"/>
                <a:cs typeface="Avenir Light"/>
              </a:rPr>
              <a:t>Proxy</a:t>
            </a:r>
          </a:p>
        </p:txBody>
      </p:sp>
      <p:grpSp>
        <p:nvGrpSpPr>
          <p:cNvPr id="6" name="Group 5"/>
          <p:cNvGrpSpPr/>
          <p:nvPr/>
        </p:nvGrpSpPr>
        <p:grpSpPr>
          <a:xfrm>
            <a:off x="5615894" y="1479269"/>
            <a:ext cx="835821" cy="873232"/>
            <a:chOff x="4091893" y="1479269"/>
            <a:chExt cx="835821" cy="873232"/>
          </a:xfrm>
        </p:grpSpPr>
        <p:grpSp>
          <p:nvGrpSpPr>
            <p:cNvPr id="32" name="Group 66"/>
            <p:cNvGrpSpPr>
              <a:grpSpLocks/>
            </p:cNvGrpSpPr>
            <p:nvPr/>
          </p:nvGrpSpPr>
          <p:grpSpPr bwMode="auto">
            <a:xfrm rot="18369701">
              <a:off x="4057442" y="1513720"/>
              <a:ext cx="873232" cy="804330"/>
              <a:chOff x="715" y="2082"/>
              <a:chExt cx="884" cy="888"/>
            </a:xfrm>
          </p:grpSpPr>
          <p:sp>
            <p:nvSpPr>
              <p:cNvPr id="36" name="Arc 67"/>
              <p:cNvSpPr>
                <a:spLocks/>
              </p:cNvSpPr>
              <p:nvPr/>
            </p:nvSpPr>
            <p:spPr bwMode="auto">
              <a:xfrm rot="10800000" flipH="1">
                <a:off x="720" y="2088"/>
                <a:ext cx="488" cy="4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latin typeface="Avenir Light"/>
                  <a:cs typeface="Avenir Light"/>
                </a:endParaRPr>
              </a:p>
            </p:txBody>
          </p:sp>
          <p:sp>
            <p:nvSpPr>
              <p:cNvPr id="37" name="Arc 68"/>
              <p:cNvSpPr>
                <a:spLocks noChangeAspect="1"/>
              </p:cNvSpPr>
              <p:nvPr/>
            </p:nvSpPr>
            <p:spPr bwMode="auto">
              <a:xfrm rot="10800000" flipH="1">
                <a:off x="715" y="2082"/>
                <a:ext cx="691" cy="70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latin typeface="Avenir Light"/>
                  <a:cs typeface="Avenir Light"/>
                </a:endParaRPr>
              </a:p>
            </p:txBody>
          </p:sp>
          <p:sp>
            <p:nvSpPr>
              <p:cNvPr id="38" name="Arc 69"/>
              <p:cNvSpPr>
                <a:spLocks noChangeAspect="1"/>
              </p:cNvSpPr>
              <p:nvPr/>
            </p:nvSpPr>
            <p:spPr bwMode="auto">
              <a:xfrm rot="10800000" flipH="1">
                <a:off x="769" y="2126"/>
                <a:ext cx="830" cy="84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latin typeface="Avenir Light"/>
                  <a:cs typeface="Avenir Light"/>
                </a:endParaRPr>
              </a:p>
            </p:txBody>
          </p:sp>
        </p:grpSp>
        <p:sp>
          <p:nvSpPr>
            <p:cNvPr id="33" name="Line 70"/>
            <p:cNvSpPr>
              <a:spLocks noChangeShapeType="1"/>
            </p:cNvSpPr>
            <p:nvPr/>
          </p:nvSpPr>
          <p:spPr bwMode="auto">
            <a:xfrm rot="18369701">
              <a:off x="4266348" y="1812478"/>
              <a:ext cx="316102" cy="391296"/>
            </a:xfrm>
            <a:prstGeom prst="line">
              <a:avLst/>
            </a:prstGeom>
            <a:noFill/>
            <a:ln w="9525">
              <a:solidFill>
                <a:schemeClr val="tx1"/>
              </a:solidFill>
              <a:round/>
              <a:headEnd type="triangle" w="med" len="med"/>
              <a:tailEnd type="none" w="med" len="med"/>
            </a:ln>
          </p:spPr>
          <p:txBody>
            <a:bodyPr/>
            <a:lstStyle/>
            <a:p>
              <a:endParaRPr lang="en-US" dirty="0">
                <a:latin typeface="Avenir Light"/>
                <a:cs typeface="Avenir Light"/>
              </a:endParaRPr>
            </a:p>
          </p:txBody>
        </p:sp>
        <p:sp>
          <p:nvSpPr>
            <p:cNvPr id="34" name="Line 71"/>
            <p:cNvSpPr>
              <a:spLocks noChangeShapeType="1"/>
            </p:cNvSpPr>
            <p:nvPr/>
          </p:nvSpPr>
          <p:spPr bwMode="auto">
            <a:xfrm rot="18369701">
              <a:off x="4594306" y="1839988"/>
              <a:ext cx="0" cy="202894"/>
            </a:xfrm>
            <a:prstGeom prst="line">
              <a:avLst/>
            </a:prstGeom>
            <a:noFill/>
            <a:ln w="9525">
              <a:solidFill>
                <a:schemeClr val="tx1"/>
              </a:solidFill>
              <a:round/>
              <a:headEnd/>
              <a:tailEnd/>
            </a:ln>
          </p:spPr>
          <p:txBody>
            <a:bodyPr/>
            <a:lstStyle/>
            <a:p>
              <a:endParaRPr lang="en-US" dirty="0">
                <a:latin typeface="Avenir Light"/>
                <a:cs typeface="Avenir Light"/>
              </a:endParaRPr>
            </a:p>
          </p:txBody>
        </p:sp>
        <p:sp>
          <p:nvSpPr>
            <p:cNvPr id="35" name="Line 72"/>
            <p:cNvSpPr>
              <a:spLocks noChangeShapeType="1"/>
            </p:cNvSpPr>
            <p:nvPr/>
          </p:nvSpPr>
          <p:spPr bwMode="auto">
            <a:xfrm rot="18369701">
              <a:off x="4603985" y="1691851"/>
              <a:ext cx="292394" cy="355065"/>
            </a:xfrm>
            <a:prstGeom prst="line">
              <a:avLst/>
            </a:prstGeom>
            <a:noFill/>
            <a:ln w="9525">
              <a:solidFill>
                <a:schemeClr val="tx1"/>
              </a:solidFill>
              <a:round/>
              <a:headEnd/>
              <a:tailEnd type="triangle" w="med" len="med"/>
            </a:ln>
          </p:spPr>
          <p:txBody>
            <a:bodyPr/>
            <a:lstStyle/>
            <a:p>
              <a:endParaRPr lang="en-US" dirty="0">
                <a:latin typeface="Avenir Light"/>
                <a:cs typeface="Avenir Light"/>
              </a:endParaRPr>
            </a:p>
          </p:txBody>
        </p:sp>
      </p:grpSp>
      <p:sp>
        <p:nvSpPr>
          <p:cNvPr id="39" name="TextBox 38"/>
          <p:cNvSpPr txBox="1"/>
          <p:nvPr/>
        </p:nvSpPr>
        <p:spPr>
          <a:xfrm>
            <a:off x="6613567" y="1465592"/>
            <a:ext cx="1834737" cy="1200329"/>
          </a:xfrm>
          <a:prstGeom prst="rect">
            <a:avLst/>
          </a:prstGeom>
          <a:noFill/>
        </p:spPr>
        <p:txBody>
          <a:bodyPr wrap="square" rtlCol="0">
            <a:spAutoFit/>
          </a:bodyPr>
          <a:lstStyle/>
          <a:p>
            <a:r>
              <a:rPr lang="en-US" b="1" i="1" dirty="0">
                <a:latin typeface="Avenir Light"/>
                <a:cs typeface="Avenir Light"/>
              </a:rPr>
              <a:t>Zigbee frame carrying Green Power information</a:t>
            </a:r>
            <a:endParaRPr lang="en-GB" b="1" i="1" dirty="0">
              <a:latin typeface="Avenir Light"/>
              <a:cs typeface="Avenir Light"/>
            </a:endParaRPr>
          </a:p>
        </p:txBody>
      </p:sp>
      <p:sp>
        <p:nvSpPr>
          <p:cNvPr id="31" name="TextBox 30"/>
          <p:cNvSpPr txBox="1"/>
          <p:nvPr/>
        </p:nvSpPr>
        <p:spPr>
          <a:xfrm>
            <a:off x="3935760" y="1442853"/>
            <a:ext cx="1447800" cy="1200329"/>
          </a:xfrm>
          <a:prstGeom prst="rect">
            <a:avLst/>
          </a:prstGeom>
          <a:noFill/>
        </p:spPr>
        <p:txBody>
          <a:bodyPr wrap="square" rtlCol="0">
            <a:spAutoFit/>
          </a:bodyPr>
          <a:lstStyle/>
          <a:p>
            <a:r>
              <a:rPr lang="en-US" b="1" i="1" dirty="0">
                <a:solidFill>
                  <a:srgbClr val="00B050"/>
                </a:solidFill>
                <a:latin typeface="Avenir Light"/>
                <a:cs typeface="Avenir Light"/>
              </a:rPr>
              <a:t>Green Power Device Frame</a:t>
            </a:r>
            <a:endParaRPr lang="en-GB" b="1" i="1" dirty="0">
              <a:solidFill>
                <a:srgbClr val="00B050"/>
              </a:solidFill>
              <a:latin typeface="Avenir Light"/>
              <a:cs typeface="Avenir Light"/>
            </a:endParaRPr>
          </a:p>
        </p:txBody>
      </p:sp>
    </p:spTree>
    <p:extLst>
      <p:ext uri="{BB962C8B-B14F-4D97-AF65-F5344CB8AC3E}">
        <p14:creationId xmlns:p14="http://schemas.microsoft.com/office/powerpoint/2010/main" val="376386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262326"/>
            <a:ext cx="10515600" cy="1325563"/>
          </a:xfrm>
        </p:spPr>
        <p:txBody>
          <a:bodyPr/>
          <a:lstStyle/>
          <a:p>
            <a:r>
              <a:rPr lang="en-US" dirty="0">
                <a:solidFill>
                  <a:schemeClr val="tx1"/>
                </a:solidFill>
              </a:rPr>
              <a:t>Green Power: Management</a:t>
            </a:r>
          </a:p>
        </p:txBody>
      </p:sp>
      <p:grpSp>
        <p:nvGrpSpPr>
          <p:cNvPr id="2" name="Group 5"/>
          <p:cNvGrpSpPr>
            <a:grpSpLocks/>
          </p:cNvGrpSpPr>
          <p:nvPr/>
        </p:nvGrpSpPr>
        <p:grpSpPr bwMode="auto">
          <a:xfrm>
            <a:off x="2209801" y="1457423"/>
            <a:ext cx="719137" cy="739775"/>
            <a:chOff x="431" y="845"/>
            <a:chExt cx="272" cy="272"/>
          </a:xfrm>
        </p:grpSpPr>
        <p:sp>
          <p:nvSpPr>
            <p:cNvPr id="6" name="Rectangle 6"/>
            <p:cNvSpPr>
              <a:spLocks noChangeArrowheads="1"/>
            </p:cNvSpPr>
            <p:nvPr/>
          </p:nvSpPr>
          <p:spPr bwMode="auto">
            <a:xfrm>
              <a:off x="476" y="890"/>
              <a:ext cx="181" cy="181"/>
            </a:xfrm>
            <a:prstGeom prst="rect">
              <a:avLst/>
            </a:prstGeom>
            <a:noFill/>
            <a:ln w="9525">
              <a:solidFill>
                <a:schemeClr val="tx1"/>
              </a:solidFill>
              <a:miter lim="800000"/>
              <a:headEnd/>
              <a:tailEnd/>
            </a:ln>
          </p:spPr>
          <p:txBody>
            <a:bodyPr wrap="none" anchor="ctr"/>
            <a:lstStyle/>
            <a:p>
              <a:endParaRPr lang="en-US" dirty="0">
                <a:latin typeface="Avenir Light"/>
                <a:cs typeface="Avenir Light"/>
              </a:endParaRPr>
            </a:p>
          </p:txBody>
        </p:sp>
        <p:sp>
          <p:nvSpPr>
            <p:cNvPr id="7" name="AutoShape 7"/>
            <p:cNvSpPr>
              <a:spLocks noChangeArrowheads="1"/>
            </p:cNvSpPr>
            <p:nvPr/>
          </p:nvSpPr>
          <p:spPr bwMode="auto">
            <a:xfrm>
              <a:off x="431" y="845"/>
              <a:ext cx="272" cy="272"/>
            </a:xfrm>
            <a:prstGeom prst="roundRect">
              <a:avLst>
                <a:gd name="adj" fmla="val 16667"/>
              </a:avLst>
            </a:prstGeom>
            <a:noFill/>
            <a:ln w="9525">
              <a:solidFill>
                <a:schemeClr val="tx1"/>
              </a:solidFill>
              <a:round/>
              <a:headEnd/>
              <a:tailEnd/>
            </a:ln>
          </p:spPr>
          <p:txBody>
            <a:bodyPr wrap="none" anchor="ctr"/>
            <a:lstStyle/>
            <a:p>
              <a:endParaRPr lang="en-US" dirty="0">
                <a:latin typeface="Avenir Light"/>
                <a:cs typeface="Avenir Light"/>
              </a:endParaRPr>
            </a:p>
          </p:txBody>
        </p:sp>
        <p:sp>
          <p:nvSpPr>
            <p:cNvPr id="8" name="Line 8"/>
            <p:cNvSpPr>
              <a:spLocks noChangeShapeType="1"/>
            </p:cNvSpPr>
            <p:nvPr/>
          </p:nvSpPr>
          <p:spPr bwMode="auto">
            <a:xfrm>
              <a:off x="567" y="890"/>
              <a:ext cx="0" cy="181"/>
            </a:xfrm>
            <a:prstGeom prst="line">
              <a:avLst/>
            </a:prstGeom>
            <a:noFill/>
            <a:ln w="9525">
              <a:solidFill>
                <a:schemeClr val="tx1"/>
              </a:solidFill>
              <a:round/>
              <a:headEnd/>
              <a:tailEnd/>
            </a:ln>
          </p:spPr>
          <p:txBody>
            <a:bodyPr/>
            <a:lstStyle/>
            <a:p>
              <a:endParaRPr lang="en-US" dirty="0">
                <a:latin typeface="Avenir Light"/>
                <a:cs typeface="Avenir Light"/>
              </a:endParaRPr>
            </a:p>
          </p:txBody>
        </p:sp>
      </p:grpSp>
      <p:sp>
        <p:nvSpPr>
          <p:cNvPr id="9" name="Text Box 56"/>
          <p:cNvSpPr txBox="1">
            <a:spLocks noChangeArrowheads="1"/>
          </p:cNvSpPr>
          <p:nvPr/>
        </p:nvSpPr>
        <p:spPr bwMode="auto">
          <a:xfrm>
            <a:off x="2126673" y="2469793"/>
            <a:ext cx="863600" cy="338554"/>
          </a:xfrm>
          <a:prstGeom prst="rect">
            <a:avLst/>
          </a:prstGeom>
          <a:noFill/>
          <a:ln w="9525">
            <a:noFill/>
            <a:miter lim="800000"/>
            <a:headEnd/>
            <a:tailEnd/>
          </a:ln>
        </p:spPr>
        <p:txBody>
          <a:bodyPr>
            <a:spAutoFit/>
          </a:bodyPr>
          <a:lstStyle/>
          <a:p>
            <a:pPr>
              <a:spcBef>
                <a:spcPct val="50000"/>
              </a:spcBef>
            </a:pPr>
            <a:r>
              <a:rPr lang="en-US" sz="1600" b="1" dirty="0">
                <a:latin typeface="Avenir Light"/>
                <a:cs typeface="Avenir Light"/>
              </a:rPr>
              <a:t>GPD</a:t>
            </a:r>
          </a:p>
        </p:txBody>
      </p:sp>
      <p:sp>
        <p:nvSpPr>
          <p:cNvPr id="10" name="Litebulb"/>
          <p:cNvSpPr>
            <a:spLocks noEditPoints="1" noChangeArrowheads="1"/>
          </p:cNvSpPr>
          <p:nvPr/>
        </p:nvSpPr>
        <p:spPr bwMode="auto">
          <a:xfrm>
            <a:off x="9067800" y="1457422"/>
            <a:ext cx="533400" cy="762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chemeClr val="bg1"/>
          </a:solidFill>
          <a:ln w="12700">
            <a:solidFill>
              <a:srgbClr val="000000"/>
            </a:solidFill>
            <a:miter lim="800000"/>
            <a:headEnd/>
            <a:tailEnd/>
          </a:ln>
        </p:spPr>
        <p:txBody>
          <a:bodyPr/>
          <a:lstStyle/>
          <a:p>
            <a:endParaRPr lang="en-US" dirty="0">
              <a:latin typeface="Avenir Light"/>
              <a:cs typeface="Avenir Light"/>
            </a:endParaRPr>
          </a:p>
        </p:txBody>
      </p:sp>
      <p:sp>
        <p:nvSpPr>
          <p:cNvPr id="11" name="Text Box 56"/>
          <p:cNvSpPr txBox="1">
            <a:spLocks noChangeArrowheads="1"/>
          </p:cNvSpPr>
          <p:nvPr/>
        </p:nvSpPr>
        <p:spPr bwMode="auto">
          <a:xfrm>
            <a:off x="8955974" y="2341144"/>
            <a:ext cx="863600" cy="338554"/>
          </a:xfrm>
          <a:prstGeom prst="rect">
            <a:avLst/>
          </a:prstGeom>
          <a:noFill/>
          <a:ln w="9525">
            <a:noFill/>
            <a:miter lim="800000"/>
            <a:headEnd/>
            <a:tailEnd/>
          </a:ln>
        </p:spPr>
        <p:txBody>
          <a:bodyPr>
            <a:spAutoFit/>
          </a:bodyPr>
          <a:lstStyle/>
          <a:p>
            <a:pPr>
              <a:spcBef>
                <a:spcPct val="50000"/>
              </a:spcBef>
            </a:pPr>
            <a:r>
              <a:rPr lang="en-US" sz="1600" b="1" dirty="0">
                <a:latin typeface="Avenir Light"/>
                <a:cs typeface="Avenir Light"/>
              </a:rPr>
              <a:t>Sink</a:t>
            </a:r>
          </a:p>
        </p:txBody>
      </p:sp>
      <p:grpSp>
        <p:nvGrpSpPr>
          <p:cNvPr id="5" name="Group 56"/>
          <p:cNvGrpSpPr>
            <a:grpSpLocks/>
          </p:cNvGrpSpPr>
          <p:nvPr/>
        </p:nvGrpSpPr>
        <p:grpSpPr bwMode="auto">
          <a:xfrm>
            <a:off x="3124200" y="1533622"/>
            <a:ext cx="685800" cy="762000"/>
            <a:chOff x="715" y="2082"/>
            <a:chExt cx="884" cy="888"/>
          </a:xfrm>
        </p:grpSpPr>
        <p:sp>
          <p:nvSpPr>
            <p:cNvPr id="18" name="Arc 53"/>
            <p:cNvSpPr>
              <a:spLocks/>
            </p:cNvSpPr>
            <p:nvPr/>
          </p:nvSpPr>
          <p:spPr bwMode="auto">
            <a:xfrm rot="10800000" flipH="1">
              <a:off x="720" y="2088"/>
              <a:ext cx="488" cy="4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latin typeface="Avenir Light"/>
                <a:cs typeface="Avenir Light"/>
              </a:endParaRPr>
            </a:p>
          </p:txBody>
        </p:sp>
        <p:sp>
          <p:nvSpPr>
            <p:cNvPr id="19" name="Arc 54"/>
            <p:cNvSpPr>
              <a:spLocks noChangeAspect="1"/>
            </p:cNvSpPr>
            <p:nvPr/>
          </p:nvSpPr>
          <p:spPr bwMode="auto">
            <a:xfrm rot="10800000" flipH="1">
              <a:off x="715" y="2082"/>
              <a:ext cx="691" cy="70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latin typeface="Avenir Light"/>
                <a:cs typeface="Avenir Light"/>
              </a:endParaRPr>
            </a:p>
          </p:txBody>
        </p:sp>
        <p:sp>
          <p:nvSpPr>
            <p:cNvPr id="20" name="Arc 55"/>
            <p:cNvSpPr>
              <a:spLocks noChangeAspect="1"/>
            </p:cNvSpPr>
            <p:nvPr/>
          </p:nvSpPr>
          <p:spPr bwMode="auto">
            <a:xfrm rot="10800000" flipH="1">
              <a:off x="769" y="2126"/>
              <a:ext cx="830" cy="84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latin typeface="Avenir Light"/>
                <a:cs typeface="Avenir Light"/>
              </a:endParaRPr>
            </a:p>
          </p:txBody>
        </p:sp>
      </p:grpSp>
      <p:sp>
        <p:nvSpPr>
          <p:cNvPr id="21" name="TextBox 20"/>
          <p:cNvSpPr txBox="1"/>
          <p:nvPr/>
        </p:nvSpPr>
        <p:spPr>
          <a:xfrm>
            <a:off x="3984172" y="1452475"/>
            <a:ext cx="1447800" cy="1200329"/>
          </a:xfrm>
          <a:prstGeom prst="rect">
            <a:avLst/>
          </a:prstGeom>
          <a:noFill/>
        </p:spPr>
        <p:txBody>
          <a:bodyPr wrap="square" rtlCol="0">
            <a:spAutoFit/>
          </a:bodyPr>
          <a:lstStyle/>
          <a:p>
            <a:r>
              <a:rPr lang="en-US" b="1" i="1" dirty="0">
                <a:solidFill>
                  <a:srgbClr val="00B050"/>
                </a:solidFill>
                <a:latin typeface="Avenir Light"/>
                <a:cs typeface="Avenir Light"/>
              </a:rPr>
              <a:t>Green Power Device Frame</a:t>
            </a:r>
            <a:endParaRPr lang="en-GB" b="1" i="1" dirty="0">
              <a:solidFill>
                <a:srgbClr val="00B050"/>
              </a:solidFill>
              <a:latin typeface="Avenir Light"/>
              <a:cs typeface="Avenir Light"/>
            </a:endParaRPr>
          </a:p>
        </p:txBody>
      </p:sp>
      <p:sp>
        <p:nvSpPr>
          <p:cNvPr id="22" name="Oval 35"/>
          <p:cNvSpPr>
            <a:spLocks noChangeArrowheads="1"/>
          </p:cNvSpPr>
          <p:nvPr/>
        </p:nvSpPr>
        <p:spPr bwMode="auto">
          <a:xfrm>
            <a:off x="5591300" y="1531647"/>
            <a:ext cx="431800" cy="444500"/>
          </a:xfrm>
          <a:prstGeom prst="ellipse">
            <a:avLst/>
          </a:prstGeom>
          <a:noFill/>
          <a:ln w="38100">
            <a:solidFill>
              <a:srgbClr val="008000"/>
            </a:solidFill>
            <a:round/>
            <a:headEnd/>
            <a:tailEnd/>
          </a:ln>
        </p:spPr>
        <p:txBody>
          <a:bodyPr wrap="none" anchor="ctr"/>
          <a:lstStyle/>
          <a:p>
            <a:endParaRPr lang="en-US" dirty="0">
              <a:latin typeface="Avenir Light"/>
              <a:cs typeface="Avenir Light"/>
            </a:endParaRPr>
          </a:p>
        </p:txBody>
      </p:sp>
      <p:sp>
        <p:nvSpPr>
          <p:cNvPr id="23" name="Text Box 56"/>
          <p:cNvSpPr txBox="1">
            <a:spLocks noChangeArrowheads="1"/>
          </p:cNvSpPr>
          <p:nvPr/>
        </p:nvSpPr>
        <p:spPr bwMode="auto">
          <a:xfrm>
            <a:off x="5386449" y="2117494"/>
            <a:ext cx="923307" cy="338554"/>
          </a:xfrm>
          <a:prstGeom prst="rect">
            <a:avLst/>
          </a:prstGeom>
          <a:noFill/>
          <a:ln w="9525">
            <a:noFill/>
            <a:miter lim="800000"/>
            <a:headEnd/>
            <a:tailEnd/>
          </a:ln>
        </p:spPr>
        <p:txBody>
          <a:bodyPr wrap="square">
            <a:spAutoFit/>
          </a:bodyPr>
          <a:lstStyle/>
          <a:p>
            <a:pPr>
              <a:spcBef>
                <a:spcPct val="50000"/>
              </a:spcBef>
            </a:pPr>
            <a:r>
              <a:rPr lang="en-US" sz="1600" b="1" dirty="0">
                <a:latin typeface="Avenir Light"/>
                <a:cs typeface="Avenir Light"/>
              </a:rPr>
              <a:t>Proxy 1</a:t>
            </a:r>
          </a:p>
        </p:txBody>
      </p:sp>
      <p:grpSp>
        <p:nvGrpSpPr>
          <p:cNvPr id="12" name="Group 65"/>
          <p:cNvGrpSpPr>
            <a:grpSpLocks/>
          </p:cNvGrpSpPr>
          <p:nvPr/>
        </p:nvGrpSpPr>
        <p:grpSpPr bwMode="auto">
          <a:xfrm rot="18369701">
            <a:off x="6114840" y="1523342"/>
            <a:ext cx="873232" cy="804330"/>
            <a:chOff x="2867" y="2114"/>
            <a:chExt cx="884" cy="888"/>
          </a:xfrm>
        </p:grpSpPr>
        <p:grpSp>
          <p:nvGrpSpPr>
            <p:cNvPr id="13" name="Group 66"/>
            <p:cNvGrpSpPr>
              <a:grpSpLocks/>
            </p:cNvGrpSpPr>
            <p:nvPr/>
          </p:nvGrpSpPr>
          <p:grpSpPr bwMode="auto">
            <a:xfrm>
              <a:off x="2867" y="2114"/>
              <a:ext cx="884" cy="888"/>
              <a:chOff x="715" y="2082"/>
              <a:chExt cx="884" cy="888"/>
            </a:xfrm>
          </p:grpSpPr>
          <p:sp>
            <p:nvSpPr>
              <p:cNvPr id="29" name="Arc 67"/>
              <p:cNvSpPr>
                <a:spLocks/>
              </p:cNvSpPr>
              <p:nvPr/>
            </p:nvSpPr>
            <p:spPr bwMode="auto">
              <a:xfrm rot="10800000" flipH="1">
                <a:off x="720" y="2088"/>
                <a:ext cx="488" cy="4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latin typeface="Avenir Light"/>
                  <a:cs typeface="Avenir Light"/>
                </a:endParaRPr>
              </a:p>
            </p:txBody>
          </p:sp>
          <p:sp>
            <p:nvSpPr>
              <p:cNvPr id="30" name="Arc 68"/>
              <p:cNvSpPr>
                <a:spLocks noChangeAspect="1"/>
              </p:cNvSpPr>
              <p:nvPr/>
            </p:nvSpPr>
            <p:spPr bwMode="auto">
              <a:xfrm rot="10800000" flipH="1">
                <a:off x="715" y="2082"/>
                <a:ext cx="691" cy="70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latin typeface="Avenir Light"/>
                  <a:cs typeface="Avenir Light"/>
                </a:endParaRPr>
              </a:p>
            </p:txBody>
          </p:sp>
          <p:sp>
            <p:nvSpPr>
              <p:cNvPr id="31" name="Arc 69"/>
              <p:cNvSpPr>
                <a:spLocks noChangeAspect="1"/>
              </p:cNvSpPr>
              <p:nvPr/>
            </p:nvSpPr>
            <p:spPr bwMode="auto">
              <a:xfrm rot="10800000" flipH="1">
                <a:off x="769" y="2126"/>
                <a:ext cx="830" cy="84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latin typeface="Avenir Light"/>
                  <a:cs typeface="Avenir Light"/>
                </a:endParaRPr>
              </a:p>
            </p:txBody>
          </p:sp>
        </p:grpSp>
        <p:sp>
          <p:nvSpPr>
            <p:cNvPr id="26" name="Line 70"/>
            <p:cNvSpPr>
              <a:spLocks noChangeShapeType="1"/>
            </p:cNvSpPr>
            <p:nvPr/>
          </p:nvSpPr>
          <p:spPr bwMode="auto">
            <a:xfrm>
              <a:off x="3032" y="2340"/>
              <a:ext cx="320" cy="432"/>
            </a:xfrm>
            <a:prstGeom prst="line">
              <a:avLst/>
            </a:prstGeom>
            <a:noFill/>
            <a:ln w="9525">
              <a:solidFill>
                <a:schemeClr val="tx1"/>
              </a:solidFill>
              <a:round/>
              <a:headEnd/>
              <a:tailEnd/>
            </a:ln>
          </p:spPr>
          <p:txBody>
            <a:bodyPr/>
            <a:lstStyle/>
            <a:p>
              <a:endParaRPr lang="en-US" dirty="0">
                <a:latin typeface="Avenir Light"/>
                <a:cs typeface="Avenir Light"/>
              </a:endParaRPr>
            </a:p>
          </p:txBody>
        </p:sp>
        <p:sp>
          <p:nvSpPr>
            <p:cNvPr id="27" name="Line 71"/>
            <p:cNvSpPr>
              <a:spLocks noChangeShapeType="1"/>
            </p:cNvSpPr>
            <p:nvPr/>
          </p:nvSpPr>
          <p:spPr bwMode="auto">
            <a:xfrm>
              <a:off x="3348" y="2552"/>
              <a:ext cx="0" cy="224"/>
            </a:xfrm>
            <a:prstGeom prst="line">
              <a:avLst/>
            </a:prstGeom>
            <a:noFill/>
            <a:ln w="9525">
              <a:solidFill>
                <a:schemeClr val="tx1"/>
              </a:solidFill>
              <a:round/>
              <a:headEnd/>
              <a:tailEnd/>
            </a:ln>
          </p:spPr>
          <p:txBody>
            <a:bodyPr/>
            <a:lstStyle/>
            <a:p>
              <a:endParaRPr lang="en-US" dirty="0">
                <a:latin typeface="Avenir Light"/>
                <a:cs typeface="Avenir Light"/>
              </a:endParaRPr>
            </a:p>
          </p:txBody>
        </p:sp>
        <p:sp>
          <p:nvSpPr>
            <p:cNvPr id="28" name="Line 72"/>
            <p:cNvSpPr>
              <a:spLocks noChangeShapeType="1"/>
            </p:cNvSpPr>
            <p:nvPr/>
          </p:nvSpPr>
          <p:spPr bwMode="auto">
            <a:xfrm>
              <a:off x="3352" y="2560"/>
              <a:ext cx="296" cy="392"/>
            </a:xfrm>
            <a:prstGeom prst="line">
              <a:avLst/>
            </a:prstGeom>
            <a:noFill/>
            <a:ln w="9525">
              <a:solidFill>
                <a:schemeClr val="tx1"/>
              </a:solidFill>
              <a:round/>
              <a:headEnd/>
              <a:tailEnd type="triangle" w="med" len="med"/>
            </a:ln>
          </p:spPr>
          <p:txBody>
            <a:bodyPr/>
            <a:lstStyle/>
            <a:p>
              <a:endParaRPr lang="en-US" dirty="0">
                <a:latin typeface="Avenir Light"/>
                <a:cs typeface="Avenir Light"/>
              </a:endParaRPr>
            </a:p>
          </p:txBody>
        </p:sp>
      </p:grpSp>
      <p:sp>
        <p:nvSpPr>
          <p:cNvPr id="37" name="Oval 35"/>
          <p:cNvSpPr>
            <a:spLocks noChangeArrowheads="1"/>
          </p:cNvSpPr>
          <p:nvPr/>
        </p:nvSpPr>
        <p:spPr bwMode="auto">
          <a:xfrm>
            <a:off x="4286250" y="3133822"/>
            <a:ext cx="431800" cy="444500"/>
          </a:xfrm>
          <a:prstGeom prst="ellipse">
            <a:avLst/>
          </a:prstGeom>
          <a:noFill/>
          <a:ln w="38100">
            <a:solidFill>
              <a:srgbClr val="008000"/>
            </a:solidFill>
            <a:round/>
            <a:headEnd/>
            <a:tailEnd/>
          </a:ln>
        </p:spPr>
        <p:txBody>
          <a:bodyPr wrap="none" anchor="ctr"/>
          <a:lstStyle/>
          <a:p>
            <a:endParaRPr lang="en-US" dirty="0">
              <a:latin typeface="Avenir Light"/>
              <a:cs typeface="Avenir Light"/>
            </a:endParaRPr>
          </a:p>
        </p:txBody>
      </p:sp>
      <p:sp>
        <p:nvSpPr>
          <p:cNvPr id="38" name="Text Box 56"/>
          <p:cNvSpPr txBox="1">
            <a:spLocks noChangeArrowheads="1"/>
          </p:cNvSpPr>
          <p:nvPr/>
        </p:nvSpPr>
        <p:spPr bwMode="auto">
          <a:xfrm>
            <a:off x="4057650" y="3743422"/>
            <a:ext cx="1143000" cy="338554"/>
          </a:xfrm>
          <a:prstGeom prst="rect">
            <a:avLst/>
          </a:prstGeom>
          <a:noFill/>
          <a:ln w="9525">
            <a:noFill/>
            <a:miter lim="800000"/>
            <a:headEnd/>
            <a:tailEnd/>
          </a:ln>
        </p:spPr>
        <p:txBody>
          <a:bodyPr wrap="square">
            <a:spAutoFit/>
          </a:bodyPr>
          <a:lstStyle/>
          <a:p>
            <a:pPr>
              <a:spcBef>
                <a:spcPct val="50000"/>
              </a:spcBef>
            </a:pPr>
            <a:r>
              <a:rPr lang="en-US" sz="1600" b="1" dirty="0">
                <a:latin typeface="Avenir Light"/>
                <a:cs typeface="Avenir Light"/>
              </a:rPr>
              <a:t>Proxy 2</a:t>
            </a:r>
          </a:p>
        </p:txBody>
      </p:sp>
      <p:sp>
        <p:nvSpPr>
          <p:cNvPr id="39" name="Oval 35"/>
          <p:cNvSpPr>
            <a:spLocks noChangeArrowheads="1"/>
          </p:cNvSpPr>
          <p:nvPr/>
        </p:nvSpPr>
        <p:spPr bwMode="auto">
          <a:xfrm>
            <a:off x="2781300" y="3819622"/>
            <a:ext cx="431800" cy="444500"/>
          </a:xfrm>
          <a:prstGeom prst="ellipse">
            <a:avLst/>
          </a:prstGeom>
          <a:noFill/>
          <a:ln w="38100">
            <a:solidFill>
              <a:srgbClr val="008000"/>
            </a:solidFill>
            <a:round/>
            <a:headEnd/>
            <a:tailEnd/>
          </a:ln>
        </p:spPr>
        <p:txBody>
          <a:bodyPr wrap="none" anchor="ctr"/>
          <a:lstStyle/>
          <a:p>
            <a:endParaRPr lang="en-US" dirty="0">
              <a:latin typeface="Avenir Light"/>
              <a:cs typeface="Avenir Light"/>
            </a:endParaRPr>
          </a:p>
        </p:txBody>
      </p:sp>
      <p:sp>
        <p:nvSpPr>
          <p:cNvPr id="40" name="Text Box 56"/>
          <p:cNvSpPr txBox="1">
            <a:spLocks noChangeArrowheads="1"/>
          </p:cNvSpPr>
          <p:nvPr/>
        </p:nvSpPr>
        <p:spPr bwMode="auto">
          <a:xfrm>
            <a:off x="2552700" y="4429222"/>
            <a:ext cx="1143000" cy="338554"/>
          </a:xfrm>
          <a:prstGeom prst="rect">
            <a:avLst/>
          </a:prstGeom>
          <a:noFill/>
          <a:ln w="9525">
            <a:noFill/>
            <a:miter lim="800000"/>
            <a:headEnd/>
            <a:tailEnd/>
          </a:ln>
        </p:spPr>
        <p:txBody>
          <a:bodyPr wrap="square">
            <a:spAutoFit/>
          </a:bodyPr>
          <a:lstStyle/>
          <a:p>
            <a:pPr>
              <a:spcBef>
                <a:spcPct val="50000"/>
              </a:spcBef>
            </a:pPr>
            <a:r>
              <a:rPr lang="en-US" sz="1600" b="1" dirty="0">
                <a:latin typeface="Avenir Light"/>
                <a:cs typeface="Avenir Light"/>
              </a:rPr>
              <a:t>Proxy 3</a:t>
            </a:r>
          </a:p>
        </p:txBody>
      </p:sp>
      <p:pic>
        <p:nvPicPr>
          <p:cNvPr id="32" name="Picture 2" descr="C:\Program Files\Microsoft Office\MEDIA\CAGCAT10\j0195384.wmf"/>
          <p:cNvPicPr>
            <a:picLocks noChangeAspect="1" noChangeArrowheads="1"/>
          </p:cNvPicPr>
          <p:nvPr/>
        </p:nvPicPr>
        <p:blipFill>
          <a:blip r:embed="rId2"/>
          <a:srcRect/>
          <a:stretch>
            <a:fillRect/>
          </a:stretch>
        </p:blipFill>
        <p:spPr bwMode="auto">
          <a:xfrm>
            <a:off x="6316342" y="4269546"/>
            <a:ext cx="1795882" cy="1833372"/>
          </a:xfrm>
          <a:prstGeom prst="rect">
            <a:avLst/>
          </a:prstGeom>
          <a:noFill/>
        </p:spPr>
      </p:pic>
      <p:sp>
        <p:nvSpPr>
          <p:cNvPr id="41" name="TextBox 40"/>
          <p:cNvSpPr txBox="1"/>
          <p:nvPr/>
        </p:nvSpPr>
        <p:spPr>
          <a:xfrm>
            <a:off x="7146965" y="1475214"/>
            <a:ext cx="1834737" cy="1200329"/>
          </a:xfrm>
          <a:prstGeom prst="rect">
            <a:avLst/>
          </a:prstGeom>
          <a:noFill/>
        </p:spPr>
        <p:txBody>
          <a:bodyPr wrap="square" rtlCol="0">
            <a:spAutoFit/>
          </a:bodyPr>
          <a:lstStyle/>
          <a:p>
            <a:r>
              <a:rPr lang="en-US" b="1" i="1" dirty="0">
                <a:latin typeface="Avenir Light"/>
                <a:cs typeface="Avenir Light"/>
              </a:rPr>
              <a:t>Zigbee frame carrying Green Power information</a:t>
            </a:r>
            <a:endParaRPr lang="en-GB" b="1" i="1" dirty="0">
              <a:latin typeface="Avenir Light"/>
              <a:cs typeface="Avenir Light"/>
            </a:endParaRPr>
          </a:p>
        </p:txBody>
      </p:sp>
      <p:sp>
        <p:nvSpPr>
          <p:cNvPr id="44" name="TextBox 43"/>
          <p:cNvSpPr txBox="1"/>
          <p:nvPr/>
        </p:nvSpPr>
        <p:spPr>
          <a:xfrm>
            <a:off x="7329652" y="3490261"/>
            <a:ext cx="3158836" cy="646331"/>
          </a:xfrm>
          <a:prstGeom prst="rect">
            <a:avLst/>
          </a:prstGeom>
          <a:noFill/>
        </p:spPr>
        <p:txBody>
          <a:bodyPr wrap="square" rtlCol="0">
            <a:spAutoFit/>
          </a:bodyPr>
          <a:lstStyle/>
          <a:p>
            <a:r>
              <a:rPr lang="en-US" dirty="0">
                <a:solidFill>
                  <a:srgbClr val="000000"/>
                </a:solidFill>
                <a:latin typeface="Avenir Light"/>
                <a:cs typeface="Avenir Light"/>
              </a:rPr>
              <a:t>Control and optimization of Green Power operation</a:t>
            </a:r>
            <a:endParaRPr lang="en-US" sz="2400" dirty="0">
              <a:solidFill>
                <a:srgbClr val="000000"/>
              </a:solidFill>
              <a:latin typeface="Avenir Light"/>
              <a:ea typeface="ＭＳ Ｐゴシック" pitchFamily="-65" charset="-128"/>
              <a:cs typeface="Avenir Light"/>
            </a:endParaRPr>
          </a:p>
        </p:txBody>
      </p:sp>
      <p:grpSp>
        <p:nvGrpSpPr>
          <p:cNvPr id="46" name="Group 65"/>
          <p:cNvGrpSpPr>
            <a:grpSpLocks/>
          </p:cNvGrpSpPr>
          <p:nvPr/>
        </p:nvGrpSpPr>
        <p:grpSpPr bwMode="auto">
          <a:xfrm rot="10800000">
            <a:off x="5049749" y="3612699"/>
            <a:ext cx="1453736" cy="1279376"/>
            <a:chOff x="2867" y="2114"/>
            <a:chExt cx="884" cy="888"/>
          </a:xfrm>
        </p:grpSpPr>
        <p:grpSp>
          <p:nvGrpSpPr>
            <p:cNvPr id="47" name="Group 66"/>
            <p:cNvGrpSpPr>
              <a:grpSpLocks/>
            </p:cNvGrpSpPr>
            <p:nvPr/>
          </p:nvGrpSpPr>
          <p:grpSpPr bwMode="auto">
            <a:xfrm>
              <a:off x="2867" y="2114"/>
              <a:ext cx="884" cy="888"/>
              <a:chOff x="715" y="2082"/>
              <a:chExt cx="884" cy="888"/>
            </a:xfrm>
          </p:grpSpPr>
          <p:sp>
            <p:nvSpPr>
              <p:cNvPr id="51" name="Arc 67"/>
              <p:cNvSpPr>
                <a:spLocks/>
              </p:cNvSpPr>
              <p:nvPr/>
            </p:nvSpPr>
            <p:spPr bwMode="auto">
              <a:xfrm rot="10800000" flipH="1">
                <a:off x="720" y="2088"/>
                <a:ext cx="488" cy="4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latin typeface="Avenir Light"/>
                  <a:cs typeface="Avenir Light"/>
                </a:endParaRPr>
              </a:p>
            </p:txBody>
          </p:sp>
          <p:sp>
            <p:nvSpPr>
              <p:cNvPr id="52" name="Arc 68"/>
              <p:cNvSpPr>
                <a:spLocks noChangeAspect="1"/>
              </p:cNvSpPr>
              <p:nvPr/>
            </p:nvSpPr>
            <p:spPr bwMode="auto">
              <a:xfrm rot="10800000" flipH="1">
                <a:off x="715" y="2082"/>
                <a:ext cx="691" cy="70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latin typeface="Avenir Light"/>
                  <a:cs typeface="Avenir Light"/>
                </a:endParaRPr>
              </a:p>
            </p:txBody>
          </p:sp>
          <p:sp>
            <p:nvSpPr>
              <p:cNvPr id="53" name="Arc 69"/>
              <p:cNvSpPr>
                <a:spLocks noChangeAspect="1"/>
              </p:cNvSpPr>
              <p:nvPr/>
            </p:nvSpPr>
            <p:spPr bwMode="auto">
              <a:xfrm rot="10800000" flipH="1">
                <a:off x="769" y="2126"/>
                <a:ext cx="830" cy="84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latin typeface="Avenir Light"/>
                  <a:cs typeface="Avenir Light"/>
                </a:endParaRPr>
              </a:p>
            </p:txBody>
          </p:sp>
        </p:grpSp>
        <p:sp>
          <p:nvSpPr>
            <p:cNvPr id="48" name="Line 70"/>
            <p:cNvSpPr>
              <a:spLocks noChangeShapeType="1"/>
            </p:cNvSpPr>
            <p:nvPr/>
          </p:nvSpPr>
          <p:spPr bwMode="auto">
            <a:xfrm>
              <a:off x="3032" y="2340"/>
              <a:ext cx="320" cy="432"/>
            </a:xfrm>
            <a:prstGeom prst="line">
              <a:avLst/>
            </a:prstGeom>
            <a:noFill/>
            <a:ln w="9525">
              <a:solidFill>
                <a:schemeClr val="tx1"/>
              </a:solidFill>
              <a:round/>
              <a:headEnd/>
              <a:tailEnd/>
            </a:ln>
          </p:spPr>
          <p:txBody>
            <a:bodyPr/>
            <a:lstStyle/>
            <a:p>
              <a:endParaRPr lang="en-US" dirty="0">
                <a:latin typeface="Avenir Light"/>
                <a:cs typeface="Avenir Light"/>
              </a:endParaRPr>
            </a:p>
          </p:txBody>
        </p:sp>
        <p:sp>
          <p:nvSpPr>
            <p:cNvPr id="49" name="Line 71"/>
            <p:cNvSpPr>
              <a:spLocks noChangeShapeType="1"/>
            </p:cNvSpPr>
            <p:nvPr/>
          </p:nvSpPr>
          <p:spPr bwMode="auto">
            <a:xfrm>
              <a:off x="3348" y="2552"/>
              <a:ext cx="0" cy="224"/>
            </a:xfrm>
            <a:prstGeom prst="line">
              <a:avLst/>
            </a:prstGeom>
            <a:noFill/>
            <a:ln w="9525">
              <a:solidFill>
                <a:schemeClr val="tx1"/>
              </a:solidFill>
              <a:round/>
              <a:headEnd/>
              <a:tailEnd/>
            </a:ln>
          </p:spPr>
          <p:txBody>
            <a:bodyPr/>
            <a:lstStyle/>
            <a:p>
              <a:endParaRPr lang="en-US" dirty="0">
                <a:latin typeface="Avenir Light"/>
                <a:cs typeface="Avenir Light"/>
              </a:endParaRPr>
            </a:p>
          </p:txBody>
        </p:sp>
        <p:sp>
          <p:nvSpPr>
            <p:cNvPr id="50" name="Line 72"/>
            <p:cNvSpPr>
              <a:spLocks noChangeShapeType="1"/>
            </p:cNvSpPr>
            <p:nvPr/>
          </p:nvSpPr>
          <p:spPr bwMode="auto">
            <a:xfrm>
              <a:off x="3352" y="2560"/>
              <a:ext cx="296" cy="392"/>
            </a:xfrm>
            <a:prstGeom prst="line">
              <a:avLst/>
            </a:prstGeom>
            <a:noFill/>
            <a:ln w="9525">
              <a:solidFill>
                <a:schemeClr val="tx1"/>
              </a:solidFill>
              <a:round/>
              <a:headEnd/>
              <a:tailEnd type="triangle" w="med" len="med"/>
            </a:ln>
          </p:spPr>
          <p:txBody>
            <a:bodyPr/>
            <a:lstStyle/>
            <a:p>
              <a:endParaRPr lang="en-US" dirty="0">
                <a:latin typeface="Avenir Light"/>
                <a:cs typeface="Avenir Light"/>
              </a:endParaRPr>
            </a:p>
          </p:txBody>
        </p:sp>
      </p:grpSp>
      <p:sp>
        <p:nvSpPr>
          <p:cNvPr id="14" name="TextBox 13"/>
          <p:cNvSpPr txBox="1"/>
          <p:nvPr/>
        </p:nvSpPr>
        <p:spPr>
          <a:xfrm>
            <a:off x="5786582" y="3305639"/>
            <a:ext cx="1173515" cy="369332"/>
          </a:xfrm>
          <a:prstGeom prst="rect">
            <a:avLst/>
          </a:prstGeom>
          <a:noFill/>
        </p:spPr>
        <p:txBody>
          <a:bodyPr wrap="square" rtlCol="0">
            <a:spAutoFit/>
          </a:bodyPr>
          <a:lstStyle/>
          <a:p>
            <a:r>
              <a:rPr lang="en-US" b="1" i="1" dirty="0">
                <a:latin typeface="Avenir Light"/>
                <a:cs typeface="Avenir Light"/>
              </a:rPr>
              <a:t>Zigbee</a:t>
            </a:r>
          </a:p>
        </p:txBody>
      </p:sp>
    </p:spTree>
    <p:extLst>
      <p:ext uri="{BB962C8B-B14F-4D97-AF65-F5344CB8AC3E}">
        <p14:creationId xmlns:p14="http://schemas.microsoft.com/office/powerpoint/2010/main" val="478636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tx1"/>
                </a:solidFill>
              </a:rPr>
              <a:t>Zigbee Green Power</a:t>
            </a:r>
            <a:br>
              <a:rPr lang="en-US" dirty="0"/>
            </a:br>
            <a:r>
              <a:rPr lang="en-US" sz="2400" dirty="0"/>
              <a:t>where mains and battery are impractical or for lifelong battery life</a:t>
            </a:r>
          </a:p>
        </p:txBody>
      </p:sp>
      <p:sp>
        <p:nvSpPr>
          <p:cNvPr id="3" name="Content Placeholder 2"/>
          <p:cNvSpPr>
            <a:spLocks noGrp="1"/>
          </p:cNvSpPr>
          <p:nvPr>
            <p:ph idx="1"/>
          </p:nvPr>
        </p:nvSpPr>
        <p:spPr>
          <a:xfrm>
            <a:off x="1166444" y="1825625"/>
            <a:ext cx="10515600" cy="4351338"/>
          </a:xfrm>
        </p:spPr>
        <p:txBody>
          <a:bodyPr>
            <a:normAutofit fontScale="92500" lnSpcReduction="10000"/>
          </a:bodyPr>
          <a:lstStyle/>
          <a:p>
            <a:r>
              <a:rPr lang="en-US" dirty="0">
                <a:solidFill>
                  <a:schemeClr val="bg2">
                    <a:lumMod val="50000"/>
                  </a:schemeClr>
                </a:solidFill>
              </a:rPr>
              <a:t>Zigbee Coordinator &amp; Trust Center </a:t>
            </a:r>
          </a:p>
          <a:p>
            <a:pPr lvl="1"/>
            <a:r>
              <a:rPr lang="en-US" dirty="0">
                <a:solidFill>
                  <a:schemeClr val="bg2">
                    <a:lumMod val="50000"/>
                  </a:schemeClr>
                </a:solidFill>
              </a:rPr>
              <a:t>A router dedicated to managing security credentials and performing other network management tasks in a centralized manner</a:t>
            </a:r>
          </a:p>
          <a:p>
            <a:r>
              <a:rPr lang="en-US" dirty="0">
                <a:solidFill>
                  <a:schemeClr val="bg2">
                    <a:lumMod val="50000"/>
                  </a:schemeClr>
                </a:solidFill>
              </a:rPr>
              <a:t>Zigbee Router </a:t>
            </a:r>
          </a:p>
          <a:p>
            <a:pPr lvl="1"/>
            <a:r>
              <a:rPr lang="en-US" dirty="0">
                <a:solidFill>
                  <a:schemeClr val="bg2">
                    <a:lumMod val="50000"/>
                  </a:schemeClr>
                </a:solidFill>
              </a:rPr>
              <a:t>Mains powered, always on </a:t>
            </a:r>
          </a:p>
          <a:p>
            <a:r>
              <a:rPr lang="en-US" dirty="0">
                <a:solidFill>
                  <a:schemeClr val="bg2">
                    <a:lumMod val="50000"/>
                  </a:schemeClr>
                </a:solidFill>
              </a:rPr>
              <a:t>Zigbee End Device </a:t>
            </a:r>
          </a:p>
          <a:p>
            <a:pPr lvl="1"/>
            <a:r>
              <a:rPr lang="en-US" dirty="0">
                <a:solidFill>
                  <a:schemeClr val="bg2">
                    <a:lumMod val="50000"/>
                  </a:schemeClr>
                </a:solidFill>
              </a:rPr>
              <a:t>Battery powered, fully bi-directional</a:t>
            </a:r>
          </a:p>
          <a:p>
            <a:r>
              <a:rPr lang="en-US" dirty="0"/>
              <a:t>Zigbee Green Power Device </a:t>
            </a:r>
          </a:p>
          <a:p>
            <a:pPr lvl="1"/>
            <a:r>
              <a:rPr lang="en-US" dirty="0"/>
              <a:t>Energy-harvesting (battery-less) or life-long battery; </a:t>
            </a:r>
            <a:br>
              <a:rPr lang="en-US" dirty="0"/>
            </a:br>
            <a:r>
              <a:rPr lang="en-US" dirty="0"/>
              <a:t>may be transmit-only;</a:t>
            </a:r>
          </a:p>
          <a:p>
            <a:pPr lvl="1"/>
            <a:r>
              <a:rPr lang="en-US" dirty="0"/>
              <a:t>E.g. switches, setpoint controllers, sensors </a:t>
            </a:r>
          </a:p>
          <a:p>
            <a:pPr marL="0" indent="0">
              <a:buNone/>
            </a:pPr>
            <a:endParaRPr lang="en-US" dirty="0"/>
          </a:p>
        </p:txBody>
      </p:sp>
      <p:cxnSp>
        <p:nvCxnSpPr>
          <p:cNvPr id="7" name="Straight Arrow Connector 6"/>
          <p:cNvCxnSpPr/>
          <p:nvPr/>
        </p:nvCxnSpPr>
        <p:spPr>
          <a:xfrm flipV="1">
            <a:off x="853667" y="1690689"/>
            <a:ext cx="0" cy="4351338"/>
          </a:xfrm>
          <a:prstGeom prst="straightConnector1">
            <a:avLst/>
          </a:prstGeom>
          <a:ln w="396875">
            <a:solidFill>
              <a:srgbClr val="ED0544"/>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rot="16200000">
            <a:off x="-901961" y="4055567"/>
            <a:ext cx="3511256" cy="461665"/>
          </a:xfrm>
          <a:prstGeom prst="rect">
            <a:avLst/>
          </a:prstGeom>
          <a:noFill/>
        </p:spPr>
        <p:txBody>
          <a:bodyPr wrap="square" rtlCol="0">
            <a:spAutoFit/>
          </a:bodyPr>
          <a:lstStyle/>
          <a:p>
            <a:r>
              <a:rPr lang="en-US" sz="2400" b="1" dirty="0">
                <a:solidFill>
                  <a:schemeClr val="bg2">
                    <a:lumMod val="50000"/>
                  </a:schemeClr>
                </a:solidFill>
                <a:latin typeface="Hind" panose="02000000000000000000" pitchFamily="2" charset="77"/>
                <a:cs typeface="Hind" panose="02000000000000000000" pitchFamily="2" charset="77"/>
              </a:rPr>
              <a:t>Energy &amp; complexity</a:t>
            </a:r>
          </a:p>
        </p:txBody>
      </p:sp>
    </p:spTree>
    <p:extLst>
      <p:ext uri="{BB962C8B-B14F-4D97-AF65-F5344CB8AC3E}">
        <p14:creationId xmlns:p14="http://schemas.microsoft.com/office/powerpoint/2010/main" val="2602100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Zigbee Green Power explained</a:t>
            </a:r>
          </a:p>
        </p:txBody>
      </p:sp>
      <p:sp>
        <p:nvSpPr>
          <p:cNvPr id="4" name="Footer Placeholder 3"/>
          <p:cNvSpPr>
            <a:spLocks noGrp="1"/>
          </p:cNvSpPr>
          <p:nvPr>
            <p:ph type="ftr" sz="quarter" idx="11"/>
          </p:nvPr>
        </p:nvSpPr>
        <p:spPr/>
        <p:txBody>
          <a:bodyPr/>
          <a:lstStyle/>
          <a:p>
            <a:r>
              <a:rPr lang="en-US" dirty="0"/>
              <a:t>© Zigbee Alliance. All rights reserved. CONFIDENTIAL</a:t>
            </a:r>
          </a:p>
        </p:txBody>
      </p:sp>
      <p:sp>
        <p:nvSpPr>
          <p:cNvPr id="5" name="Litebulb"/>
          <p:cNvSpPr>
            <a:spLocks noEditPoints="1" noChangeArrowheads="1"/>
          </p:cNvSpPr>
          <p:nvPr/>
        </p:nvSpPr>
        <p:spPr bwMode="auto">
          <a:xfrm>
            <a:off x="9200496" y="1447800"/>
            <a:ext cx="533400" cy="762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chemeClr val="bg1"/>
          </a:solidFill>
          <a:ln w="12700">
            <a:solidFill>
              <a:srgbClr val="000000"/>
            </a:solidFill>
            <a:miter lim="800000"/>
            <a:headEnd/>
            <a:tailEnd/>
          </a:ln>
        </p:spPr>
        <p:txBody>
          <a:bodyPr/>
          <a:lstStyle/>
          <a:p>
            <a:endParaRPr lang="en-US" dirty="0"/>
          </a:p>
        </p:txBody>
      </p:sp>
      <p:sp>
        <p:nvSpPr>
          <p:cNvPr id="6" name="Text Box 56"/>
          <p:cNvSpPr txBox="1">
            <a:spLocks noChangeArrowheads="1"/>
          </p:cNvSpPr>
          <p:nvPr/>
        </p:nvSpPr>
        <p:spPr bwMode="auto">
          <a:xfrm>
            <a:off x="9191726" y="2504660"/>
            <a:ext cx="863600" cy="338554"/>
          </a:xfrm>
          <a:prstGeom prst="rect">
            <a:avLst/>
          </a:prstGeom>
          <a:noFill/>
          <a:ln w="9525">
            <a:noFill/>
            <a:miter lim="800000"/>
            <a:headEnd/>
            <a:tailEnd/>
          </a:ln>
        </p:spPr>
        <p:txBody>
          <a:bodyPr>
            <a:spAutoFit/>
          </a:bodyPr>
          <a:lstStyle/>
          <a:p>
            <a:pPr>
              <a:spcBef>
                <a:spcPct val="50000"/>
              </a:spcBef>
            </a:pPr>
            <a:r>
              <a:rPr lang="en-US" sz="1600" b="1" dirty="0">
                <a:latin typeface="Arial" charset="0"/>
              </a:rPr>
              <a:t>Sink</a:t>
            </a:r>
          </a:p>
        </p:txBody>
      </p:sp>
      <p:grpSp>
        <p:nvGrpSpPr>
          <p:cNvPr id="7" name="Group 56"/>
          <p:cNvGrpSpPr>
            <a:grpSpLocks/>
          </p:cNvGrpSpPr>
          <p:nvPr/>
        </p:nvGrpSpPr>
        <p:grpSpPr bwMode="auto">
          <a:xfrm>
            <a:off x="2632939" y="1524000"/>
            <a:ext cx="685800" cy="762000"/>
            <a:chOff x="715" y="2082"/>
            <a:chExt cx="884" cy="888"/>
          </a:xfrm>
        </p:grpSpPr>
        <p:sp>
          <p:nvSpPr>
            <p:cNvPr id="8" name="Arc 53"/>
            <p:cNvSpPr>
              <a:spLocks/>
            </p:cNvSpPr>
            <p:nvPr/>
          </p:nvSpPr>
          <p:spPr bwMode="auto">
            <a:xfrm rot="10800000" flipH="1">
              <a:off x="720" y="2088"/>
              <a:ext cx="488" cy="4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p>
          </p:txBody>
        </p:sp>
        <p:sp>
          <p:nvSpPr>
            <p:cNvPr id="9" name="Arc 54"/>
            <p:cNvSpPr>
              <a:spLocks noChangeAspect="1"/>
            </p:cNvSpPr>
            <p:nvPr/>
          </p:nvSpPr>
          <p:spPr bwMode="auto">
            <a:xfrm rot="10800000" flipH="1">
              <a:off x="715" y="2082"/>
              <a:ext cx="691" cy="70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p>
          </p:txBody>
        </p:sp>
        <p:sp>
          <p:nvSpPr>
            <p:cNvPr id="10" name="Arc 55"/>
            <p:cNvSpPr>
              <a:spLocks noChangeAspect="1"/>
            </p:cNvSpPr>
            <p:nvPr/>
          </p:nvSpPr>
          <p:spPr bwMode="auto">
            <a:xfrm rot="10800000" flipH="1">
              <a:off x="769" y="2126"/>
              <a:ext cx="830" cy="84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9900"/>
              </a:solidFill>
              <a:round/>
              <a:headEnd/>
              <a:tailEnd/>
            </a:ln>
          </p:spPr>
          <p:txBody>
            <a:bodyPr wrap="none" anchor="ctr"/>
            <a:lstStyle/>
            <a:p>
              <a:endParaRPr lang="en-US" dirty="0"/>
            </a:p>
          </p:txBody>
        </p:sp>
      </p:grpSp>
      <p:grpSp>
        <p:nvGrpSpPr>
          <p:cNvPr id="11" name="Group 5"/>
          <p:cNvGrpSpPr>
            <a:grpSpLocks/>
          </p:cNvGrpSpPr>
          <p:nvPr/>
        </p:nvGrpSpPr>
        <p:grpSpPr bwMode="auto">
          <a:xfrm>
            <a:off x="1481869" y="1447800"/>
            <a:ext cx="719137" cy="739775"/>
            <a:chOff x="431" y="845"/>
            <a:chExt cx="272" cy="272"/>
          </a:xfrm>
        </p:grpSpPr>
        <p:sp>
          <p:nvSpPr>
            <p:cNvPr id="12" name="Rectangle 6"/>
            <p:cNvSpPr>
              <a:spLocks noChangeArrowheads="1"/>
            </p:cNvSpPr>
            <p:nvPr/>
          </p:nvSpPr>
          <p:spPr bwMode="auto">
            <a:xfrm>
              <a:off x="476" y="890"/>
              <a:ext cx="181" cy="181"/>
            </a:xfrm>
            <a:prstGeom prst="rect">
              <a:avLst/>
            </a:prstGeom>
            <a:noFill/>
            <a:ln w="9525">
              <a:solidFill>
                <a:schemeClr val="tx1"/>
              </a:solidFill>
              <a:miter lim="800000"/>
              <a:headEnd/>
              <a:tailEnd/>
            </a:ln>
          </p:spPr>
          <p:txBody>
            <a:bodyPr wrap="none" anchor="ctr"/>
            <a:lstStyle/>
            <a:p>
              <a:endParaRPr lang="en-US" dirty="0"/>
            </a:p>
          </p:txBody>
        </p:sp>
        <p:sp>
          <p:nvSpPr>
            <p:cNvPr id="13" name="AutoShape 7"/>
            <p:cNvSpPr>
              <a:spLocks noChangeArrowheads="1"/>
            </p:cNvSpPr>
            <p:nvPr/>
          </p:nvSpPr>
          <p:spPr bwMode="auto">
            <a:xfrm>
              <a:off x="431" y="845"/>
              <a:ext cx="272" cy="272"/>
            </a:xfrm>
            <a:prstGeom prst="roundRect">
              <a:avLst>
                <a:gd name="adj" fmla="val 16667"/>
              </a:avLst>
            </a:prstGeom>
            <a:noFill/>
            <a:ln w="9525">
              <a:solidFill>
                <a:schemeClr val="tx1"/>
              </a:solidFill>
              <a:round/>
              <a:headEnd/>
              <a:tailEnd/>
            </a:ln>
          </p:spPr>
          <p:txBody>
            <a:bodyPr wrap="none" anchor="ctr"/>
            <a:lstStyle/>
            <a:p>
              <a:endParaRPr lang="en-US" dirty="0"/>
            </a:p>
          </p:txBody>
        </p:sp>
        <p:sp>
          <p:nvSpPr>
            <p:cNvPr id="14" name="Line 8"/>
            <p:cNvSpPr>
              <a:spLocks noChangeShapeType="1"/>
            </p:cNvSpPr>
            <p:nvPr/>
          </p:nvSpPr>
          <p:spPr bwMode="auto">
            <a:xfrm>
              <a:off x="567" y="890"/>
              <a:ext cx="0" cy="181"/>
            </a:xfrm>
            <a:prstGeom prst="line">
              <a:avLst/>
            </a:prstGeom>
            <a:noFill/>
            <a:ln w="9525">
              <a:solidFill>
                <a:schemeClr val="tx1"/>
              </a:solidFill>
              <a:round/>
              <a:headEnd/>
              <a:tailEnd/>
            </a:ln>
          </p:spPr>
          <p:txBody>
            <a:bodyPr/>
            <a:lstStyle/>
            <a:p>
              <a:endParaRPr lang="en-US" dirty="0"/>
            </a:p>
          </p:txBody>
        </p:sp>
      </p:grpSp>
      <p:sp>
        <p:nvSpPr>
          <p:cNvPr id="15" name="Text Box 56"/>
          <p:cNvSpPr txBox="1">
            <a:spLocks noChangeArrowheads="1"/>
          </p:cNvSpPr>
          <p:nvPr/>
        </p:nvSpPr>
        <p:spPr bwMode="auto">
          <a:xfrm>
            <a:off x="999567" y="2495550"/>
            <a:ext cx="1582271" cy="584775"/>
          </a:xfrm>
          <a:prstGeom prst="rect">
            <a:avLst/>
          </a:prstGeom>
          <a:noFill/>
          <a:ln w="9525">
            <a:noFill/>
            <a:miter lim="800000"/>
            <a:headEnd/>
            <a:tailEnd/>
          </a:ln>
        </p:spPr>
        <p:txBody>
          <a:bodyPr wrap="square">
            <a:spAutoFit/>
          </a:bodyPr>
          <a:lstStyle/>
          <a:p>
            <a:pPr algn="ctr">
              <a:spcBef>
                <a:spcPct val="50000"/>
              </a:spcBef>
            </a:pPr>
            <a:r>
              <a:rPr lang="en-US" sz="1600" b="1" dirty="0">
                <a:latin typeface="Hind" panose="02000000000000000000" pitchFamily="2" charset="77"/>
                <a:cs typeface="Hind" panose="02000000000000000000" pitchFamily="2" charset="77"/>
              </a:rPr>
              <a:t>Green Power Device</a:t>
            </a:r>
          </a:p>
        </p:txBody>
      </p:sp>
      <p:sp>
        <p:nvSpPr>
          <p:cNvPr id="18" name="Oval 35"/>
          <p:cNvSpPr>
            <a:spLocks noChangeArrowheads="1"/>
          </p:cNvSpPr>
          <p:nvPr/>
        </p:nvSpPr>
        <p:spPr bwMode="auto">
          <a:xfrm>
            <a:off x="5196858" y="1522025"/>
            <a:ext cx="431800" cy="444500"/>
          </a:xfrm>
          <a:prstGeom prst="ellipse">
            <a:avLst/>
          </a:prstGeom>
          <a:noFill/>
          <a:ln w="38100">
            <a:solidFill>
              <a:srgbClr val="008000"/>
            </a:solidFill>
            <a:round/>
            <a:headEnd/>
            <a:tailEnd/>
          </a:ln>
        </p:spPr>
        <p:txBody>
          <a:bodyPr wrap="none" anchor="ctr"/>
          <a:lstStyle/>
          <a:p>
            <a:endParaRPr lang="en-US" sz="1800" dirty="0">
              <a:latin typeface="Calibri" pitchFamily="34" charset="0"/>
            </a:endParaRPr>
          </a:p>
        </p:txBody>
      </p:sp>
      <p:sp>
        <p:nvSpPr>
          <p:cNvPr id="19" name="Text Box 56"/>
          <p:cNvSpPr txBox="1">
            <a:spLocks noChangeArrowheads="1"/>
          </p:cNvSpPr>
          <p:nvPr/>
        </p:nvSpPr>
        <p:spPr bwMode="auto">
          <a:xfrm>
            <a:off x="4940711" y="2490803"/>
            <a:ext cx="863600" cy="338554"/>
          </a:xfrm>
          <a:prstGeom prst="rect">
            <a:avLst/>
          </a:prstGeom>
          <a:noFill/>
          <a:ln w="9525">
            <a:noFill/>
            <a:miter lim="800000"/>
            <a:headEnd/>
            <a:tailEnd/>
          </a:ln>
        </p:spPr>
        <p:txBody>
          <a:bodyPr>
            <a:spAutoFit/>
          </a:bodyPr>
          <a:lstStyle/>
          <a:p>
            <a:pPr>
              <a:spcBef>
                <a:spcPct val="50000"/>
              </a:spcBef>
            </a:pPr>
            <a:r>
              <a:rPr lang="en-US" sz="1600" b="1" dirty="0">
                <a:latin typeface="Hind" panose="02000000000000000000" pitchFamily="2" charset="77"/>
                <a:cs typeface="Hind" panose="02000000000000000000" pitchFamily="2" charset="77"/>
              </a:rPr>
              <a:t>Proxy</a:t>
            </a:r>
          </a:p>
        </p:txBody>
      </p:sp>
      <p:grpSp>
        <p:nvGrpSpPr>
          <p:cNvPr id="20" name="Group 65"/>
          <p:cNvGrpSpPr>
            <a:grpSpLocks/>
          </p:cNvGrpSpPr>
          <p:nvPr/>
        </p:nvGrpSpPr>
        <p:grpSpPr bwMode="auto">
          <a:xfrm rot="18369701">
            <a:off x="6000100" y="1513720"/>
            <a:ext cx="873232" cy="804330"/>
            <a:chOff x="2867" y="2114"/>
            <a:chExt cx="884" cy="888"/>
          </a:xfrm>
        </p:grpSpPr>
        <p:grpSp>
          <p:nvGrpSpPr>
            <p:cNvPr id="21" name="Group 66"/>
            <p:cNvGrpSpPr>
              <a:grpSpLocks/>
            </p:cNvGrpSpPr>
            <p:nvPr/>
          </p:nvGrpSpPr>
          <p:grpSpPr bwMode="auto">
            <a:xfrm>
              <a:off x="2867" y="2114"/>
              <a:ext cx="884" cy="888"/>
              <a:chOff x="715" y="2082"/>
              <a:chExt cx="884" cy="888"/>
            </a:xfrm>
          </p:grpSpPr>
          <p:sp>
            <p:nvSpPr>
              <p:cNvPr id="25" name="Arc 67"/>
              <p:cNvSpPr>
                <a:spLocks/>
              </p:cNvSpPr>
              <p:nvPr/>
            </p:nvSpPr>
            <p:spPr bwMode="auto">
              <a:xfrm rot="10800000" flipH="1">
                <a:off x="720" y="2088"/>
                <a:ext cx="488" cy="4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p>
            </p:txBody>
          </p:sp>
          <p:sp>
            <p:nvSpPr>
              <p:cNvPr id="26" name="Arc 68"/>
              <p:cNvSpPr>
                <a:spLocks noChangeAspect="1"/>
              </p:cNvSpPr>
              <p:nvPr/>
            </p:nvSpPr>
            <p:spPr bwMode="auto">
              <a:xfrm rot="10800000" flipH="1">
                <a:off x="715" y="2082"/>
                <a:ext cx="691" cy="70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p>
            </p:txBody>
          </p:sp>
          <p:sp>
            <p:nvSpPr>
              <p:cNvPr id="27" name="Arc 69"/>
              <p:cNvSpPr>
                <a:spLocks noChangeAspect="1"/>
              </p:cNvSpPr>
              <p:nvPr/>
            </p:nvSpPr>
            <p:spPr bwMode="auto">
              <a:xfrm rot="10800000" flipH="1">
                <a:off x="769" y="2126"/>
                <a:ext cx="830" cy="84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p:spPr>
            <p:txBody>
              <a:bodyPr wrap="none" anchor="ctr"/>
              <a:lstStyle/>
              <a:p>
                <a:endParaRPr lang="en-US" dirty="0"/>
              </a:p>
            </p:txBody>
          </p:sp>
        </p:grpSp>
        <p:sp>
          <p:nvSpPr>
            <p:cNvPr id="22" name="Line 70"/>
            <p:cNvSpPr>
              <a:spLocks noChangeShapeType="1"/>
            </p:cNvSpPr>
            <p:nvPr/>
          </p:nvSpPr>
          <p:spPr bwMode="auto">
            <a:xfrm>
              <a:off x="3032" y="2340"/>
              <a:ext cx="320" cy="432"/>
            </a:xfrm>
            <a:prstGeom prst="line">
              <a:avLst/>
            </a:prstGeom>
            <a:noFill/>
            <a:ln w="9525">
              <a:solidFill>
                <a:schemeClr val="tx1"/>
              </a:solidFill>
              <a:round/>
              <a:headEnd/>
              <a:tailEnd/>
            </a:ln>
          </p:spPr>
          <p:txBody>
            <a:bodyPr/>
            <a:lstStyle/>
            <a:p>
              <a:endParaRPr lang="en-US" dirty="0"/>
            </a:p>
          </p:txBody>
        </p:sp>
        <p:sp>
          <p:nvSpPr>
            <p:cNvPr id="23" name="Line 71"/>
            <p:cNvSpPr>
              <a:spLocks noChangeShapeType="1"/>
            </p:cNvSpPr>
            <p:nvPr/>
          </p:nvSpPr>
          <p:spPr bwMode="auto">
            <a:xfrm>
              <a:off x="3348" y="2552"/>
              <a:ext cx="0" cy="224"/>
            </a:xfrm>
            <a:prstGeom prst="line">
              <a:avLst/>
            </a:prstGeom>
            <a:noFill/>
            <a:ln w="9525">
              <a:solidFill>
                <a:schemeClr val="tx1"/>
              </a:solidFill>
              <a:round/>
              <a:headEnd/>
              <a:tailEnd/>
            </a:ln>
          </p:spPr>
          <p:txBody>
            <a:bodyPr/>
            <a:lstStyle/>
            <a:p>
              <a:endParaRPr lang="en-US" dirty="0"/>
            </a:p>
          </p:txBody>
        </p:sp>
        <p:sp>
          <p:nvSpPr>
            <p:cNvPr id="24" name="Line 72"/>
            <p:cNvSpPr>
              <a:spLocks noChangeShapeType="1"/>
            </p:cNvSpPr>
            <p:nvPr/>
          </p:nvSpPr>
          <p:spPr bwMode="auto">
            <a:xfrm>
              <a:off x="3352" y="2560"/>
              <a:ext cx="296" cy="392"/>
            </a:xfrm>
            <a:prstGeom prst="line">
              <a:avLst/>
            </a:prstGeom>
            <a:noFill/>
            <a:ln w="9525">
              <a:solidFill>
                <a:schemeClr val="tx1"/>
              </a:solidFill>
              <a:round/>
              <a:headEnd/>
              <a:tailEnd type="triangle" w="med" len="med"/>
            </a:ln>
          </p:spPr>
          <p:txBody>
            <a:bodyPr/>
            <a:lstStyle/>
            <a:p>
              <a:endParaRPr lang="en-US" dirty="0"/>
            </a:p>
          </p:txBody>
        </p:sp>
      </p:grpSp>
      <p:sp>
        <p:nvSpPr>
          <p:cNvPr id="28" name="TextBox 27"/>
          <p:cNvSpPr txBox="1"/>
          <p:nvPr/>
        </p:nvSpPr>
        <p:spPr>
          <a:xfrm>
            <a:off x="7032224" y="1465591"/>
            <a:ext cx="1834737" cy="1200329"/>
          </a:xfrm>
          <a:prstGeom prst="rect">
            <a:avLst/>
          </a:prstGeom>
          <a:noFill/>
        </p:spPr>
        <p:txBody>
          <a:bodyPr wrap="square" rtlCol="0">
            <a:spAutoFit/>
          </a:bodyPr>
          <a:lstStyle/>
          <a:p>
            <a:r>
              <a:rPr lang="en-US" b="1" dirty="0">
                <a:latin typeface="Hind" panose="02000000000000000000" pitchFamily="2" charset="77"/>
                <a:cs typeface="Hind" panose="02000000000000000000" pitchFamily="2" charset="77"/>
              </a:rPr>
              <a:t>Zigbee frame carrying Green Power information</a:t>
            </a:r>
            <a:endParaRPr lang="en-GB" b="1" dirty="0">
              <a:latin typeface="Hind" panose="02000000000000000000" pitchFamily="2" charset="77"/>
              <a:cs typeface="Hind" panose="02000000000000000000" pitchFamily="2" charset="77"/>
            </a:endParaRPr>
          </a:p>
        </p:txBody>
      </p:sp>
      <p:sp>
        <p:nvSpPr>
          <p:cNvPr id="29" name="TextBox 28"/>
          <p:cNvSpPr txBox="1"/>
          <p:nvPr/>
        </p:nvSpPr>
        <p:spPr>
          <a:xfrm>
            <a:off x="4115706" y="3534641"/>
            <a:ext cx="2552700" cy="369332"/>
          </a:xfrm>
          <a:prstGeom prst="rect">
            <a:avLst/>
          </a:prstGeom>
          <a:noFill/>
        </p:spPr>
        <p:txBody>
          <a:bodyPr wrap="square" rtlCol="0">
            <a:spAutoFit/>
          </a:bodyPr>
          <a:lstStyle/>
          <a:p>
            <a:r>
              <a:rPr lang="en-US" b="1" i="1" dirty="0">
                <a:solidFill>
                  <a:srgbClr val="00B050"/>
                </a:solidFill>
              </a:rPr>
              <a:t>Application-agnostic</a:t>
            </a:r>
            <a:endParaRPr lang="en-GB" b="1" i="1" dirty="0">
              <a:solidFill>
                <a:srgbClr val="00B050"/>
              </a:solidFill>
            </a:endParaRPr>
          </a:p>
        </p:txBody>
      </p:sp>
      <p:sp>
        <p:nvSpPr>
          <p:cNvPr id="30" name="TextBox 29"/>
          <p:cNvSpPr txBox="1"/>
          <p:nvPr/>
        </p:nvSpPr>
        <p:spPr>
          <a:xfrm>
            <a:off x="3492911" y="1442852"/>
            <a:ext cx="1447800" cy="923330"/>
          </a:xfrm>
          <a:prstGeom prst="rect">
            <a:avLst/>
          </a:prstGeom>
          <a:noFill/>
        </p:spPr>
        <p:txBody>
          <a:bodyPr wrap="square" rtlCol="0">
            <a:spAutoFit/>
          </a:bodyPr>
          <a:lstStyle/>
          <a:p>
            <a:r>
              <a:rPr lang="en-US" b="1" i="1" dirty="0">
                <a:solidFill>
                  <a:srgbClr val="00B050"/>
                </a:solidFill>
              </a:rPr>
              <a:t>Green Power Device Frame</a:t>
            </a:r>
            <a:endParaRPr lang="en-GB" b="1" i="1" dirty="0">
              <a:solidFill>
                <a:srgbClr val="00B050"/>
              </a:solidFill>
            </a:endParaRPr>
          </a:p>
        </p:txBody>
      </p:sp>
      <p:pic>
        <p:nvPicPr>
          <p:cNvPr id="32" name="Picture 31"/>
          <p:cNvPicPr>
            <a:picLocks noChangeAspect="1"/>
          </p:cNvPicPr>
          <p:nvPr/>
        </p:nvPicPr>
        <p:blipFill>
          <a:blip r:embed="rId2"/>
          <a:stretch>
            <a:fillRect/>
          </a:stretch>
        </p:blipFill>
        <p:spPr>
          <a:xfrm>
            <a:off x="3768866" y="3936196"/>
            <a:ext cx="2938759" cy="2420154"/>
          </a:xfrm>
          <a:prstGeom prst="rect">
            <a:avLst/>
          </a:prstGeom>
        </p:spPr>
      </p:pic>
      <p:pic>
        <p:nvPicPr>
          <p:cNvPr id="33" name="Picture 32"/>
          <p:cNvPicPr>
            <a:picLocks noChangeAspect="1"/>
          </p:cNvPicPr>
          <p:nvPr/>
        </p:nvPicPr>
        <p:blipFill>
          <a:blip r:embed="rId3"/>
          <a:stretch>
            <a:fillRect/>
          </a:stretch>
        </p:blipFill>
        <p:spPr>
          <a:xfrm>
            <a:off x="7933561" y="3890420"/>
            <a:ext cx="3007211" cy="2473220"/>
          </a:xfrm>
          <a:prstGeom prst="rect">
            <a:avLst/>
          </a:prstGeom>
        </p:spPr>
      </p:pic>
      <p:pic>
        <p:nvPicPr>
          <p:cNvPr id="34" name="Picture 33"/>
          <p:cNvPicPr>
            <a:picLocks noChangeAspect="1"/>
          </p:cNvPicPr>
          <p:nvPr/>
        </p:nvPicPr>
        <p:blipFill>
          <a:blip r:embed="rId4"/>
          <a:stretch>
            <a:fillRect/>
          </a:stretch>
        </p:blipFill>
        <p:spPr>
          <a:xfrm>
            <a:off x="743497" y="5087079"/>
            <a:ext cx="2082613" cy="1245484"/>
          </a:xfrm>
          <a:prstGeom prst="rect">
            <a:avLst/>
          </a:prstGeom>
        </p:spPr>
      </p:pic>
    </p:spTree>
    <p:extLst>
      <p:ext uri="{BB962C8B-B14F-4D97-AF65-F5344CB8AC3E}">
        <p14:creationId xmlns:p14="http://schemas.microsoft.com/office/powerpoint/2010/main" val="408719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37866"/>
            <a:ext cx="10515600" cy="1325563"/>
          </a:xfrm>
        </p:spPr>
        <p:txBody>
          <a:bodyPr/>
          <a:lstStyle/>
          <a:p>
            <a:r>
              <a:rPr lang="en-US" dirty="0">
                <a:solidFill>
                  <a:schemeClr val="tx1"/>
                </a:solidFill>
              </a:rPr>
              <a:t>Green Power in Zigbee 3.0</a:t>
            </a:r>
          </a:p>
        </p:txBody>
      </p:sp>
      <p:sp>
        <p:nvSpPr>
          <p:cNvPr id="4" name="Slide Number Placeholder 3"/>
          <p:cNvSpPr>
            <a:spLocks noGrp="1"/>
          </p:cNvSpPr>
          <p:nvPr>
            <p:ph type="sldNum" sz="quarter" idx="4294967295"/>
          </p:nvPr>
        </p:nvSpPr>
        <p:spPr>
          <a:xfrm>
            <a:off x="11645900" y="6637338"/>
            <a:ext cx="546100" cy="180975"/>
          </a:xfrm>
          <a:prstGeom prst="rect">
            <a:avLst/>
          </a:prstGeom>
        </p:spPr>
        <p:txBody>
          <a:bodyPr/>
          <a:lstStyle/>
          <a:p>
            <a:pPr>
              <a:defRPr/>
            </a:pPr>
            <a:fld id="{0AEC8341-0189-4E5D-B7B8-74B1C62D3DDE}" type="slidenum">
              <a:rPr lang="en-US" smtClean="0">
                <a:solidFill>
                  <a:prstClr val="black"/>
                </a:solidFill>
              </a:rPr>
              <a:pPr>
                <a:defRPr/>
              </a:pPr>
              <a:t>54</a:t>
            </a:fld>
            <a:endParaRPr lang="en-US" dirty="0">
              <a:solidFill>
                <a:prstClr val="black"/>
              </a:solidFill>
            </a:endParaRPr>
          </a:p>
        </p:txBody>
      </p:sp>
      <p:pic>
        <p:nvPicPr>
          <p:cNvPr id="6" name="Picture 5"/>
          <p:cNvPicPr>
            <a:picLocks noChangeAspect="1"/>
          </p:cNvPicPr>
          <p:nvPr/>
        </p:nvPicPr>
        <p:blipFill>
          <a:blip r:embed="rId2"/>
          <a:stretch>
            <a:fillRect/>
          </a:stretch>
        </p:blipFill>
        <p:spPr>
          <a:xfrm>
            <a:off x="1639391" y="1126680"/>
            <a:ext cx="8733089" cy="5269238"/>
          </a:xfrm>
          <a:prstGeom prst="rect">
            <a:avLst/>
          </a:prstGeom>
        </p:spPr>
      </p:pic>
    </p:spTree>
    <p:extLst>
      <p:ext uri="{BB962C8B-B14F-4D97-AF65-F5344CB8AC3E}">
        <p14:creationId xmlns:p14="http://schemas.microsoft.com/office/powerpoint/2010/main" val="3174179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9446087-8BC4-C944-9836-61DDD77799FE}"/>
              </a:ext>
            </a:extLst>
          </p:cNvPr>
          <p:cNvSpPr>
            <a:spLocks noGrp="1"/>
          </p:cNvSpPr>
          <p:nvPr>
            <p:ph type="ctrTitle"/>
          </p:nvPr>
        </p:nvSpPr>
        <p:spPr/>
        <p:txBody>
          <a:bodyPr/>
          <a:lstStyle/>
          <a:p>
            <a:r>
              <a:rPr lang="en-US" dirty="0"/>
              <a:t>Security Considerations</a:t>
            </a:r>
          </a:p>
        </p:txBody>
      </p:sp>
      <p:sp>
        <p:nvSpPr>
          <p:cNvPr id="7" name="Subtitle 6">
            <a:extLst>
              <a:ext uri="{FF2B5EF4-FFF2-40B4-BE49-F238E27FC236}">
                <a16:creationId xmlns:a16="http://schemas.microsoft.com/office/drawing/2014/main" id="{359A12A4-8E74-9F47-B2FE-4802374CC41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24162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tx1"/>
                </a:solidFill>
              </a:rPr>
              <a:t>Standardized at all Layers</a:t>
            </a:r>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873074" y="1605535"/>
            <a:ext cx="2220685" cy="3946849"/>
          </a:xfrm>
          <a:prstGeom prst="rect">
            <a:avLst/>
          </a:prstGeom>
        </p:spPr>
      </p:pic>
      <p:pic>
        <p:nvPicPr>
          <p:cNvPr id="10" name="Picture 9"/>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10811" y="1594363"/>
            <a:ext cx="2220685" cy="3946849"/>
          </a:xfrm>
          <a:prstGeom prst="rect">
            <a:avLst/>
          </a:prstGeom>
        </p:spPr>
      </p:pic>
      <p:sp>
        <p:nvSpPr>
          <p:cNvPr id="6" name="Left-Right Arrow 5"/>
          <p:cNvSpPr/>
          <p:nvPr/>
        </p:nvSpPr>
        <p:spPr>
          <a:xfrm>
            <a:off x="5122430" y="4137411"/>
            <a:ext cx="2020508" cy="336766"/>
          </a:xfrm>
          <a:prstGeom prst="leftRightArrow">
            <a:avLst/>
          </a:prstGeom>
          <a:solidFill>
            <a:srgbClr val="FFFFFF"/>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Left-Right Arrow 11"/>
          <p:cNvSpPr/>
          <p:nvPr/>
        </p:nvSpPr>
        <p:spPr>
          <a:xfrm>
            <a:off x="5111265" y="2259593"/>
            <a:ext cx="2020508" cy="336766"/>
          </a:xfrm>
          <a:prstGeom prst="leftRightArrow">
            <a:avLst/>
          </a:prstGeom>
          <a:solidFill>
            <a:srgbClr val="FFFFFF"/>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TextBox 6"/>
          <p:cNvSpPr txBox="1"/>
          <p:nvPr/>
        </p:nvSpPr>
        <p:spPr>
          <a:xfrm>
            <a:off x="5074322" y="1693452"/>
            <a:ext cx="2173261" cy="369332"/>
          </a:xfrm>
          <a:prstGeom prst="rect">
            <a:avLst/>
          </a:prstGeom>
          <a:noFill/>
        </p:spPr>
        <p:txBody>
          <a:bodyPr wrap="none" rtlCol="0">
            <a:spAutoFit/>
          </a:bodyPr>
          <a:lstStyle/>
          <a:p>
            <a:r>
              <a:rPr lang="en-US" dirty="0">
                <a:latin typeface="Avenir Light"/>
                <a:cs typeface="Avenir Light"/>
              </a:rPr>
              <a:t>Encryption Support</a:t>
            </a:r>
          </a:p>
        </p:txBody>
      </p:sp>
      <p:sp>
        <p:nvSpPr>
          <p:cNvPr id="16" name="TextBox 15"/>
          <p:cNvSpPr txBox="1"/>
          <p:nvPr/>
        </p:nvSpPr>
        <p:spPr>
          <a:xfrm>
            <a:off x="4476248" y="5829314"/>
            <a:ext cx="3813865" cy="369332"/>
          </a:xfrm>
          <a:prstGeom prst="rect">
            <a:avLst/>
          </a:prstGeom>
          <a:noFill/>
        </p:spPr>
        <p:txBody>
          <a:bodyPr wrap="none" rtlCol="0">
            <a:spAutoFit/>
          </a:bodyPr>
          <a:lstStyle/>
          <a:p>
            <a:r>
              <a:rPr lang="en-US" dirty="0">
                <a:latin typeface="Avenir Light"/>
                <a:cs typeface="Avenir Light"/>
              </a:rPr>
              <a:t>AES 128 Security with varying keys</a:t>
            </a:r>
          </a:p>
        </p:txBody>
      </p:sp>
    </p:spTree>
    <p:extLst>
      <p:ext uri="{BB962C8B-B14F-4D97-AF65-F5344CB8AC3E}">
        <p14:creationId xmlns:p14="http://schemas.microsoft.com/office/powerpoint/2010/main" val="1342206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7400" y="1546936"/>
            <a:ext cx="8077200" cy="2447636"/>
          </a:xfrm>
          <a:prstGeom prst="rect">
            <a:avLst/>
          </a:prstGeom>
        </p:spPr>
      </p:pic>
      <p:sp>
        <p:nvSpPr>
          <p:cNvPr id="2" name="Title 1"/>
          <p:cNvSpPr>
            <a:spLocks noGrp="1"/>
          </p:cNvSpPr>
          <p:nvPr>
            <p:ph type="title"/>
          </p:nvPr>
        </p:nvSpPr>
        <p:spPr/>
        <p:txBody>
          <a:bodyPr/>
          <a:lstStyle/>
          <a:p>
            <a:r>
              <a:rPr lang="en-US" dirty="0">
                <a:solidFill>
                  <a:schemeClr val="tx1"/>
                </a:solidFill>
              </a:rPr>
              <a:t>Zigbee PRO Communications Model</a:t>
            </a:r>
          </a:p>
        </p:txBody>
      </p:sp>
      <p:sp>
        <p:nvSpPr>
          <p:cNvPr id="3" name="Content Placeholder 2"/>
          <p:cNvSpPr>
            <a:spLocks noGrp="1"/>
          </p:cNvSpPr>
          <p:nvPr>
            <p:ph idx="1"/>
          </p:nvPr>
        </p:nvSpPr>
        <p:spPr>
          <a:xfrm>
            <a:off x="838200" y="2040555"/>
            <a:ext cx="10515600" cy="4136407"/>
          </a:xfrm>
        </p:spPr>
        <p:txBody>
          <a:bodyPr>
            <a:normAutofit fontScale="70000" lnSpcReduction="20000"/>
          </a:bodyPr>
          <a:lstStyle/>
          <a:p>
            <a:endParaRPr lang="en-US" dirty="0"/>
          </a:p>
          <a:p>
            <a:endParaRPr lang="en-US" dirty="0"/>
          </a:p>
          <a:p>
            <a:endParaRPr lang="en-US" dirty="0"/>
          </a:p>
          <a:p>
            <a:endParaRPr lang="en-US" dirty="0"/>
          </a:p>
          <a:p>
            <a:endParaRPr lang="en-US" dirty="0"/>
          </a:p>
          <a:p>
            <a:endParaRPr lang="en-US" dirty="0"/>
          </a:p>
          <a:p>
            <a:r>
              <a:rPr lang="en-US" b="0" dirty="0"/>
              <a:t>Standard Frame Format builds on the 802.15.4 format to add network and application specific commands/responses as part of the 802.15.4 payload</a:t>
            </a:r>
          </a:p>
          <a:p>
            <a:endParaRPr lang="en-US" b="0" dirty="0"/>
          </a:p>
          <a:p>
            <a:r>
              <a:rPr lang="en-US" b="0" dirty="0"/>
              <a:t>Secure (AES-128 encryption) at network level for all nodes </a:t>
            </a:r>
          </a:p>
          <a:p>
            <a:r>
              <a:rPr lang="en-US" b="0" dirty="0"/>
              <a:t>Additional application layer security available with a single key for every node pair</a:t>
            </a:r>
          </a:p>
        </p:txBody>
      </p:sp>
      <p:sp>
        <p:nvSpPr>
          <p:cNvPr id="5" name="Slide Number Placeholder 3"/>
          <p:cNvSpPr>
            <a:spLocks noGrp="1"/>
          </p:cNvSpPr>
          <p:nvPr>
            <p:ph type="sldNum" sz="quarter" idx="4294967295"/>
          </p:nvPr>
        </p:nvSpPr>
        <p:spPr>
          <a:xfrm>
            <a:off x="11696700" y="6586538"/>
            <a:ext cx="495300" cy="2317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Blip>
                <a:blip r:embed="rId4"/>
              </a:buBlip>
              <a:defRPr sz="2800">
                <a:solidFill>
                  <a:schemeClr val="tx1"/>
                </a:solidFill>
                <a:latin typeface="Arial Rounded MT Bold" panose="020F0704030504030204" pitchFamily="34" charset="0"/>
                <a:ea typeface="MS PGothic" panose="020B0600070205080204" pitchFamily="34" charset="-128"/>
              </a:defRPr>
            </a:lvl1pPr>
            <a:lvl2pPr marL="742950" indent="-285750">
              <a:spcBef>
                <a:spcPct val="20000"/>
              </a:spcBef>
              <a:buClr>
                <a:srgbClr val="CF1C21"/>
              </a:buClr>
              <a:buFont typeface="Arial" panose="020B0604020202020204" pitchFamily="34" charset="0"/>
              <a:buChar char="–"/>
              <a:defRPr sz="2400">
                <a:solidFill>
                  <a:schemeClr val="tx1"/>
                </a:solidFill>
                <a:latin typeface="Arial Rounded MT Bold" panose="020F0704030504030204" pitchFamily="34" charset="0"/>
                <a:ea typeface="MS PGothic" panose="020B0600070205080204" pitchFamily="34" charset="-128"/>
              </a:defRPr>
            </a:lvl2pPr>
            <a:lvl3pPr marL="1143000" indent="-228600">
              <a:spcBef>
                <a:spcPct val="20000"/>
              </a:spcBef>
              <a:buClr>
                <a:srgbClr val="CF1C21"/>
              </a:buClr>
              <a:buFont typeface="Arial" panose="020B0604020202020204" pitchFamily="34" charset="0"/>
              <a:buChar char="•"/>
              <a:defRPr sz="2000">
                <a:solidFill>
                  <a:schemeClr val="tx1"/>
                </a:solidFill>
                <a:latin typeface="Arial Rounded MT Bold" panose="020F0704030504030204" pitchFamily="34" charset="0"/>
                <a:ea typeface="MS PGothic" panose="020B0600070205080204" pitchFamily="34" charset="-128"/>
              </a:defRPr>
            </a:lvl3pPr>
            <a:lvl4pPr marL="1600200" indent="-228600">
              <a:spcBef>
                <a:spcPct val="20000"/>
              </a:spcBef>
              <a:buClr>
                <a:srgbClr val="CF1C21"/>
              </a:buClr>
              <a:buFont typeface="Arial" panose="020B0604020202020204" pitchFamily="34" charset="0"/>
              <a:buChar char="–"/>
              <a:defRPr>
                <a:solidFill>
                  <a:schemeClr val="tx1"/>
                </a:solidFill>
                <a:latin typeface="Arial Rounded MT Bold" panose="020F0704030504030204" pitchFamily="34" charset="0"/>
                <a:ea typeface="MS PGothic" panose="020B0600070205080204" pitchFamily="34" charset="-128"/>
              </a:defRPr>
            </a:lvl4pPr>
            <a:lvl5pPr marL="2057400" indent="-228600">
              <a:spcBef>
                <a:spcPct val="20000"/>
              </a:spcBef>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5pPr>
            <a:lvl6pPr marL="25146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6pPr>
            <a:lvl7pPr marL="29718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7pPr>
            <a:lvl8pPr marL="34290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8pPr>
            <a:lvl9pPr marL="3886200" indent="-228600" defTabSz="457200" eaLnBrk="0" fontAlgn="base" hangingPunct="0">
              <a:spcBef>
                <a:spcPct val="20000"/>
              </a:spcBef>
              <a:spcAft>
                <a:spcPct val="0"/>
              </a:spcAft>
              <a:buClr>
                <a:srgbClr val="CF1C21"/>
              </a:buClr>
              <a:buFont typeface="Arial" panose="020B0604020202020204" pitchFamily="34" charset="0"/>
              <a:buChar char="»"/>
              <a:defRPr sz="1600">
                <a:solidFill>
                  <a:schemeClr val="tx1"/>
                </a:solidFill>
                <a:latin typeface="Arial Rounded MT Bold" panose="020F0704030504030204" pitchFamily="34" charset="0"/>
                <a:ea typeface="MS PGothic" panose="020B0600070205080204" pitchFamily="34" charset="-128"/>
              </a:defRPr>
            </a:lvl9pPr>
          </a:lstStyle>
          <a:p>
            <a:pPr>
              <a:spcBef>
                <a:spcPct val="0"/>
              </a:spcBef>
              <a:buFontTx/>
              <a:buNone/>
            </a:pPr>
            <a:fld id="{3E253594-90EC-45F9-8A25-49079450F244}" type="slidenum">
              <a:rPr lang="en-US" altLang="en-US" sz="1200"/>
              <a:pPr>
                <a:spcBef>
                  <a:spcPct val="0"/>
                </a:spcBef>
                <a:buFontTx/>
                <a:buNone/>
              </a:pPr>
              <a:t>57</a:t>
            </a:fld>
            <a:endParaRPr lang="en-US" altLang="en-US" sz="1200" dirty="0"/>
          </a:p>
        </p:txBody>
      </p:sp>
    </p:spTree>
    <p:extLst>
      <p:ext uri="{BB962C8B-B14F-4D97-AF65-F5344CB8AC3E}">
        <p14:creationId xmlns:p14="http://schemas.microsoft.com/office/powerpoint/2010/main" val="3010431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E809D8F-BF69-F54B-BA4F-CEBCDF2870F0}"/>
              </a:ext>
            </a:extLst>
          </p:cNvPr>
          <p:cNvSpPr>
            <a:spLocks noGrp="1"/>
          </p:cNvSpPr>
          <p:nvPr>
            <p:ph type="ctrTitle"/>
          </p:nvPr>
        </p:nvSpPr>
        <p:spPr/>
        <p:txBody>
          <a:bodyPr/>
          <a:lstStyle/>
          <a:p>
            <a:r>
              <a:rPr lang="en-US" dirty="0"/>
              <a:t>Location Awareness</a:t>
            </a:r>
          </a:p>
        </p:txBody>
      </p:sp>
      <p:sp>
        <p:nvSpPr>
          <p:cNvPr id="6" name="Subtitle 5">
            <a:extLst>
              <a:ext uri="{FF2B5EF4-FFF2-40B4-BE49-F238E27FC236}">
                <a16:creationId xmlns:a16="http://schemas.microsoft.com/office/drawing/2014/main" id="{4C5C9CD9-CE49-D548-B70F-9511D0B224C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687598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66925" y="1766889"/>
            <a:ext cx="2749550" cy="2022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891" name="Title 1"/>
          <p:cNvSpPr>
            <a:spLocks noGrp="1"/>
          </p:cNvSpPr>
          <p:nvPr>
            <p:ph type="title"/>
          </p:nvPr>
        </p:nvSpPr>
        <p:spPr>
          <a:xfrm>
            <a:off x="838200" y="193676"/>
            <a:ext cx="10515600" cy="1325563"/>
          </a:xfrm>
        </p:spPr>
        <p:txBody>
          <a:bodyPr/>
          <a:lstStyle/>
          <a:p>
            <a:pPr eaLnBrk="1" hangingPunct="1"/>
            <a:r>
              <a:rPr lang="en-US" altLang="zh-CN" dirty="0">
                <a:solidFill>
                  <a:schemeClr val="tx1"/>
                </a:solidFill>
              </a:rPr>
              <a:t>Zigbee Service Information</a:t>
            </a:r>
          </a:p>
        </p:txBody>
      </p:sp>
      <p:sp>
        <p:nvSpPr>
          <p:cNvPr id="37892" name="TextBox 2"/>
          <p:cNvSpPr txBox="1">
            <a:spLocks noChangeArrowheads="1"/>
          </p:cNvSpPr>
          <p:nvPr/>
        </p:nvSpPr>
        <p:spPr bwMode="auto">
          <a:xfrm>
            <a:off x="2336800" y="1246188"/>
            <a:ext cx="255711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b="1">
                <a:solidFill>
                  <a:srgbClr val="17375E"/>
                </a:solidFill>
                <a:latin typeface="Arial" charset="0"/>
                <a:cs typeface="Arial" charset="0"/>
              </a:defRPr>
            </a:lvl1pPr>
            <a:lvl2pPr marL="742950" indent="-285750" eaLnBrk="0" hangingPunct="0">
              <a:defRPr b="1">
                <a:solidFill>
                  <a:srgbClr val="17375E"/>
                </a:solidFill>
                <a:latin typeface="Arial" charset="0"/>
                <a:cs typeface="Arial" charset="0"/>
              </a:defRPr>
            </a:lvl2pPr>
            <a:lvl3pPr marL="1143000" indent="-228600" eaLnBrk="0" hangingPunct="0">
              <a:defRPr b="1">
                <a:solidFill>
                  <a:srgbClr val="17375E"/>
                </a:solidFill>
                <a:latin typeface="Arial" charset="0"/>
                <a:cs typeface="Arial" charset="0"/>
              </a:defRPr>
            </a:lvl3pPr>
            <a:lvl4pPr marL="1600200" indent="-228600" eaLnBrk="0" hangingPunct="0">
              <a:defRPr b="1">
                <a:solidFill>
                  <a:srgbClr val="17375E"/>
                </a:solidFill>
                <a:latin typeface="Arial" charset="0"/>
                <a:cs typeface="Arial" charset="0"/>
              </a:defRPr>
            </a:lvl4pPr>
            <a:lvl5pPr marL="2057400" indent="-228600" eaLnBrk="0" hangingPunct="0">
              <a:defRPr b="1">
                <a:solidFill>
                  <a:srgbClr val="17375E"/>
                </a:solidFill>
                <a:latin typeface="Arial" charset="0"/>
                <a:cs typeface="Arial" charset="0"/>
              </a:defRPr>
            </a:lvl5pPr>
            <a:lvl6pPr marL="2514600" indent="-228600" defTabSz="457200" eaLnBrk="0" fontAlgn="base" hangingPunct="0">
              <a:spcBef>
                <a:spcPct val="0"/>
              </a:spcBef>
              <a:spcAft>
                <a:spcPct val="0"/>
              </a:spcAft>
              <a:defRPr b="1">
                <a:solidFill>
                  <a:srgbClr val="17375E"/>
                </a:solidFill>
                <a:latin typeface="Arial" charset="0"/>
                <a:cs typeface="Arial" charset="0"/>
              </a:defRPr>
            </a:lvl6pPr>
            <a:lvl7pPr marL="2971800" indent="-228600" defTabSz="457200" eaLnBrk="0" fontAlgn="base" hangingPunct="0">
              <a:spcBef>
                <a:spcPct val="0"/>
              </a:spcBef>
              <a:spcAft>
                <a:spcPct val="0"/>
              </a:spcAft>
              <a:defRPr b="1">
                <a:solidFill>
                  <a:srgbClr val="17375E"/>
                </a:solidFill>
                <a:latin typeface="Arial" charset="0"/>
                <a:cs typeface="Arial" charset="0"/>
              </a:defRPr>
            </a:lvl7pPr>
            <a:lvl8pPr marL="3429000" indent="-228600" defTabSz="457200" eaLnBrk="0" fontAlgn="base" hangingPunct="0">
              <a:spcBef>
                <a:spcPct val="0"/>
              </a:spcBef>
              <a:spcAft>
                <a:spcPct val="0"/>
              </a:spcAft>
              <a:defRPr b="1">
                <a:solidFill>
                  <a:srgbClr val="17375E"/>
                </a:solidFill>
                <a:latin typeface="Arial" charset="0"/>
                <a:cs typeface="Arial" charset="0"/>
              </a:defRPr>
            </a:lvl8pPr>
            <a:lvl9pPr marL="3886200" indent="-228600" defTabSz="457200" eaLnBrk="0" fontAlgn="base" hangingPunct="0">
              <a:spcBef>
                <a:spcPct val="0"/>
              </a:spcBef>
              <a:spcAft>
                <a:spcPct val="0"/>
              </a:spcAft>
              <a:defRPr b="1">
                <a:solidFill>
                  <a:srgbClr val="17375E"/>
                </a:solidFill>
                <a:latin typeface="Arial" charset="0"/>
                <a:cs typeface="Arial" charset="0"/>
              </a:defRPr>
            </a:lvl9pPr>
          </a:lstStyle>
          <a:p>
            <a:pPr eaLnBrk="1" hangingPunct="1"/>
            <a:r>
              <a:rPr lang="en-US" altLang="zh-CN" dirty="0">
                <a:solidFill>
                  <a:schemeClr val="tx1"/>
                </a:solidFill>
                <a:latin typeface="Avenir Light"/>
                <a:ea typeface="MS PGothic" pitchFamily="34" charset="-128"/>
                <a:cs typeface="Avenir Light"/>
              </a:rPr>
              <a:t>Real-time Information</a:t>
            </a:r>
          </a:p>
        </p:txBody>
      </p:sp>
      <p:pic>
        <p:nvPicPr>
          <p:cNvPr id="37893"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614988" y="1736726"/>
            <a:ext cx="4851400" cy="1935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894" name="TextBox 6"/>
          <p:cNvSpPr txBox="1">
            <a:spLocks noChangeArrowheads="1"/>
          </p:cNvSpPr>
          <p:nvPr/>
        </p:nvSpPr>
        <p:spPr bwMode="auto">
          <a:xfrm>
            <a:off x="7126288" y="1250950"/>
            <a:ext cx="228787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b="1">
                <a:solidFill>
                  <a:srgbClr val="17375E"/>
                </a:solidFill>
                <a:latin typeface="Arial" charset="0"/>
                <a:cs typeface="Arial" charset="0"/>
              </a:defRPr>
            </a:lvl1pPr>
            <a:lvl2pPr marL="742950" indent="-285750" eaLnBrk="0" hangingPunct="0">
              <a:defRPr b="1">
                <a:solidFill>
                  <a:srgbClr val="17375E"/>
                </a:solidFill>
                <a:latin typeface="Arial" charset="0"/>
                <a:cs typeface="Arial" charset="0"/>
              </a:defRPr>
            </a:lvl2pPr>
            <a:lvl3pPr marL="1143000" indent="-228600" eaLnBrk="0" hangingPunct="0">
              <a:defRPr b="1">
                <a:solidFill>
                  <a:srgbClr val="17375E"/>
                </a:solidFill>
                <a:latin typeface="Arial" charset="0"/>
                <a:cs typeface="Arial" charset="0"/>
              </a:defRPr>
            </a:lvl3pPr>
            <a:lvl4pPr marL="1600200" indent="-228600" eaLnBrk="0" hangingPunct="0">
              <a:defRPr b="1">
                <a:solidFill>
                  <a:srgbClr val="17375E"/>
                </a:solidFill>
                <a:latin typeface="Arial" charset="0"/>
                <a:cs typeface="Arial" charset="0"/>
              </a:defRPr>
            </a:lvl4pPr>
            <a:lvl5pPr marL="2057400" indent="-228600" eaLnBrk="0" hangingPunct="0">
              <a:defRPr b="1">
                <a:solidFill>
                  <a:srgbClr val="17375E"/>
                </a:solidFill>
                <a:latin typeface="Arial" charset="0"/>
                <a:cs typeface="Arial" charset="0"/>
              </a:defRPr>
            </a:lvl5pPr>
            <a:lvl6pPr marL="2514600" indent="-228600" defTabSz="457200" eaLnBrk="0" fontAlgn="base" hangingPunct="0">
              <a:spcBef>
                <a:spcPct val="0"/>
              </a:spcBef>
              <a:spcAft>
                <a:spcPct val="0"/>
              </a:spcAft>
              <a:defRPr b="1">
                <a:solidFill>
                  <a:srgbClr val="17375E"/>
                </a:solidFill>
                <a:latin typeface="Arial" charset="0"/>
                <a:cs typeface="Arial" charset="0"/>
              </a:defRPr>
            </a:lvl6pPr>
            <a:lvl7pPr marL="2971800" indent="-228600" defTabSz="457200" eaLnBrk="0" fontAlgn="base" hangingPunct="0">
              <a:spcBef>
                <a:spcPct val="0"/>
              </a:spcBef>
              <a:spcAft>
                <a:spcPct val="0"/>
              </a:spcAft>
              <a:defRPr b="1">
                <a:solidFill>
                  <a:srgbClr val="17375E"/>
                </a:solidFill>
                <a:latin typeface="Arial" charset="0"/>
                <a:cs typeface="Arial" charset="0"/>
              </a:defRPr>
            </a:lvl7pPr>
            <a:lvl8pPr marL="3429000" indent="-228600" defTabSz="457200" eaLnBrk="0" fontAlgn="base" hangingPunct="0">
              <a:spcBef>
                <a:spcPct val="0"/>
              </a:spcBef>
              <a:spcAft>
                <a:spcPct val="0"/>
              </a:spcAft>
              <a:defRPr b="1">
                <a:solidFill>
                  <a:srgbClr val="17375E"/>
                </a:solidFill>
                <a:latin typeface="Arial" charset="0"/>
                <a:cs typeface="Arial" charset="0"/>
              </a:defRPr>
            </a:lvl8pPr>
            <a:lvl9pPr marL="3886200" indent="-228600" defTabSz="457200" eaLnBrk="0" fontAlgn="base" hangingPunct="0">
              <a:spcBef>
                <a:spcPct val="0"/>
              </a:spcBef>
              <a:spcAft>
                <a:spcPct val="0"/>
              </a:spcAft>
              <a:defRPr b="1">
                <a:solidFill>
                  <a:srgbClr val="17375E"/>
                </a:solidFill>
                <a:latin typeface="Arial" charset="0"/>
                <a:cs typeface="Arial" charset="0"/>
              </a:defRPr>
            </a:lvl9pPr>
          </a:lstStyle>
          <a:p>
            <a:pPr eaLnBrk="1" hangingPunct="1"/>
            <a:r>
              <a:rPr lang="en-US" altLang="zh-CN" dirty="0">
                <a:solidFill>
                  <a:schemeClr val="tx1"/>
                </a:solidFill>
                <a:latin typeface="Avenir Light"/>
                <a:ea typeface="MS PGothic" pitchFamily="34" charset="-128"/>
                <a:cs typeface="Avenir Light"/>
              </a:rPr>
              <a:t>Associate Tracking</a:t>
            </a:r>
          </a:p>
        </p:txBody>
      </p:sp>
      <p:pic>
        <p:nvPicPr>
          <p:cNvPr id="37895"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58164" y="4384675"/>
            <a:ext cx="2308225" cy="1868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896" name="Picture 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737226" y="4676775"/>
            <a:ext cx="2303463" cy="1455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897" name="TextBox 9"/>
          <p:cNvSpPr txBox="1">
            <a:spLocks noChangeArrowheads="1"/>
          </p:cNvSpPr>
          <p:nvPr/>
        </p:nvSpPr>
        <p:spPr bwMode="auto">
          <a:xfrm>
            <a:off x="7126288" y="3971925"/>
            <a:ext cx="227504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b="1">
                <a:solidFill>
                  <a:srgbClr val="17375E"/>
                </a:solidFill>
                <a:latin typeface="Arial" charset="0"/>
                <a:cs typeface="Arial" charset="0"/>
              </a:defRPr>
            </a:lvl1pPr>
            <a:lvl2pPr marL="742950" indent="-285750" eaLnBrk="0" hangingPunct="0">
              <a:defRPr b="1">
                <a:solidFill>
                  <a:srgbClr val="17375E"/>
                </a:solidFill>
                <a:latin typeface="Arial" charset="0"/>
                <a:cs typeface="Arial" charset="0"/>
              </a:defRPr>
            </a:lvl2pPr>
            <a:lvl3pPr marL="1143000" indent="-228600" eaLnBrk="0" hangingPunct="0">
              <a:defRPr b="1">
                <a:solidFill>
                  <a:srgbClr val="17375E"/>
                </a:solidFill>
                <a:latin typeface="Arial" charset="0"/>
                <a:cs typeface="Arial" charset="0"/>
              </a:defRPr>
            </a:lvl3pPr>
            <a:lvl4pPr marL="1600200" indent="-228600" eaLnBrk="0" hangingPunct="0">
              <a:defRPr b="1">
                <a:solidFill>
                  <a:srgbClr val="17375E"/>
                </a:solidFill>
                <a:latin typeface="Arial" charset="0"/>
                <a:cs typeface="Arial" charset="0"/>
              </a:defRPr>
            </a:lvl4pPr>
            <a:lvl5pPr marL="2057400" indent="-228600" eaLnBrk="0" hangingPunct="0">
              <a:defRPr b="1">
                <a:solidFill>
                  <a:srgbClr val="17375E"/>
                </a:solidFill>
                <a:latin typeface="Arial" charset="0"/>
                <a:cs typeface="Arial" charset="0"/>
              </a:defRPr>
            </a:lvl5pPr>
            <a:lvl6pPr marL="2514600" indent="-228600" defTabSz="457200" eaLnBrk="0" fontAlgn="base" hangingPunct="0">
              <a:spcBef>
                <a:spcPct val="0"/>
              </a:spcBef>
              <a:spcAft>
                <a:spcPct val="0"/>
              </a:spcAft>
              <a:defRPr b="1">
                <a:solidFill>
                  <a:srgbClr val="17375E"/>
                </a:solidFill>
                <a:latin typeface="Arial" charset="0"/>
                <a:cs typeface="Arial" charset="0"/>
              </a:defRPr>
            </a:lvl6pPr>
            <a:lvl7pPr marL="2971800" indent="-228600" defTabSz="457200" eaLnBrk="0" fontAlgn="base" hangingPunct="0">
              <a:spcBef>
                <a:spcPct val="0"/>
              </a:spcBef>
              <a:spcAft>
                <a:spcPct val="0"/>
              </a:spcAft>
              <a:defRPr b="1">
                <a:solidFill>
                  <a:srgbClr val="17375E"/>
                </a:solidFill>
                <a:latin typeface="Arial" charset="0"/>
                <a:cs typeface="Arial" charset="0"/>
              </a:defRPr>
            </a:lvl7pPr>
            <a:lvl8pPr marL="3429000" indent="-228600" defTabSz="457200" eaLnBrk="0" fontAlgn="base" hangingPunct="0">
              <a:spcBef>
                <a:spcPct val="0"/>
              </a:spcBef>
              <a:spcAft>
                <a:spcPct val="0"/>
              </a:spcAft>
              <a:defRPr b="1">
                <a:solidFill>
                  <a:srgbClr val="17375E"/>
                </a:solidFill>
                <a:latin typeface="Arial" charset="0"/>
                <a:cs typeface="Arial" charset="0"/>
              </a:defRPr>
            </a:lvl8pPr>
            <a:lvl9pPr marL="3886200" indent="-228600" defTabSz="457200" eaLnBrk="0" fontAlgn="base" hangingPunct="0">
              <a:spcBef>
                <a:spcPct val="0"/>
              </a:spcBef>
              <a:spcAft>
                <a:spcPct val="0"/>
              </a:spcAft>
              <a:defRPr b="1">
                <a:solidFill>
                  <a:srgbClr val="17375E"/>
                </a:solidFill>
                <a:latin typeface="Arial" charset="0"/>
                <a:cs typeface="Arial" charset="0"/>
              </a:defRPr>
            </a:lvl9pPr>
          </a:lstStyle>
          <a:p>
            <a:pPr eaLnBrk="1" hangingPunct="1"/>
            <a:r>
              <a:rPr lang="en-US" altLang="zh-CN" dirty="0">
                <a:solidFill>
                  <a:schemeClr val="tx1"/>
                </a:solidFill>
                <a:latin typeface="Avenir Light"/>
                <a:ea typeface="MS PGothic" pitchFamily="34" charset="-128"/>
                <a:cs typeface="Avenir Light"/>
              </a:rPr>
              <a:t>Customer Tracking</a:t>
            </a:r>
          </a:p>
        </p:txBody>
      </p:sp>
      <p:pic>
        <p:nvPicPr>
          <p:cNvPr id="37898"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244726" y="4568825"/>
            <a:ext cx="2435225" cy="1798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899" name="TextBox 11"/>
          <p:cNvSpPr txBox="1">
            <a:spLocks noChangeArrowheads="1"/>
          </p:cNvSpPr>
          <p:nvPr/>
        </p:nvSpPr>
        <p:spPr bwMode="auto">
          <a:xfrm>
            <a:off x="2489201" y="4083050"/>
            <a:ext cx="194168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b="1">
                <a:solidFill>
                  <a:srgbClr val="17375E"/>
                </a:solidFill>
                <a:latin typeface="Arial" charset="0"/>
                <a:cs typeface="Arial" charset="0"/>
              </a:defRPr>
            </a:lvl1pPr>
            <a:lvl2pPr marL="742950" indent="-285750" eaLnBrk="0" hangingPunct="0">
              <a:defRPr b="1">
                <a:solidFill>
                  <a:srgbClr val="17375E"/>
                </a:solidFill>
                <a:latin typeface="Arial" charset="0"/>
                <a:cs typeface="Arial" charset="0"/>
              </a:defRPr>
            </a:lvl2pPr>
            <a:lvl3pPr marL="1143000" indent="-228600" eaLnBrk="0" hangingPunct="0">
              <a:defRPr b="1">
                <a:solidFill>
                  <a:srgbClr val="17375E"/>
                </a:solidFill>
                <a:latin typeface="Arial" charset="0"/>
                <a:cs typeface="Arial" charset="0"/>
              </a:defRPr>
            </a:lvl3pPr>
            <a:lvl4pPr marL="1600200" indent="-228600" eaLnBrk="0" hangingPunct="0">
              <a:defRPr b="1">
                <a:solidFill>
                  <a:srgbClr val="17375E"/>
                </a:solidFill>
                <a:latin typeface="Arial" charset="0"/>
                <a:cs typeface="Arial" charset="0"/>
              </a:defRPr>
            </a:lvl4pPr>
            <a:lvl5pPr marL="2057400" indent="-228600" eaLnBrk="0" hangingPunct="0">
              <a:defRPr b="1">
                <a:solidFill>
                  <a:srgbClr val="17375E"/>
                </a:solidFill>
                <a:latin typeface="Arial" charset="0"/>
                <a:cs typeface="Arial" charset="0"/>
              </a:defRPr>
            </a:lvl5pPr>
            <a:lvl6pPr marL="2514600" indent="-228600" defTabSz="457200" eaLnBrk="0" fontAlgn="base" hangingPunct="0">
              <a:spcBef>
                <a:spcPct val="0"/>
              </a:spcBef>
              <a:spcAft>
                <a:spcPct val="0"/>
              </a:spcAft>
              <a:defRPr b="1">
                <a:solidFill>
                  <a:srgbClr val="17375E"/>
                </a:solidFill>
                <a:latin typeface="Arial" charset="0"/>
                <a:cs typeface="Arial" charset="0"/>
              </a:defRPr>
            </a:lvl6pPr>
            <a:lvl7pPr marL="2971800" indent="-228600" defTabSz="457200" eaLnBrk="0" fontAlgn="base" hangingPunct="0">
              <a:spcBef>
                <a:spcPct val="0"/>
              </a:spcBef>
              <a:spcAft>
                <a:spcPct val="0"/>
              </a:spcAft>
              <a:defRPr b="1">
                <a:solidFill>
                  <a:srgbClr val="17375E"/>
                </a:solidFill>
                <a:latin typeface="Arial" charset="0"/>
                <a:cs typeface="Arial" charset="0"/>
              </a:defRPr>
            </a:lvl7pPr>
            <a:lvl8pPr marL="3429000" indent="-228600" defTabSz="457200" eaLnBrk="0" fontAlgn="base" hangingPunct="0">
              <a:spcBef>
                <a:spcPct val="0"/>
              </a:spcBef>
              <a:spcAft>
                <a:spcPct val="0"/>
              </a:spcAft>
              <a:defRPr b="1">
                <a:solidFill>
                  <a:srgbClr val="17375E"/>
                </a:solidFill>
                <a:latin typeface="Arial" charset="0"/>
                <a:cs typeface="Arial" charset="0"/>
              </a:defRPr>
            </a:lvl8pPr>
            <a:lvl9pPr marL="3886200" indent="-228600" defTabSz="457200" eaLnBrk="0" fontAlgn="base" hangingPunct="0">
              <a:spcBef>
                <a:spcPct val="0"/>
              </a:spcBef>
              <a:spcAft>
                <a:spcPct val="0"/>
              </a:spcAft>
              <a:defRPr b="1">
                <a:solidFill>
                  <a:srgbClr val="17375E"/>
                </a:solidFill>
                <a:latin typeface="Arial" charset="0"/>
                <a:cs typeface="Arial" charset="0"/>
              </a:defRPr>
            </a:lvl9pPr>
          </a:lstStyle>
          <a:p>
            <a:pPr eaLnBrk="1" hangingPunct="1"/>
            <a:r>
              <a:rPr lang="en-US" altLang="zh-CN" dirty="0">
                <a:solidFill>
                  <a:schemeClr val="tx1"/>
                </a:solidFill>
                <a:latin typeface="Avenir Light"/>
                <a:ea typeface="MS PGothic" pitchFamily="34" charset="-128"/>
                <a:cs typeface="Avenir Light"/>
              </a:rPr>
              <a:t>Trolley Tracking</a:t>
            </a:r>
          </a:p>
        </p:txBody>
      </p:sp>
    </p:spTree>
    <p:extLst>
      <p:ext uri="{BB962C8B-B14F-4D97-AF65-F5344CB8AC3E}">
        <p14:creationId xmlns:p14="http://schemas.microsoft.com/office/powerpoint/2010/main" val="352674695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3"/>
          <p:cNvSpPr>
            <a:spLocks noGrp="1"/>
          </p:cNvSpPr>
          <p:nvPr>
            <p:ph type="ftr" sz="quarter" idx="11"/>
          </p:nvPr>
        </p:nvSpPr>
        <p:spPr/>
        <p:txBody>
          <a:bodyPr/>
          <a:lstStyle/>
          <a:p>
            <a:r>
              <a:rPr lang="en-US" dirty="0"/>
              <a:t>© 2017 zigbee alliance. All rights reserved. </a:t>
            </a:r>
          </a:p>
        </p:txBody>
      </p:sp>
      <p:pic>
        <p:nvPicPr>
          <p:cNvPr id="6" name="Picture 7">
            <a:extLst>
              <a:ext uri="{FF2B5EF4-FFF2-40B4-BE49-F238E27FC236}">
                <a16:creationId xmlns:a16="http://schemas.microsoft.com/office/drawing/2014/main" id="{DD5D0745-450E-8646-BB45-FE7530B90E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450" y="2378075"/>
            <a:ext cx="10964863"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7">
            <a:extLst>
              <a:ext uri="{FF2B5EF4-FFF2-40B4-BE49-F238E27FC236}">
                <a16:creationId xmlns:a16="http://schemas.microsoft.com/office/drawing/2014/main" id="{E3F04C9F-BC72-BC4B-B093-AA0559B1E05E}"/>
              </a:ext>
            </a:extLst>
          </p:cNvPr>
          <p:cNvSpPr/>
          <p:nvPr/>
        </p:nvSpPr>
        <p:spPr>
          <a:xfrm rot="16200000">
            <a:off x="3340380" y="3685504"/>
            <a:ext cx="3658941" cy="2527300"/>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Title 1">
            <a:extLst>
              <a:ext uri="{FF2B5EF4-FFF2-40B4-BE49-F238E27FC236}">
                <a16:creationId xmlns:a16="http://schemas.microsoft.com/office/drawing/2014/main" id="{DF2269FC-7FB2-D54C-B342-A70AAA943DD9}"/>
              </a:ext>
            </a:extLst>
          </p:cNvPr>
          <p:cNvSpPr txBox="1">
            <a:spLocks/>
          </p:cNvSpPr>
          <p:nvPr/>
        </p:nvSpPr>
        <p:spPr>
          <a:xfrm>
            <a:off x="409575" y="12700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EE3350"/>
                </a:solidFill>
                <a:latin typeface="Montserrat" charset="0"/>
                <a:ea typeface="Montserrat" charset="0"/>
                <a:cs typeface="Montserrat" charset="0"/>
              </a:defRPr>
            </a:lvl1pPr>
          </a:lstStyle>
          <a:p>
            <a:r>
              <a:rPr lang="en-US" altLang="en-US" dirty="0">
                <a:solidFill>
                  <a:schemeClr val="tx1"/>
                </a:solidFill>
                <a:latin typeface="Montserrat" pitchFamily="2" charset="77"/>
                <a:ea typeface="Montserrat" pitchFamily="2" charset="77"/>
                <a:cs typeface="Montserrat" pitchFamily="2" charset="77"/>
              </a:rPr>
              <a:t>Major initiative: Zigbee</a:t>
            </a:r>
          </a:p>
        </p:txBody>
      </p:sp>
      <p:sp>
        <p:nvSpPr>
          <p:cNvPr id="3" name="Content Placeholder 2"/>
          <p:cNvSpPr>
            <a:spLocks noGrp="1"/>
          </p:cNvSpPr>
          <p:nvPr>
            <p:ph idx="1"/>
          </p:nvPr>
        </p:nvSpPr>
        <p:spPr>
          <a:xfrm>
            <a:off x="409575" y="1564354"/>
            <a:ext cx="6583795" cy="1261973"/>
          </a:xfrm>
        </p:spPr>
        <p:txBody>
          <a:bodyPr>
            <a:normAutofit/>
          </a:bodyPr>
          <a:lstStyle/>
          <a:p>
            <a:pPr marL="0" indent="0">
              <a:buNone/>
            </a:pPr>
            <a:r>
              <a:rPr lang="en-US" sz="2000" dirty="0">
                <a:solidFill>
                  <a:srgbClr val="ED0544"/>
                </a:solidFill>
                <a:latin typeface="Hind" panose="02000000000000000000" pitchFamily="2" charset="77"/>
                <a:cs typeface="Hind" panose="02000000000000000000" pitchFamily="2" charset="77"/>
              </a:rPr>
              <a:t>20+ Compliant Platforms (silicon)</a:t>
            </a:r>
          </a:p>
          <a:p>
            <a:pPr marL="0" indent="0">
              <a:buNone/>
            </a:pPr>
            <a:r>
              <a:rPr lang="en-US" sz="2000" dirty="0">
                <a:solidFill>
                  <a:srgbClr val="ED0544"/>
                </a:solidFill>
                <a:latin typeface="Hind" panose="02000000000000000000" pitchFamily="2" charset="77"/>
                <a:cs typeface="Hind" panose="02000000000000000000" pitchFamily="2" charset="77"/>
              </a:rPr>
              <a:t>Half a billion chipsets sold worldwide</a:t>
            </a:r>
          </a:p>
          <a:p>
            <a:pPr marL="0" indent="0">
              <a:buNone/>
            </a:pPr>
            <a:r>
              <a:rPr lang="en-US" sz="2000" dirty="0">
                <a:solidFill>
                  <a:srgbClr val="ED0544"/>
                </a:solidFill>
                <a:latin typeface="Hind" panose="02000000000000000000" pitchFamily="2" charset="77"/>
                <a:cs typeface="Hind" panose="02000000000000000000" pitchFamily="2" charset="77"/>
              </a:rPr>
              <a:t>Over 2,500 Certified Products on the market.</a:t>
            </a:r>
          </a:p>
        </p:txBody>
      </p:sp>
    </p:spTree>
    <p:extLst>
      <p:ext uri="{BB962C8B-B14F-4D97-AF65-F5344CB8AC3E}">
        <p14:creationId xmlns:p14="http://schemas.microsoft.com/office/powerpoint/2010/main" val="484070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r>
              <a:rPr lang="en-US" altLang="zh-CN" dirty="0">
                <a:solidFill>
                  <a:schemeClr val="tx1"/>
                </a:solidFill>
              </a:rPr>
              <a:t>Store Heat Maps</a:t>
            </a:r>
          </a:p>
        </p:txBody>
      </p:sp>
      <p:pic>
        <p:nvPicPr>
          <p:cNvPr id="38915"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82764" y="2222501"/>
            <a:ext cx="4192587" cy="3438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6"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67438" y="2093913"/>
            <a:ext cx="4418012" cy="3598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2"/>
          <p:cNvSpPr/>
          <p:nvPr/>
        </p:nvSpPr>
        <p:spPr>
          <a:xfrm>
            <a:off x="2032001" y="4591051"/>
            <a:ext cx="1533525" cy="849313"/>
          </a:xfrm>
          <a:prstGeom prst="rect">
            <a:avLst/>
          </a:prstGeom>
          <a:noFill/>
          <a:ln w="38100"/>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tLang="zh-CN" dirty="0">
              <a:solidFill>
                <a:srgbClr val="FFFFFF"/>
              </a:solidFill>
              <a:latin typeface="Avenir Light"/>
              <a:ea typeface="ＭＳ Ｐゴシック" pitchFamily="34" charset="-128"/>
              <a:cs typeface="Avenir Light"/>
            </a:endParaRPr>
          </a:p>
        </p:txBody>
      </p:sp>
      <p:sp>
        <p:nvSpPr>
          <p:cNvPr id="38918" name="TextBox 3"/>
          <p:cNvSpPr txBox="1">
            <a:spLocks noChangeArrowheads="1"/>
          </p:cNvSpPr>
          <p:nvPr/>
        </p:nvSpPr>
        <p:spPr bwMode="auto">
          <a:xfrm>
            <a:off x="1949451" y="5883275"/>
            <a:ext cx="180472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b="1">
                <a:solidFill>
                  <a:srgbClr val="17375E"/>
                </a:solidFill>
                <a:latin typeface="Arial" charset="0"/>
                <a:cs typeface="Arial" charset="0"/>
              </a:defRPr>
            </a:lvl1pPr>
            <a:lvl2pPr marL="742950" indent="-285750" eaLnBrk="0" hangingPunct="0">
              <a:defRPr b="1">
                <a:solidFill>
                  <a:srgbClr val="17375E"/>
                </a:solidFill>
                <a:latin typeface="Arial" charset="0"/>
                <a:cs typeface="Arial" charset="0"/>
              </a:defRPr>
            </a:lvl2pPr>
            <a:lvl3pPr marL="1143000" indent="-228600" eaLnBrk="0" hangingPunct="0">
              <a:defRPr b="1">
                <a:solidFill>
                  <a:srgbClr val="17375E"/>
                </a:solidFill>
                <a:latin typeface="Arial" charset="0"/>
                <a:cs typeface="Arial" charset="0"/>
              </a:defRPr>
            </a:lvl3pPr>
            <a:lvl4pPr marL="1600200" indent="-228600" eaLnBrk="0" hangingPunct="0">
              <a:defRPr b="1">
                <a:solidFill>
                  <a:srgbClr val="17375E"/>
                </a:solidFill>
                <a:latin typeface="Arial" charset="0"/>
                <a:cs typeface="Arial" charset="0"/>
              </a:defRPr>
            </a:lvl4pPr>
            <a:lvl5pPr marL="2057400" indent="-228600" eaLnBrk="0" hangingPunct="0">
              <a:defRPr b="1">
                <a:solidFill>
                  <a:srgbClr val="17375E"/>
                </a:solidFill>
                <a:latin typeface="Arial" charset="0"/>
                <a:cs typeface="Arial" charset="0"/>
              </a:defRPr>
            </a:lvl5pPr>
            <a:lvl6pPr marL="2514600" indent="-228600" defTabSz="457200" eaLnBrk="0" fontAlgn="base" hangingPunct="0">
              <a:spcBef>
                <a:spcPct val="0"/>
              </a:spcBef>
              <a:spcAft>
                <a:spcPct val="0"/>
              </a:spcAft>
              <a:defRPr b="1">
                <a:solidFill>
                  <a:srgbClr val="17375E"/>
                </a:solidFill>
                <a:latin typeface="Arial" charset="0"/>
                <a:cs typeface="Arial" charset="0"/>
              </a:defRPr>
            </a:lvl6pPr>
            <a:lvl7pPr marL="2971800" indent="-228600" defTabSz="457200" eaLnBrk="0" fontAlgn="base" hangingPunct="0">
              <a:spcBef>
                <a:spcPct val="0"/>
              </a:spcBef>
              <a:spcAft>
                <a:spcPct val="0"/>
              </a:spcAft>
              <a:defRPr b="1">
                <a:solidFill>
                  <a:srgbClr val="17375E"/>
                </a:solidFill>
                <a:latin typeface="Arial" charset="0"/>
                <a:cs typeface="Arial" charset="0"/>
              </a:defRPr>
            </a:lvl7pPr>
            <a:lvl8pPr marL="3429000" indent="-228600" defTabSz="457200" eaLnBrk="0" fontAlgn="base" hangingPunct="0">
              <a:spcBef>
                <a:spcPct val="0"/>
              </a:spcBef>
              <a:spcAft>
                <a:spcPct val="0"/>
              </a:spcAft>
              <a:defRPr b="1">
                <a:solidFill>
                  <a:srgbClr val="17375E"/>
                </a:solidFill>
                <a:latin typeface="Arial" charset="0"/>
                <a:cs typeface="Arial" charset="0"/>
              </a:defRPr>
            </a:lvl8pPr>
            <a:lvl9pPr marL="3886200" indent="-228600" defTabSz="457200" eaLnBrk="0" fontAlgn="base" hangingPunct="0">
              <a:spcBef>
                <a:spcPct val="0"/>
              </a:spcBef>
              <a:spcAft>
                <a:spcPct val="0"/>
              </a:spcAft>
              <a:defRPr b="1">
                <a:solidFill>
                  <a:srgbClr val="17375E"/>
                </a:solidFill>
                <a:latin typeface="Arial" charset="0"/>
                <a:cs typeface="Arial" charset="0"/>
              </a:defRPr>
            </a:lvl9pPr>
          </a:lstStyle>
          <a:p>
            <a:pPr eaLnBrk="1" hangingPunct="1"/>
            <a:r>
              <a:rPr lang="en-US" altLang="zh-CN" dirty="0">
                <a:solidFill>
                  <a:schemeClr val="tx1"/>
                </a:solidFill>
                <a:latin typeface="Avenir Light"/>
                <a:ea typeface="MS PGothic" pitchFamily="34" charset="-128"/>
                <a:cs typeface="Avenir Light"/>
              </a:rPr>
              <a:t>Checkout Area</a:t>
            </a:r>
          </a:p>
        </p:txBody>
      </p:sp>
      <p:cxnSp>
        <p:nvCxnSpPr>
          <p:cNvPr id="6" name="Straight Arrow Connector 5"/>
          <p:cNvCxnSpPr>
            <a:stCxn id="38918" idx="0"/>
            <a:endCxn id="3" idx="2"/>
          </p:cNvCxnSpPr>
          <p:nvPr/>
        </p:nvCxnSpPr>
        <p:spPr>
          <a:xfrm flipH="1" flipV="1">
            <a:off x="2798763" y="5440363"/>
            <a:ext cx="53050" cy="44291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02216215"/>
      </p:ext>
    </p:extLst>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68E4A79-17B7-A249-9AA8-C0D9D3A6C249}"/>
              </a:ext>
            </a:extLst>
          </p:cNvPr>
          <p:cNvSpPr>
            <a:spLocks noGrp="1"/>
          </p:cNvSpPr>
          <p:nvPr>
            <p:ph type="ctrTitle"/>
          </p:nvPr>
        </p:nvSpPr>
        <p:spPr/>
        <p:txBody>
          <a:bodyPr/>
          <a:lstStyle/>
          <a:p>
            <a:r>
              <a:rPr lang="en-US" dirty="0"/>
              <a:t>Wireless Coexistence</a:t>
            </a:r>
          </a:p>
        </p:txBody>
      </p:sp>
      <p:sp>
        <p:nvSpPr>
          <p:cNvPr id="8" name="Subtitle 7">
            <a:extLst>
              <a:ext uri="{FF2B5EF4-FFF2-40B4-BE49-F238E27FC236}">
                <a16:creationId xmlns:a16="http://schemas.microsoft.com/office/drawing/2014/main" id="{2FEEE1AF-6F87-7142-B74A-6562F47E0092}"/>
              </a:ext>
            </a:extLst>
          </p:cNvPr>
          <p:cNvSpPr>
            <a:spLocks noGrp="1"/>
          </p:cNvSpPr>
          <p:nvPr>
            <p:ph type="subTitle" idx="1"/>
          </p:nvPr>
        </p:nvSpPr>
        <p:spPr/>
        <p:txBody>
          <a:bodyPr/>
          <a:lstStyle/>
          <a:p>
            <a:endParaRPr lang="en-US"/>
          </a:p>
        </p:txBody>
      </p:sp>
      <p:sp>
        <p:nvSpPr>
          <p:cNvPr id="2" name="Rectangle 11"/>
          <p:cNvSpPr>
            <a:spLocks noGrp="1" noChangeArrowheads="1"/>
          </p:cNvSpPr>
          <p:nvPr>
            <p:ph type="sldNum" sz="quarter" idx="12"/>
          </p:nvPr>
        </p:nvSpPr>
        <p:spPr>
          <a:prstGeom prst="rect">
            <a:avLst/>
          </a:prstGeom>
          <a:noFill/>
          <a:ln/>
        </p:spPr>
        <p:txBody>
          <a:bodyPr vert="horz" rtlCol="0"/>
          <a:lstStyle>
            <a:lvl1pPr lvl="0">
              <a:defRPr lang="en-US">
                <a:solidFill>
                  <a:schemeClr val="tx1"/>
                </a:solidFill>
                <a:latin typeface="Arial"/>
              </a:defRPr>
            </a:lvl1pPr>
            <a:lvl2pPr marL="742950" lvl="1" indent="-285750">
              <a:defRPr lang="en-US">
                <a:solidFill>
                  <a:schemeClr val="tx1"/>
                </a:solidFill>
                <a:latin typeface="Arial"/>
              </a:defRPr>
            </a:lvl2pPr>
            <a:lvl3pPr marL="1143000" lvl="2" indent="-228600">
              <a:defRPr lang="en-US">
                <a:solidFill>
                  <a:schemeClr val="tx1"/>
                </a:solidFill>
                <a:latin typeface="Arial"/>
              </a:defRPr>
            </a:lvl3pPr>
            <a:lvl4pPr marL="1600200" lvl="3" indent="-228600">
              <a:defRPr lang="en-US">
                <a:solidFill>
                  <a:schemeClr val="tx1"/>
                </a:solidFill>
                <a:latin typeface="Arial"/>
              </a:defRPr>
            </a:lvl4pPr>
            <a:lvl5pPr marL="2057400" lvl="4" indent="-228600">
              <a:defRPr lang="en-US">
                <a:solidFill>
                  <a:schemeClr val="tx1"/>
                </a:solidFill>
                <a:latin typeface="Arial"/>
              </a:defRPr>
            </a:lvl5pPr>
            <a:lvl6pPr marL="2514600" lvl="5" indent="-228600">
              <a:spcBef>
                <a:spcPct val="0"/>
              </a:spcBef>
              <a:spcAft>
                <a:spcPct val="0"/>
              </a:spcAft>
              <a:defRPr lang="en-US">
                <a:solidFill>
                  <a:schemeClr val="tx1"/>
                </a:solidFill>
                <a:latin typeface="Arial"/>
              </a:defRPr>
            </a:lvl6pPr>
            <a:lvl7pPr marL="2971800" lvl="6" indent="-228600">
              <a:spcBef>
                <a:spcPct val="0"/>
              </a:spcBef>
              <a:spcAft>
                <a:spcPct val="0"/>
              </a:spcAft>
              <a:defRPr lang="en-US">
                <a:solidFill>
                  <a:schemeClr val="tx1"/>
                </a:solidFill>
                <a:latin typeface="Arial"/>
              </a:defRPr>
            </a:lvl7pPr>
            <a:lvl8pPr marL="3429000" lvl="7" indent="-228600">
              <a:spcBef>
                <a:spcPct val="0"/>
              </a:spcBef>
              <a:spcAft>
                <a:spcPct val="0"/>
              </a:spcAft>
              <a:defRPr lang="en-US">
                <a:solidFill>
                  <a:schemeClr val="tx1"/>
                </a:solidFill>
                <a:latin typeface="Arial"/>
              </a:defRPr>
            </a:lvl8pPr>
            <a:lvl9pPr marL="3886200" lvl="8" indent="-228600">
              <a:spcBef>
                <a:spcPct val="0"/>
              </a:spcBef>
              <a:spcAft>
                <a:spcPct val="0"/>
              </a:spcAft>
              <a:defRPr lang="en-US">
                <a:solidFill>
                  <a:schemeClr val="tx1"/>
                </a:solidFill>
                <a:latin typeface="Arial"/>
              </a:defRPr>
            </a:lvl9pPr>
          </a:lstStyle>
          <a:p>
            <a:fld id="{2EB881CE-5B28-4DA1-B1AA-DA12EE2AA12C}" type="slidenum">
              <a:t>61</a:t>
            </a:fld>
            <a:endParaRPr lang="en-US" dirty="0">
              <a:latin typeface="Arial Rounded MT Bold"/>
            </a:endParaRPr>
          </a:p>
        </p:txBody>
      </p:sp>
    </p:spTree>
    <p:extLst>
      <p:ext uri="{BB962C8B-B14F-4D97-AF65-F5344CB8AC3E}">
        <p14:creationId xmlns:p14="http://schemas.microsoft.com/office/powerpoint/2010/main" val="778434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tx1"/>
                </a:solidFill>
              </a:rPr>
              <a:t>The Challenge</a:t>
            </a:r>
          </a:p>
        </p:txBody>
      </p:sp>
      <p:sp>
        <p:nvSpPr>
          <p:cNvPr id="2" name="Content Placeholder 1"/>
          <p:cNvSpPr>
            <a:spLocks noGrp="1"/>
          </p:cNvSpPr>
          <p:nvPr>
            <p:ph idx="1"/>
          </p:nvPr>
        </p:nvSpPr>
        <p:spPr/>
        <p:txBody>
          <a:bodyPr>
            <a:normAutofit fontScale="85000" lnSpcReduction="20000"/>
          </a:bodyPr>
          <a:lstStyle/>
          <a:p>
            <a:r>
              <a:rPr lang="en-US" b="0" dirty="0"/>
              <a:t>Co-existence in a crowded spectrum is a major concern for any wireless network</a:t>
            </a:r>
          </a:p>
          <a:p>
            <a:endParaRPr lang="en-US" b="0" dirty="0"/>
          </a:p>
          <a:p>
            <a:r>
              <a:rPr lang="en-US" b="0" dirty="0"/>
              <a:t>There is a multitude of products in use today that operate in the 2.4 GHz ISM band</a:t>
            </a:r>
          </a:p>
          <a:p>
            <a:pPr lvl="1"/>
            <a:r>
              <a:rPr lang="en-US" b="1" dirty="0">
                <a:latin typeface="Hind" panose="02000000000000000000" pitchFamily="2" charset="0"/>
                <a:cs typeface="Hind" panose="02000000000000000000" pitchFamily="2" charset="0"/>
              </a:rPr>
              <a:t>Bluetooth</a:t>
            </a:r>
          </a:p>
          <a:p>
            <a:pPr lvl="1"/>
            <a:r>
              <a:rPr lang="en-US" b="1" dirty="0">
                <a:latin typeface="Hind" panose="02000000000000000000" pitchFamily="2" charset="0"/>
                <a:cs typeface="Hind" panose="02000000000000000000" pitchFamily="2" charset="0"/>
              </a:rPr>
              <a:t>Wi-Fi</a:t>
            </a:r>
          </a:p>
          <a:p>
            <a:pPr lvl="1"/>
            <a:r>
              <a:rPr lang="en-US" b="1" dirty="0">
                <a:latin typeface="Hind" panose="02000000000000000000" pitchFamily="2" charset="0"/>
                <a:cs typeface="Hind" panose="02000000000000000000" pitchFamily="2" charset="0"/>
              </a:rPr>
              <a:t>Microwave ovens</a:t>
            </a:r>
          </a:p>
          <a:p>
            <a:pPr lvl="1"/>
            <a:r>
              <a:rPr lang="en-US" b="1" dirty="0">
                <a:latin typeface="Hind" panose="02000000000000000000" pitchFamily="2" charset="0"/>
                <a:cs typeface="Hind" panose="02000000000000000000" pitchFamily="2" charset="0"/>
              </a:rPr>
              <a:t>Etc.</a:t>
            </a:r>
          </a:p>
          <a:p>
            <a:pPr marL="457200" lvl="1" indent="0">
              <a:buNone/>
            </a:pPr>
            <a:endParaRPr lang="en-US" dirty="0"/>
          </a:p>
          <a:p>
            <a:r>
              <a:rPr lang="en-US" b="0" dirty="0"/>
              <a:t>IEEE 802.15.4 standard (and protocols based on it) is equipped with system attributes that are key to surviving the interference rich 2.4 GHz environment</a:t>
            </a:r>
          </a:p>
        </p:txBody>
      </p:sp>
    </p:spTree>
    <p:extLst>
      <p:ext uri="{BB962C8B-B14F-4D97-AF65-F5344CB8AC3E}">
        <p14:creationId xmlns:p14="http://schemas.microsoft.com/office/powerpoint/2010/main" val="1131278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tx1"/>
                </a:solidFill>
              </a:rPr>
              <a:t>IEEE 802.15.4 Pedigree</a:t>
            </a:r>
          </a:p>
        </p:txBody>
      </p:sp>
      <p:sp>
        <p:nvSpPr>
          <p:cNvPr id="2" name="Content Placeholder 1"/>
          <p:cNvSpPr>
            <a:spLocks noGrp="1"/>
          </p:cNvSpPr>
          <p:nvPr>
            <p:ph idx="1"/>
          </p:nvPr>
        </p:nvSpPr>
        <p:spPr/>
        <p:txBody>
          <a:bodyPr>
            <a:normAutofit fontScale="92500" lnSpcReduction="20000"/>
          </a:bodyPr>
          <a:lstStyle/>
          <a:p>
            <a:r>
              <a:rPr lang="en-US" b="0" dirty="0"/>
              <a:t>Global standard</a:t>
            </a:r>
          </a:p>
          <a:p>
            <a:r>
              <a:rPr lang="en-US" b="0" dirty="0"/>
              <a:t>Variety of sources</a:t>
            </a:r>
          </a:p>
          <a:p>
            <a:r>
              <a:rPr lang="en-US" b="0" dirty="0"/>
              <a:t>Technology in mass production since 2003</a:t>
            </a:r>
          </a:p>
          <a:p>
            <a:r>
              <a:rPr lang="en-US" b="0" dirty="0"/>
              <a:t>Optimized for low duty cycle application</a:t>
            </a:r>
          </a:p>
          <a:p>
            <a:pPr lvl="1"/>
            <a:r>
              <a:rPr lang="en-US" b="1" dirty="0">
                <a:latin typeface="Hind" panose="02000000000000000000" pitchFamily="2" charset="0"/>
                <a:cs typeface="Hind" panose="02000000000000000000" pitchFamily="2" charset="0"/>
              </a:rPr>
              <a:t>Longer battery life (months to years)</a:t>
            </a:r>
          </a:p>
          <a:p>
            <a:pPr lvl="1"/>
            <a:r>
              <a:rPr lang="en-US" b="1" dirty="0">
                <a:latin typeface="Hind" panose="02000000000000000000" pitchFamily="2" charset="0"/>
                <a:cs typeface="Hind" panose="02000000000000000000" pitchFamily="2" charset="0"/>
              </a:rPr>
              <a:t>Small packets (short Tx times)</a:t>
            </a:r>
          </a:p>
          <a:p>
            <a:r>
              <a:rPr lang="en-US" b="0" dirty="0"/>
              <a:t>Interference avoidance</a:t>
            </a:r>
          </a:p>
          <a:p>
            <a:pPr lvl="1"/>
            <a:r>
              <a:rPr lang="en-US" b="1" dirty="0">
                <a:latin typeface="Hind" panose="02000000000000000000" pitchFamily="2" charset="0"/>
                <a:cs typeface="Hind" panose="02000000000000000000" pitchFamily="2" charset="0"/>
              </a:rPr>
              <a:t>DSSS</a:t>
            </a:r>
          </a:p>
          <a:p>
            <a:pPr lvl="1"/>
            <a:r>
              <a:rPr lang="en-US" b="1" dirty="0">
                <a:latin typeface="Hind" panose="02000000000000000000" pitchFamily="2" charset="0"/>
                <a:cs typeface="Hind" panose="02000000000000000000" pitchFamily="2" charset="0"/>
              </a:rPr>
              <a:t>CSMA-CA</a:t>
            </a:r>
          </a:p>
          <a:p>
            <a:pPr lvl="1"/>
            <a:r>
              <a:rPr lang="en-US" b="1" dirty="0">
                <a:latin typeface="Hind" panose="02000000000000000000" pitchFamily="2" charset="0"/>
                <a:cs typeface="Hind" panose="02000000000000000000" pitchFamily="2" charset="0"/>
              </a:rPr>
              <a:t>Short burst transmission</a:t>
            </a:r>
          </a:p>
          <a:p>
            <a:pPr lvl="1"/>
            <a:r>
              <a:rPr lang="en-US" b="1" dirty="0">
                <a:latin typeface="Hind" panose="02000000000000000000" pitchFamily="2" charset="0"/>
                <a:cs typeface="Hind" panose="02000000000000000000" pitchFamily="2" charset="0"/>
              </a:rPr>
              <a:t>Retries</a:t>
            </a:r>
          </a:p>
        </p:txBody>
      </p:sp>
    </p:spTree>
    <p:extLst>
      <p:ext uri="{BB962C8B-B14F-4D97-AF65-F5344CB8AC3E}">
        <p14:creationId xmlns:p14="http://schemas.microsoft.com/office/powerpoint/2010/main" val="3024209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tx1"/>
                </a:solidFill>
              </a:rPr>
              <a:t>IEEE 802.15.4 Spectrum Usage</a:t>
            </a:r>
          </a:p>
        </p:txBody>
      </p:sp>
      <p:pic>
        <p:nvPicPr>
          <p:cNvPr id="5" name="Picture 4" descr="Screen Shot 2015-04-22 at 10.52.26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1271" y="1484759"/>
            <a:ext cx="7874000" cy="4292600"/>
          </a:xfrm>
          <a:prstGeom prst="rect">
            <a:avLst/>
          </a:prstGeom>
        </p:spPr>
      </p:pic>
    </p:spTree>
    <p:extLst>
      <p:ext uri="{BB962C8B-B14F-4D97-AF65-F5344CB8AC3E}">
        <p14:creationId xmlns:p14="http://schemas.microsoft.com/office/powerpoint/2010/main" val="538013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tx1"/>
                </a:solidFill>
              </a:rPr>
              <a:t>IEEE 802.15.4 CSMA-CA</a:t>
            </a:r>
          </a:p>
        </p:txBody>
      </p:sp>
      <p:pic>
        <p:nvPicPr>
          <p:cNvPr id="5" name="Picture 4" descr="Screen Shot 2015-04-22 at 10.52.52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5500" y="1690688"/>
            <a:ext cx="8001000" cy="4064000"/>
          </a:xfrm>
          <a:prstGeom prst="rect">
            <a:avLst/>
          </a:prstGeom>
        </p:spPr>
      </p:pic>
    </p:spTree>
    <p:extLst>
      <p:ext uri="{BB962C8B-B14F-4D97-AF65-F5344CB8AC3E}">
        <p14:creationId xmlns:p14="http://schemas.microsoft.com/office/powerpoint/2010/main" val="1239116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tx1"/>
                </a:solidFill>
              </a:rPr>
              <a:t>Network Level Enhancements</a:t>
            </a:r>
          </a:p>
        </p:txBody>
      </p:sp>
      <p:sp>
        <p:nvSpPr>
          <p:cNvPr id="2" name="Content Placeholder 1"/>
          <p:cNvSpPr>
            <a:spLocks noGrp="1"/>
          </p:cNvSpPr>
          <p:nvPr>
            <p:ph idx="1"/>
          </p:nvPr>
        </p:nvSpPr>
        <p:spPr/>
        <p:txBody>
          <a:bodyPr>
            <a:normAutofit fontScale="92500" lnSpcReduction="10000"/>
          </a:bodyPr>
          <a:lstStyle/>
          <a:p>
            <a:r>
              <a:rPr lang="en-US" dirty="0"/>
              <a:t>Networking Protocols can extend the interference avoidance capabilities of IEEE 802.15.4 by providing advanced protocol features to deal with interference sources</a:t>
            </a:r>
          </a:p>
          <a:p>
            <a:endParaRPr lang="en-US" dirty="0"/>
          </a:p>
          <a:p>
            <a:pPr lvl="1"/>
            <a:r>
              <a:rPr lang="en-US" dirty="0"/>
              <a:t>Zigbee PRO</a:t>
            </a:r>
          </a:p>
          <a:p>
            <a:pPr lvl="2"/>
            <a:r>
              <a:rPr lang="en-US" dirty="0"/>
              <a:t>Network level acknowledgements</a:t>
            </a:r>
          </a:p>
          <a:p>
            <a:pPr lvl="2"/>
            <a:r>
              <a:rPr lang="en-US" dirty="0"/>
              <a:t>Network Level re-tries</a:t>
            </a:r>
          </a:p>
          <a:p>
            <a:pPr lvl="2"/>
            <a:r>
              <a:rPr lang="en-US" dirty="0"/>
              <a:t>Frequency Agility </a:t>
            </a:r>
          </a:p>
          <a:p>
            <a:pPr lvl="3"/>
            <a:r>
              <a:rPr lang="en-US" dirty="0"/>
              <a:t>Network Moves to “cleaner” spectrum</a:t>
            </a:r>
          </a:p>
          <a:p>
            <a:pPr lvl="1"/>
            <a:r>
              <a:rPr lang="en-US" dirty="0"/>
              <a:t>Zigbee RF4CE</a:t>
            </a:r>
          </a:p>
          <a:p>
            <a:pPr lvl="2"/>
            <a:r>
              <a:rPr lang="en-US" dirty="0"/>
              <a:t>Multi-channel operation</a:t>
            </a:r>
          </a:p>
          <a:p>
            <a:pPr lvl="3"/>
            <a:r>
              <a:rPr lang="en-US" dirty="0"/>
              <a:t>IEEE 802.15.4 channels 15, 20, and 25</a:t>
            </a:r>
          </a:p>
        </p:txBody>
      </p:sp>
    </p:spTree>
    <p:extLst>
      <p:ext uri="{BB962C8B-B14F-4D97-AF65-F5344CB8AC3E}">
        <p14:creationId xmlns:p14="http://schemas.microsoft.com/office/powerpoint/2010/main" val="4010773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0" name="Rectangle 17"/>
          <p:cNvSpPr>
            <a:spLocks noGrp="1" noChangeArrowheads="1"/>
          </p:cNvSpPr>
          <p:nvPr>
            <p:ph type="title"/>
          </p:nvPr>
        </p:nvSpPr>
        <p:spPr>
          <a:xfrm>
            <a:off x="838200" y="94515"/>
            <a:ext cx="10515600" cy="1325563"/>
          </a:xfrm>
        </p:spPr>
        <p:txBody>
          <a:bodyPr/>
          <a:lstStyle/>
          <a:p>
            <a:pPr eaLnBrk="1" hangingPunct="1"/>
            <a:r>
              <a:rPr lang="en-US" dirty="0">
                <a:solidFill>
                  <a:schemeClr val="tx1"/>
                </a:solidFill>
              </a:rPr>
              <a:t>Testing the Theory</a:t>
            </a:r>
          </a:p>
        </p:txBody>
      </p:sp>
      <p:pic>
        <p:nvPicPr>
          <p:cNvPr id="11267" name="Picture 2" descr="Hou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3726" y="1285876"/>
            <a:ext cx="7458075" cy="5495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8" name="Oval 4"/>
          <p:cNvSpPr>
            <a:spLocks noChangeArrowheads="1"/>
          </p:cNvSpPr>
          <p:nvPr/>
        </p:nvSpPr>
        <p:spPr bwMode="auto">
          <a:xfrm>
            <a:off x="5953125" y="3343275"/>
            <a:ext cx="990600" cy="1066800"/>
          </a:xfrm>
          <a:prstGeom prst="ellipse">
            <a:avLst/>
          </a:prstGeom>
          <a:solidFill>
            <a:schemeClr val="accent1">
              <a:alpha val="50195"/>
            </a:schemeClr>
          </a:solidFill>
          <a:ln w="9525">
            <a:solidFill>
              <a:schemeClr val="tx1"/>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eaLnBrk="1" hangingPunct="1"/>
            <a:endParaRPr lang="en-US" dirty="0"/>
          </a:p>
        </p:txBody>
      </p:sp>
      <p:sp>
        <p:nvSpPr>
          <p:cNvPr id="11269" name="Text Box 5"/>
          <p:cNvSpPr txBox="1">
            <a:spLocks noChangeArrowheads="1"/>
          </p:cNvSpPr>
          <p:nvPr/>
        </p:nvSpPr>
        <p:spPr bwMode="auto">
          <a:xfrm>
            <a:off x="5582249" y="4333875"/>
            <a:ext cx="1813317"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lvl1pPr>
              <a:defRPr>
                <a:solidFill>
                  <a:schemeClr val="tx1"/>
                </a:solidFill>
                <a:latin typeface="Arial" charset="0"/>
                <a:ea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b="1" dirty="0"/>
              <a:t>TV – AppleTV</a:t>
            </a:r>
          </a:p>
          <a:p>
            <a:pPr algn="ctr" eaLnBrk="1" hangingPunct="1"/>
            <a:r>
              <a:rPr lang="en-US" sz="1000" b="1" dirty="0"/>
              <a:t>(placed on top of AppleTV)</a:t>
            </a:r>
          </a:p>
        </p:txBody>
      </p:sp>
      <p:sp>
        <p:nvSpPr>
          <p:cNvPr id="11270" name="Oval 6"/>
          <p:cNvSpPr>
            <a:spLocks noChangeArrowheads="1"/>
          </p:cNvSpPr>
          <p:nvPr/>
        </p:nvSpPr>
        <p:spPr bwMode="auto">
          <a:xfrm>
            <a:off x="9534525" y="2200275"/>
            <a:ext cx="990600" cy="1066800"/>
          </a:xfrm>
          <a:prstGeom prst="ellipse">
            <a:avLst/>
          </a:prstGeom>
          <a:solidFill>
            <a:schemeClr val="accent1">
              <a:alpha val="50195"/>
            </a:schemeClr>
          </a:solidFill>
          <a:ln w="9525">
            <a:solidFill>
              <a:schemeClr val="tx1"/>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eaLnBrk="1" hangingPunct="1"/>
            <a:endParaRPr lang="en-US" dirty="0"/>
          </a:p>
        </p:txBody>
      </p:sp>
      <p:sp>
        <p:nvSpPr>
          <p:cNvPr id="11271" name="Text Box 7"/>
          <p:cNvSpPr txBox="1">
            <a:spLocks noChangeArrowheads="1"/>
          </p:cNvSpPr>
          <p:nvPr/>
        </p:nvSpPr>
        <p:spPr bwMode="auto">
          <a:xfrm>
            <a:off x="8148673" y="2901444"/>
            <a:ext cx="1824038"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lvl1pPr>
              <a:defRPr>
                <a:solidFill>
                  <a:schemeClr val="tx1"/>
                </a:solidFill>
                <a:latin typeface="Arial" charset="0"/>
                <a:ea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1000" b="1" dirty="0"/>
              <a:t>Wi-Fi (a/b/g/n) access point</a:t>
            </a:r>
          </a:p>
        </p:txBody>
      </p:sp>
      <p:sp>
        <p:nvSpPr>
          <p:cNvPr id="11272" name="Oval 8"/>
          <p:cNvSpPr>
            <a:spLocks noChangeArrowheads="1"/>
          </p:cNvSpPr>
          <p:nvPr/>
        </p:nvSpPr>
        <p:spPr bwMode="auto">
          <a:xfrm>
            <a:off x="3895725" y="2124075"/>
            <a:ext cx="990600" cy="1066800"/>
          </a:xfrm>
          <a:prstGeom prst="ellipse">
            <a:avLst/>
          </a:prstGeom>
          <a:solidFill>
            <a:schemeClr val="accent1">
              <a:alpha val="50195"/>
            </a:schemeClr>
          </a:solidFill>
          <a:ln w="9525">
            <a:solidFill>
              <a:schemeClr val="tx1"/>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eaLnBrk="1" hangingPunct="1"/>
            <a:endParaRPr lang="en-US" dirty="0"/>
          </a:p>
        </p:txBody>
      </p:sp>
      <p:sp>
        <p:nvSpPr>
          <p:cNvPr id="11273" name="Text Box 9"/>
          <p:cNvSpPr txBox="1">
            <a:spLocks noChangeArrowheads="1"/>
          </p:cNvSpPr>
          <p:nvPr/>
        </p:nvSpPr>
        <p:spPr bwMode="auto">
          <a:xfrm>
            <a:off x="4969896" y="2200275"/>
            <a:ext cx="189026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lvl1pPr>
              <a:defRPr>
                <a:solidFill>
                  <a:schemeClr val="tx1"/>
                </a:solidFill>
                <a:latin typeface="Arial" charset="0"/>
                <a:ea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900" b="1" dirty="0"/>
              <a:t>Meda Content </a:t>
            </a:r>
          </a:p>
          <a:p>
            <a:pPr algn="ctr" eaLnBrk="1" hangingPunct="1"/>
            <a:r>
              <a:rPr lang="en-US" sz="900" b="1" dirty="0"/>
              <a:t>(placed on top of wi-fi antenna)</a:t>
            </a:r>
          </a:p>
        </p:txBody>
      </p:sp>
      <p:sp>
        <p:nvSpPr>
          <p:cNvPr id="11274" name="Line 10"/>
          <p:cNvSpPr>
            <a:spLocks noChangeShapeType="1"/>
          </p:cNvSpPr>
          <p:nvPr/>
        </p:nvSpPr>
        <p:spPr bwMode="auto">
          <a:xfrm>
            <a:off x="4810125" y="3038475"/>
            <a:ext cx="1143000" cy="6858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sp>
        <p:nvSpPr>
          <p:cNvPr id="11275" name="Text Box 11"/>
          <p:cNvSpPr txBox="1">
            <a:spLocks noChangeArrowheads="1"/>
          </p:cNvSpPr>
          <p:nvPr/>
        </p:nvSpPr>
        <p:spPr bwMode="auto">
          <a:xfrm>
            <a:off x="4733925" y="3343275"/>
            <a:ext cx="744538"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lvl1pPr>
              <a:defRPr>
                <a:solidFill>
                  <a:schemeClr val="tx1"/>
                </a:solidFill>
                <a:latin typeface="Arial" charset="0"/>
                <a:ea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1400" b="1" dirty="0"/>
              <a:t>25 feet</a:t>
            </a:r>
          </a:p>
        </p:txBody>
      </p:sp>
      <p:pic>
        <p:nvPicPr>
          <p:cNvPr id="11276" name="Picture 12" descr="IMG_4342 (Wi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2660" y="1326333"/>
            <a:ext cx="1850624" cy="1233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77" name="Picture 13" descr="IMG_4352 (Win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9263" y="3002433"/>
            <a:ext cx="1857399" cy="1238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78" name="Picture 14" descr="IMG_4350 (WinC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4200" y="1524000"/>
            <a:ext cx="2057400" cy="1371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79" name="Picture 15" descr="IMG_4346 (WinC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34200" y="3200400"/>
            <a:ext cx="1867368" cy="1244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509301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a:xfrm>
            <a:off x="838200" y="115887"/>
            <a:ext cx="10515600" cy="1325563"/>
          </a:xfrm>
        </p:spPr>
        <p:txBody>
          <a:bodyPr/>
          <a:lstStyle/>
          <a:p>
            <a:pPr eaLnBrk="1" hangingPunct="1"/>
            <a:r>
              <a:rPr lang="en-US" dirty="0">
                <a:solidFill>
                  <a:schemeClr val="tx1"/>
                </a:solidFill>
              </a:rPr>
              <a:t>No Interference</a:t>
            </a:r>
          </a:p>
        </p:txBody>
      </p:sp>
      <p:pic>
        <p:nvPicPr>
          <p:cNvPr id="12292" name="Picture 3" descr="14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1601" y="1066801"/>
            <a:ext cx="1419225" cy="141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293" name="Line 4"/>
          <p:cNvSpPr>
            <a:spLocks noChangeShapeType="1"/>
          </p:cNvSpPr>
          <p:nvPr/>
        </p:nvSpPr>
        <p:spPr bwMode="auto">
          <a:xfrm>
            <a:off x="8763000" y="1981200"/>
            <a:ext cx="457200" cy="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pic>
        <p:nvPicPr>
          <p:cNvPr id="12294" name="Picture 5" descr="MC1312x LargeBrd Straight Proo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2400" y="1600201"/>
            <a:ext cx="1066800" cy="85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95" name="Picture 6" descr="MC1312x LargeBrd Straight Proo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0" y="4648201"/>
            <a:ext cx="1066800" cy="85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296" name="Line 7"/>
          <p:cNvSpPr>
            <a:spLocks noChangeShapeType="1"/>
          </p:cNvSpPr>
          <p:nvPr/>
        </p:nvSpPr>
        <p:spPr bwMode="auto">
          <a:xfrm flipV="1">
            <a:off x="8610600" y="2362200"/>
            <a:ext cx="1143000" cy="274320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sp>
        <p:nvSpPr>
          <p:cNvPr id="12297" name="Line 8"/>
          <p:cNvSpPr>
            <a:spLocks noChangeShapeType="1"/>
          </p:cNvSpPr>
          <p:nvPr/>
        </p:nvSpPr>
        <p:spPr bwMode="auto">
          <a:xfrm flipV="1">
            <a:off x="8305800" y="2362200"/>
            <a:ext cx="0" cy="2286000"/>
          </a:xfrm>
          <a:prstGeom prst="line">
            <a:avLst/>
          </a:prstGeom>
          <a:noFill/>
          <a:ln w="9525">
            <a:solidFill>
              <a:schemeClr val="tx1"/>
            </a:solidFill>
            <a:prstDash val="dashDot"/>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sp>
        <p:nvSpPr>
          <p:cNvPr id="12298" name="Text Box 9"/>
          <p:cNvSpPr txBox="1">
            <a:spLocks noChangeArrowheads="1"/>
          </p:cNvSpPr>
          <p:nvPr/>
        </p:nvSpPr>
        <p:spPr bwMode="auto">
          <a:xfrm>
            <a:off x="1752601" y="4876800"/>
            <a:ext cx="5876925" cy="9159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lvl1pPr>
              <a:defRPr>
                <a:solidFill>
                  <a:schemeClr val="tx1"/>
                </a:solidFill>
                <a:latin typeface="Arial" charset="0"/>
                <a:ea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buFontTx/>
              <a:buChar char="•"/>
            </a:pPr>
            <a:r>
              <a:rPr lang="en-US" dirty="0">
                <a:latin typeface="Hind" panose="02000000000000000000" pitchFamily="2" charset="77"/>
                <a:cs typeface="Hind" panose="02000000000000000000" pitchFamily="2" charset="77"/>
              </a:rPr>
              <a:t> PER testing: 1000 packets with 40/90 Bytes of payload</a:t>
            </a:r>
          </a:p>
          <a:p>
            <a:pPr eaLnBrk="1" hangingPunct="1">
              <a:buFontTx/>
              <a:buChar char="•"/>
            </a:pPr>
            <a:r>
              <a:rPr lang="en-US" dirty="0">
                <a:latin typeface="Hind" panose="02000000000000000000" pitchFamily="2" charset="77"/>
                <a:cs typeface="Hind" panose="02000000000000000000" pitchFamily="2" charset="77"/>
              </a:rPr>
              <a:t> PER testing: output power set to min/nominal/max</a:t>
            </a:r>
          </a:p>
          <a:p>
            <a:pPr eaLnBrk="1" hangingPunct="1">
              <a:buFontTx/>
              <a:buChar char="•"/>
            </a:pPr>
            <a:r>
              <a:rPr lang="en-US" dirty="0">
                <a:latin typeface="Hind" panose="02000000000000000000" pitchFamily="2" charset="77"/>
                <a:cs typeface="Hind" panose="02000000000000000000" pitchFamily="2" charset="77"/>
              </a:rPr>
              <a:t> Packet success rate and average TX time recorded</a:t>
            </a:r>
          </a:p>
        </p:txBody>
      </p:sp>
      <p:pic>
        <p:nvPicPr>
          <p:cNvPr id="12299" name="Picture 10" descr="Ryan's house Spectrum (WinC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76500" y="1314450"/>
            <a:ext cx="4419600" cy="3333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574677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dirty="0">
                <a:solidFill>
                  <a:schemeClr val="tx1"/>
                </a:solidFill>
              </a:rPr>
              <a:t>No Interference Results</a:t>
            </a:r>
          </a:p>
        </p:txBody>
      </p:sp>
      <p:graphicFrame>
        <p:nvGraphicFramePr>
          <p:cNvPr id="14347" name="Object 10"/>
          <p:cNvGraphicFramePr>
            <a:graphicFrameLocks noGrp="1" noChangeAspect="1"/>
          </p:cNvGraphicFramePr>
          <p:nvPr>
            <p:ph idx="1"/>
            <p:extLst>
              <p:ext uri="{D42A27DB-BD31-4B8C-83A1-F6EECF244321}">
                <p14:modId xmlns:p14="http://schemas.microsoft.com/office/powerpoint/2010/main" val="646112216"/>
              </p:ext>
            </p:extLst>
          </p:nvPr>
        </p:nvGraphicFramePr>
        <p:xfrm>
          <a:off x="1771650" y="1743075"/>
          <a:ext cx="5734050" cy="3019425"/>
        </p:xfrm>
        <a:graphic>
          <a:graphicData uri="http://schemas.openxmlformats.org/presentationml/2006/ole">
            <mc:AlternateContent xmlns:mc="http://schemas.openxmlformats.org/markup-compatibility/2006">
              <mc:Choice xmlns:v="urn:schemas-microsoft-com:vml" Requires="v">
                <p:oleObj spid="_x0000_s2071" name="Chart" r:id="rId4" imgW="5734202" imgH="3019349" progId="Excel.Chart.8">
                  <p:embed/>
                </p:oleObj>
              </mc:Choice>
              <mc:Fallback>
                <p:oleObj name="Chart" r:id="rId4" imgW="5734202" imgH="3019349" progId="Excel.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1650" y="1743075"/>
                        <a:ext cx="5734050" cy="3019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oleObj>
              </mc:Fallback>
            </mc:AlternateContent>
          </a:graphicData>
        </a:graphic>
      </p:graphicFrame>
      <p:pic>
        <p:nvPicPr>
          <p:cNvPr id="14340" name="Picture 3" descr="14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1601" y="1066801"/>
            <a:ext cx="1419225" cy="141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41" name="Line 4"/>
          <p:cNvSpPr>
            <a:spLocks noChangeShapeType="1"/>
          </p:cNvSpPr>
          <p:nvPr/>
        </p:nvSpPr>
        <p:spPr bwMode="auto">
          <a:xfrm>
            <a:off x="8763000" y="1981200"/>
            <a:ext cx="457200" cy="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pic>
        <p:nvPicPr>
          <p:cNvPr id="14342" name="Picture 5" descr="MC1312x LargeBrd Straight Proo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72400" y="1600201"/>
            <a:ext cx="1066800" cy="85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3" name="Picture 6" descr="MC1312x LargeBrd Straight Proo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20000" y="4648201"/>
            <a:ext cx="1066800" cy="85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44" name="Line 7"/>
          <p:cNvSpPr>
            <a:spLocks noChangeShapeType="1"/>
          </p:cNvSpPr>
          <p:nvPr/>
        </p:nvSpPr>
        <p:spPr bwMode="auto">
          <a:xfrm flipV="1">
            <a:off x="8610600" y="2362200"/>
            <a:ext cx="1143000" cy="274320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sp>
        <p:nvSpPr>
          <p:cNvPr id="14345" name="Line 8"/>
          <p:cNvSpPr>
            <a:spLocks noChangeShapeType="1"/>
          </p:cNvSpPr>
          <p:nvPr/>
        </p:nvSpPr>
        <p:spPr bwMode="auto">
          <a:xfrm flipV="1">
            <a:off x="8305800" y="2362200"/>
            <a:ext cx="0" cy="2286000"/>
          </a:xfrm>
          <a:prstGeom prst="line">
            <a:avLst/>
          </a:prstGeom>
          <a:noFill/>
          <a:ln w="9525">
            <a:solidFill>
              <a:schemeClr val="tx1"/>
            </a:solidFill>
            <a:prstDash val="dashDot"/>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sp>
        <p:nvSpPr>
          <p:cNvPr id="14346" name="Text Box 9"/>
          <p:cNvSpPr txBox="1">
            <a:spLocks noChangeArrowheads="1"/>
          </p:cNvSpPr>
          <p:nvPr/>
        </p:nvSpPr>
        <p:spPr bwMode="auto">
          <a:xfrm>
            <a:off x="1752601" y="4876800"/>
            <a:ext cx="5876925" cy="9159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lvl1pPr>
              <a:defRPr>
                <a:solidFill>
                  <a:schemeClr val="tx1"/>
                </a:solidFill>
                <a:latin typeface="Arial" charset="0"/>
                <a:ea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buFontTx/>
              <a:buChar char="•"/>
            </a:pPr>
            <a:r>
              <a:rPr lang="en-US" dirty="0">
                <a:latin typeface="Hind" panose="02000000000000000000" pitchFamily="2" charset="77"/>
                <a:cs typeface="Hind" panose="02000000000000000000" pitchFamily="2" charset="77"/>
              </a:rPr>
              <a:t> PER testing: 1000 packets with 40/90 Bytes of payload</a:t>
            </a:r>
          </a:p>
          <a:p>
            <a:pPr eaLnBrk="1" hangingPunct="1">
              <a:buFontTx/>
              <a:buChar char="•"/>
            </a:pPr>
            <a:r>
              <a:rPr lang="en-US" dirty="0">
                <a:latin typeface="Hind" panose="02000000000000000000" pitchFamily="2" charset="77"/>
                <a:cs typeface="Hind" panose="02000000000000000000" pitchFamily="2" charset="77"/>
              </a:rPr>
              <a:t> PER testing: output power set to min/nominal/max</a:t>
            </a:r>
          </a:p>
          <a:p>
            <a:pPr eaLnBrk="1" hangingPunct="1">
              <a:buFontTx/>
              <a:buChar char="•"/>
            </a:pPr>
            <a:r>
              <a:rPr lang="en-US" dirty="0">
                <a:latin typeface="Hind" panose="02000000000000000000" pitchFamily="2" charset="77"/>
                <a:cs typeface="Hind" panose="02000000000000000000" pitchFamily="2" charset="77"/>
              </a:rPr>
              <a:t> Packet success rate and average TX time recorded</a:t>
            </a:r>
          </a:p>
        </p:txBody>
      </p:sp>
    </p:spTree>
    <p:extLst>
      <p:ext uri="{BB962C8B-B14F-4D97-AF65-F5344CB8AC3E}">
        <p14:creationId xmlns:p14="http://schemas.microsoft.com/office/powerpoint/2010/main" val="545435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4CA7BF5-EA0B-CA43-A331-350A7A408BB8}"/>
              </a:ext>
            </a:extLst>
          </p:cNvPr>
          <p:cNvSpPr/>
          <p:nvPr/>
        </p:nvSpPr>
        <p:spPr>
          <a:xfrm>
            <a:off x="-165100" y="0"/>
            <a:ext cx="5372100" cy="6858000"/>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5603" name="Content Placeholder 4">
            <a:extLst>
              <a:ext uri="{FF2B5EF4-FFF2-40B4-BE49-F238E27FC236}">
                <a16:creationId xmlns:a16="http://schemas.microsoft.com/office/drawing/2014/main" id="{B2D4A10A-8EAC-BD44-AC16-ED40B40DBDCC}"/>
              </a:ext>
            </a:extLst>
          </p:cNvPr>
          <p:cNvSpPr>
            <a:spLocks noGrp="1"/>
          </p:cNvSpPr>
          <p:nvPr>
            <p:ph idx="1"/>
          </p:nvPr>
        </p:nvSpPr>
        <p:spPr>
          <a:xfrm>
            <a:off x="454024" y="1102722"/>
            <a:ext cx="4355481" cy="4652556"/>
          </a:xfrm>
        </p:spPr>
        <p:txBody>
          <a:bodyPr wrap="square">
            <a:spAutoFit/>
          </a:bodyPr>
          <a:lstStyle/>
          <a:p>
            <a:pPr marL="0" indent="0">
              <a:buFont typeface="Arial" panose="020B0604020202020204" pitchFamily="34" charset="0"/>
              <a:buNone/>
            </a:pPr>
            <a:r>
              <a:rPr lang="en-US" altLang="en-US" sz="2400" dirty="0">
                <a:latin typeface="Hind" panose="02000000000000000000" pitchFamily="2" charset="77"/>
                <a:ea typeface="Hind Light" panose="02000000000000000000" pitchFamily="2" charset="77"/>
                <a:cs typeface="Hind Light" panose="02000000000000000000" pitchFamily="2" charset="77"/>
              </a:rPr>
              <a:t>Zigbee is the only complete loT solution — from mesh network to the universal language that allows smart objects to work together.</a:t>
            </a:r>
          </a:p>
          <a:p>
            <a:pPr marL="0" indent="0">
              <a:buFont typeface="Arial" panose="020B0604020202020204" pitchFamily="34" charset="0"/>
              <a:buNone/>
            </a:pPr>
            <a:r>
              <a:rPr lang="en-US" altLang="en-US" sz="2400" b="0" dirty="0">
                <a:latin typeface="Hind" panose="02000000000000000000" pitchFamily="2" charset="77"/>
                <a:ea typeface="Hind Light" panose="02000000000000000000" pitchFamily="2" charset="77"/>
                <a:cs typeface="Hind Light" panose="02000000000000000000" pitchFamily="2" charset="77"/>
              </a:rPr>
              <a:t>Zigbee increases choice and flexibility for users and developers, and delivers the confidence that products and services will work together through standardization and testing of all layers of the stack</a:t>
            </a:r>
            <a:r>
              <a:rPr lang="en-US" altLang="en-US" sz="2000" b="0" dirty="0">
                <a:latin typeface="Hind" panose="02000000000000000000" pitchFamily="2" charset="77"/>
                <a:ea typeface="Hind Light" panose="02000000000000000000" pitchFamily="2" charset="77"/>
                <a:cs typeface="Hind Light" panose="02000000000000000000" pitchFamily="2" charset="77"/>
              </a:rPr>
              <a:t>.</a:t>
            </a:r>
          </a:p>
        </p:txBody>
      </p:sp>
      <p:pic>
        <p:nvPicPr>
          <p:cNvPr id="7" name="Content Placeholder 5">
            <a:extLst>
              <a:ext uri="{FF2B5EF4-FFF2-40B4-BE49-F238E27FC236}">
                <a16:creationId xmlns:a16="http://schemas.microsoft.com/office/drawing/2014/main" id="{D30A1264-023E-C941-9530-3B1F6045E10D}"/>
              </a:ext>
            </a:extLst>
          </p:cNvPr>
          <p:cNvPicPr>
            <a:picLocks noChangeAspect="1"/>
          </p:cNvPicPr>
          <p:nvPr/>
        </p:nvPicPr>
        <p:blipFill>
          <a:blip r:embed="rId2"/>
          <a:stretch>
            <a:fillRect/>
          </a:stretch>
        </p:blipFill>
        <p:spPr bwMode="auto">
          <a:xfrm>
            <a:off x="5690625" y="785159"/>
            <a:ext cx="5731922" cy="578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9734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dirty="0">
                <a:solidFill>
                  <a:schemeClr val="tx1"/>
                </a:solidFill>
              </a:rPr>
              <a:t>Bluetooth Interference</a:t>
            </a:r>
          </a:p>
        </p:txBody>
      </p:sp>
      <p:pic>
        <p:nvPicPr>
          <p:cNvPr id="16388" name="Picture 3" descr="14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3229" y="1506414"/>
            <a:ext cx="1419225" cy="141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389" name="Picture 4" descr="14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2229" y="3182814"/>
            <a:ext cx="1419225" cy="141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390" name="Picture 5" descr="MC1312x LargeBrd Straight Proo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3028" y="5087814"/>
            <a:ext cx="1066800" cy="85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391" name="Picture 6" descr="MC1312x LargeBrd Straight Proo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0628" y="1811214"/>
            <a:ext cx="1066800" cy="85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392" name="Line 7"/>
          <p:cNvSpPr>
            <a:spLocks noChangeShapeType="1"/>
          </p:cNvSpPr>
          <p:nvPr/>
        </p:nvSpPr>
        <p:spPr bwMode="auto">
          <a:xfrm>
            <a:off x="9413628" y="2344613"/>
            <a:ext cx="685800" cy="106680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sp>
        <p:nvSpPr>
          <p:cNvPr id="16393" name="Line 8"/>
          <p:cNvSpPr>
            <a:spLocks noChangeShapeType="1"/>
          </p:cNvSpPr>
          <p:nvPr/>
        </p:nvSpPr>
        <p:spPr bwMode="auto">
          <a:xfrm flipV="1">
            <a:off x="7965828" y="2801813"/>
            <a:ext cx="76200" cy="2362200"/>
          </a:xfrm>
          <a:prstGeom prst="line">
            <a:avLst/>
          </a:prstGeom>
          <a:noFill/>
          <a:ln w="9525">
            <a:solidFill>
              <a:schemeClr val="tx1"/>
            </a:solidFill>
            <a:prstDash val="dashDot"/>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sp>
        <p:nvSpPr>
          <p:cNvPr id="16394" name="Text Box 9"/>
          <p:cNvSpPr txBox="1">
            <a:spLocks noChangeArrowheads="1"/>
          </p:cNvSpPr>
          <p:nvPr/>
        </p:nvSpPr>
        <p:spPr bwMode="auto">
          <a:xfrm>
            <a:off x="1374528" y="5000927"/>
            <a:ext cx="4267200" cy="8309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buFontTx/>
              <a:buChar char="•"/>
            </a:pPr>
            <a:r>
              <a:rPr lang="en-US" sz="1200" dirty="0">
                <a:latin typeface="Hind" panose="02000000000000000000" pitchFamily="2" charset="77"/>
                <a:cs typeface="Hind" panose="02000000000000000000" pitchFamily="2" charset="77"/>
              </a:rPr>
              <a:t> PCs doing Bluetooth file Transfer</a:t>
            </a:r>
          </a:p>
          <a:p>
            <a:pPr eaLnBrk="1" hangingPunct="1">
              <a:buFontTx/>
              <a:buChar char="•"/>
            </a:pPr>
            <a:r>
              <a:rPr lang="en-US" sz="1200" dirty="0">
                <a:latin typeface="Hind" panose="02000000000000000000" pitchFamily="2" charset="77"/>
                <a:cs typeface="Hind" panose="02000000000000000000" pitchFamily="2" charset="77"/>
              </a:rPr>
              <a:t> PER testing: 1000 packets with 40/90 Bytes of payload</a:t>
            </a:r>
          </a:p>
          <a:p>
            <a:pPr eaLnBrk="1" hangingPunct="1">
              <a:buFontTx/>
              <a:buChar char="•"/>
            </a:pPr>
            <a:r>
              <a:rPr lang="en-US" sz="1200" dirty="0">
                <a:latin typeface="Hind" panose="02000000000000000000" pitchFamily="2" charset="77"/>
                <a:cs typeface="Hind" panose="02000000000000000000" pitchFamily="2" charset="77"/>
              </a:rPr>
              <a:t> PER testing: output power set to min/nominal/max</a:t>
            </a:r>
          </a:p>
          <a:p>
            <a:pPr eaLnBrk="1" hangingPunct="1">
              <a:buFontTx/>
              <a:buChar char="•"/>
            </a:pPr>
            <a:r>
              <a:rPr lang="en-US" sz="1200" dirty="0">
                <a:latin typeface="Hind" panose="02000000000000000000" pitchFamily="2" charset="77"/>
                <a:cs typeface="Hind" panose="02000000000000000000" pitchFamily="2" charset="77"/>
              </a:rPr>
              <a:t> Packet success rate and average TX time recorded</a:t>
            </a:r>
          </a:p>
        </p:txBody>
      </p:sp>
      <p:pic>
        <p:nvPicPr>
          <p:cNvPr id="16395" name="Picture 10" descr="STD1_F8T012v"/>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84828" y="1963613"/>
            <a:ext cx="7620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396" name="Picture 11" descr="14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3229" y="4706814"/>
            <a:ext cx="1419225" cy="141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397" name="Line 12"/>
          <p:cNvSpPr>
            <a:spLocks noChangeShapeType="1"/>
          </p:cNvSpPr>
          <p:nvPr/>
        </p:nvSpPr>
        <p:spPr bwMode="auto">
          <a:xfrm>
            <a:off x="7889628" y="5545013"/>
            <a:ext cx="381000" cy="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pic>
        <p:nvPicPr>
          <p:cNvPr id="16398" name="Picture 13" descr="STD1_F8T012v"/>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84828" y="5164013"/>
            <a:ext cx="7620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399" name="Line 14"/>
          <p:cNvSpPr>
            <a:spLocks noChangeShapeType="1"/>
          </p:cNvSpPr>
          <p:nvPr/>
        </p:nvSpPr>
        <p:spPr bwMode="auto">
          <a:xfrm flipV="1">
            <a:off x="8951300" y="2695451"/>
            <a:ext cx="76200" cy="2362200"/>
          </a:xfrm>
          <a:prstGeom prst="line">
            <a:avLst/>
          </a:prstGeom>
          <a:noFill/>
          <a:ln w="9525">
            <a:solidFill>
              <a:schemeClr val="tx1"/>
            </a:solidFill>
            <a:prstDash val="dashDot"/>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sp>
        <p:nvSpPr>
          <p:cNvPr id="16400" name="Line 15"/>
          <p:cNvSpPr>
            <a:spLocks noChangeShapeType="1"/>
          </p:cNvSpPr>
          <p:nvPr/>
        </p:nvSpPr>
        <p:spPr bwMode="auto">
          <a:xfrm flipV="1">
            <a:off x="9489828" y="4554413"/>
            <a:ext cx="838200" cy="91440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pic>
        <p:nvPicPr>
          <p:cNvPr id="16401" name="Picture 16" descr="Bluetooth Spectrum (WinC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38313" y="1690688"/>
            <a:ext cx="4038600" cy="3046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84862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a:xfrm>
            <a:off x="838200" y="134210"/>
            <a:ext cx="10515600" cy="1325563"/>
          </a:xfrm>
        </p:spPr>
        <p:txBody>
          <a:bodyPr/>
          <a:lstStyle/>
          <a:p>
            <a:pPr eaLnBrk="1" hangingPunct="1"/>
            <a:r>
              <a:rPr lang="en-US" dirty="0">
                <a:solidFill>
                  <a:schemeClr val="tx1"/>
                </a:solidFill>
              </a:rPr>
              <a:t>Bluetooth Interference Results</a:t>
            </a:r>
          </a:p>
        </p:txBody>
      </p:sp>
      <p:pic>
        <p:nvPicPr>
          <p:cNvPr id="18436" name="Picture 3" descr="14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7076" y="1143001"/>
            <a:ext cx="1419225" cy="141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37" name="Picture 4" descr="14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36076" y="2819401"/>
            <a:ext cx="1419225" cy="141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38" name="Picture 5" descr="MC1312x LargeBrd Straight Proo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6875" y="4724401"/>
            <a:ext cx="1066800" cy="85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39" name="Picture 6" descr="MC1312x LargeBrd Straight Proo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4475" y="1447801"/>
            <a:ext cx="1066800" cy="85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40" name="Line 7"/>
          <p:cNvSpPr>
            <a:spLocks noChangeShapeType="1"/>
          </p:cNvSpPr>
          <p:nvPr/>
        </p:nvSpPr>
        <p:spPr bwMode="auto">
          <a:xfrm>
            <a:off x="9007475" y="1981200"/>
            <a:ext cx="685800" cy="106680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sp>
        <p:nvSpPr>
          <p:cNvPr id="18441" name="Line 8"/>
          <p:cNvSpPr>
            <a:spLocks noChangeShapeType="1"/>
          </p:cNvSpPr>
          <p:nvPr/>
        </p:nvSpPr>
        <p:spPr bwMode="auto">
          <a:xfrm flipV="1">
            <a:off x="7559675" y="2438400"/>
            <a:ext cx="76200" cy="2362200"/>
          </a:xfrm>
          <a:prstGeom prst="line">
            <a:avLst/>
          </a:prstGeom>
          <a:noFill/>
          <a:ln w="9525">
            <a:solidFill>
              <a:schemeClr val="tx1"/>
            </a:solidFill>
            <a:prstDash val="dashDot"/>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sp>
        <p:nvSpPr>
          <p:cNvPr id="18442" name="Text Box 9"/>
          <p:cNvSpPr txBox="1">
            <a:spLocks noChangeArrowheads="1"/>
          </p:cNvSpPr>
          <p:nvPr/>
        </p:nvSpPr>
        <p:spPr bwMode="auto">
          <a:xfrm>
            <a:off x="1539875" y="4953001"/>
            <a:ext cx="4267200" cy="8309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buFontTx/>
              <a:buChar char="•"/>
            </a:pPr>
            <a:r>
              <a:rPr lang="en-US" sz="1200" dirty="0">
                <a:latin typeface="Hind" panose="02000000000000000000" pitchFamily="2" charset="77"/>
                <a:cs typeface="Hind" panose="02000000000000000000" pitchFamily="2" charset="77"/>
              </a:rPr>
              <a:t> PCs doing Bluetooth file Transfer</a:t>
            </a:r>
          </a:p>
          <a:p>
            <a:pPr eaLnBrk="1" hangingPunct="1">
              <a:buFontTx/>
              <a:buChar char="•"/>
            </a:pPr>
            <a:r>
              <a:rPr lang="en-US" sz="1200" dirty="0">
                <a:latin typeface="Hind" panose="02000000000000000000" pitchFamily="2" charset="77"/>
                <a:cs typeface="Hind" panose="02000000000000000000" pitchFamily="2" charset="77"/>
              </a:rPr>
              <a:t> PER testing: 1000 packets with 40/90 Bytes of payload</a:t>
            </a:r>
          </a:p>
          <a:p>
            <a:pPr eaLnBrk="1" hangingPunct="1">
              <a:buFontTx/>
              <a:buChar char="•"/>
            </a:pPr>
            <a:r>
              <a:rPr lang="en-US" sz="1200" dirty="0">
                <a:latin typeface="Hind" panose="02000000000000000000" pitchFamily="2" charset="77"/>
                <a:cs typeface="Hind" panose="02000000000000000000" pitchFamily="2" charset="77"/>
              </a:rPr>
              <a:t> PER testing: output power set to min/nominal/max</a:t>
            </a:r>
          </a:p>
          <a:p>
            <a:pPr eaLnBrk="1" hangingPunct="1">
              <a:buFontTx/>
              <a:buChar char="•"/>
            </a:pPr>
            <a:r>
              <a:rPr lang="en-US" sz="1200" dirty="0">
                <a:latin typeface="Hind" panose="02000000000000000000" pitchFamily="2" charset="77"/>
                <a:cs typeface="Hind" panose="02000000000000000000" pitchFamily="2" charset="77"/>
              </a:rPr>
              <a:t> Packet success rate and average TX time recorded</a:t>
            </a:r>
          </a:p>
        </p:txBody>
      </p:sp>
      <p:pic>
        <p:nvPicPr>
          <p:cNvPr id="18443" name="Picture 10" descr="STD1_F8T012v"/>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78675" y="1600200"/>
            <a:ext cx="7620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44" name="Picture 11" descr="14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7076" y="4343401"/>
            <a:ext cx="1419225" cy="141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45" name="Line 12"/>
          <p:cNvSpPr>
            <a:spLocks noChangeShapeType="1"/>
          </p:cNvSpPr>
          <p:nvPr/>
        </p:nvSpPr>
        <p:spPr bwMode="auto">
          <a:xfrm>
            <a:off x="7483475" y="5181600"/>
            <a:ext cx="381000" cy="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pic>
        <p:nvPicPr>
          <p:cNvPr id="18446" name="Picture 13" descr="STD1_F8T012v"/>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78675" y="4800600"/>
            <a:ext cx="7620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47" name="Line 14"/>
          <p:cNvSpPr>
            <a:spLocks noChangeShapeType="1"/>
          </p:cNvSpPr>
          <p:nvPr/>
        </p:nvSpPr>
        <p:spPr bwMode="auto">
          <a:xfrm flipV="1">
            <a:off x="8397875" y="2286000"/>
            <a:ext cx="76200" cy="2362200"/>
          </a:xfrm>
          <a:prstGeom prst="line">
            <a:avLst/>
          </a:prstGeom>
          <a:noFill/>
          <a:ln w="9525">
            <a:solidFill>
              <a:schemeClr val="tx1"/>
            </a:solidFill>
            <a:prstDash val="dashDot"/>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sp>
        <p:nvSpPr>
          <p:cNvPr id="18448" name="Line 15"/>
          <p:cNvSpPr>
            <a:spLocks noChangeShapeType="1"/>
          </p:cNvSpPr>
          <p:nvPr/>
        </p:nvSpPr>
        <p:spPr bwMode="auto">
          <a:xfrm flipV="1">
            <a:off x="9083675" y="4191000"/>
            <a:ext cx="838200" cy="91440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p>
        </p:txBody>
      </p:sp>
      <p:pic>
        <p:nvPicPr>
          <p:cNvPr id="18449"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39875" y="1905000"/>
            <a:ext cx="4267200" cy="2357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62378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US" dirty="0">
                <a:solidFill>
                  <a:schemeClr val="tx1"/>
                </a:solidFill>
                <a:latin typeface="Montserrat" panose="00000500000000000000" pitchFamily="2" charset="0"/>
                <a:cs typeface="Hind" panose="02000000000000000000" pitchFamily="2" charset="0"/>
              </a:rPr>
              <a:t>Wi-Fi N &amp; AppleTV Interference Setup</a:t>
            </a:r>
          </a:p>
        </p:txBody>
      </p:sp>
      <p:pic>
        <p:nvPicPr>
          <p:cNvPr id="24580" name="Picture 3" descr="KDL46V3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0875" y="1031531"/>
            <a:ext cx="2819400" cy="185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81" name="Picture 4" descr="appletv"/>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9375" y="2882558"/>
            <a:ext cx="1847850" cy="976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82" name="Picture 5" descr="1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48776" y="1663358"/>
            <a:ext cx="1419225" cy="141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83" name="Picture 6" descr="1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3376" y="4177958"/>
            <a:ext cx="1419225" cy="141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84" name="Line 7"/>
          <p:cNvSpPr>
            <a:spLocks noChangeShapeType="1"/>
          </p:cNvSpPr>
          <p:nvPr/>
        </p:nvSpPr>
        <p:spPr bwMode="auto">
          <a:xfrm>
            <a:off x="9096375" y="2577757"/>
            <a:ext cx="381000" cy="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latin typeface="Avenir Light"/>
              <a:cs typeface="Avenir Light"/>
            </a:endParaRPr>
          </a:p>
        </p:txBody>
      </p:sp>
      <p:pic>
        <p:nvPicPr>
          <p:cNvPr id="24585" name="Picture 8" descr="MC1312x LargeBrd Straight Proo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05775" y="2806358"/>
            <a:ext cx="1066800" cy="85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86" name="Picture 9" descr="MC1312x LargeBrd Straight Proo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4375" y="3492158"/>
            <a:ext cx="1066800" cy="85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87" name="Line 10"/>
          <p:cNvSpPr>
            <a:spLocks noChangeShapeType="1"/>
          </p:cNvSpPr>
          <p:nvPr/>
        </p:nvSpPr>
        <p:spPr bwMode="auto">
          <a:xfrm>
            <a:off x="5667375" y="4177957"/>
            <a:ext cx="2514600" cy="53340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latin typeface="Avenir Light"/>
              <a:cs typeface="Avenir Light"/>
            </a:endParaRPr>
          </a:p>
        </p:txBody>
      </p:sp>
      <p:sp>
        <p:nvSpPr>
          <p:cNvPr id="24588" name="Line 11"/>
          <p:cNvSpPr>
            <a:spLocks noChangeShapeType="1"/>
          </p:cNvSpPr>
          <p:nvPr/>
        </p:nvSpPr>
        <p:spPr bwMode="auto">
          <a:xfrm flipV="1">
            <a:off x="4524375" y="3034957"/>
            <a:ext cx="1447800" cy="304800"/>
          </a:xfrm>
          <a:prstGeom prst="line">
            <a:avLst/>
          </a:prstGeom>
          <a:noFill/>
          <a:ln w="9525">
            <a:solidFill>
              <a:schemeClr val="tx1"/>
            </a:solidFill>
            <a:prstDash val="dashDot"/>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latin typeface="Avenir Light"/>
              <a:cs typeface="Avenir Light"/>
            </a:endParaRPr>
          </a:p>
        </p:txBody>
      </p:sp>
      <p:sp>
        <p:nvSpPr>
          <p:cNvPr id="24589" name="Line 12"/>
          <p:cNvSpPr>
            <a:spLocks noChangeShapeType="1"/>
          </p:cNvSpPr>
          <p:nvPr/>
        </p:nvSpPr>
        <p:spPr bwMode="auto">
          <a:xfrm flipV="1">
            <a:off x="7191375" y="2653957"/>
            <a:ext cx="914400" cy="228600"/>
          </a:xfrm>
          <a:prstGeom prst="line">
            <a:avLst/>
          </a:prstGeom>
          <a:noFill/>
          <a:ln w="9525">
            <a:solidFill>
              <a:schemeClr val="tx1"/>
            </a:solidFill>
            <a:prstDash val="dashDot"/>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latin typeface="Avenir Light"/>
              <a:cs typeface="Avenir Light"/>
            </a:endParaRPr>
          </a:p>
        </p:txBody>
      </p:sp>
      <p:sp>
        <p:nvSpPr>
          <p:cNvPr id="24590" name="Line 13"/>
          <p:cNvSpPr>
            <a:spLocks noChangeShapeType="1"/>
          </p:cNvSpPr>
          <p:nvPr/>
        </p:nvSpPr>
        <p:spPr bwMode="auto">
          <a:xfrm flipV="1">
            <a:off x="5743575" y="3339757"/>
            <a:ext cx="2362200" cy="685800"/>
          </a:xfrm>
          <a:prstGeom prst="line">
            <a:avLst/>
          </a:prstGeom>
          <a:noFill/>
          <a:ln w="9525">
            <a:solidFill>
              <a:schemeClr val="tx1"/>
            </a:solidFill>
            <a:prstDash val="dashDot"/>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latin typeface="Avenir Light"/>
              <a:cs typeface="Avenir Light"/>
            </a:endParaRPr>
          </a:p>
        </p:txBody>
      </p:sp>
      <p:sp>
        <p:nvSpPr>
          <p:cNvPr id="24591" name="Text Box 14"/>
          <p:cNvSpPr txBox="1">
            <a:spLocks noChangeArrowheads="1"/>
          </p:cNvSpPr>
          <p:nvPr/>
        </p:nvSpPr>
        <p:spPr bwMode="auto">
          <a:xfrm>
            <a:off x="2085976" y="4457358"/>
            <a:ext cx="4217821" cy="2031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lvl1pPr>
              <a:defRPr>
                <a:solidFill>
                  <a:schemeClr val="tx1"/>
                </a:solidFill>
                <a:latin typeface="Arial" charset="0"/>
                <a:ea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buFontTx/>
              <a:buChar char="•"/>
            </a:pPr>
            <a:r>
              <a:rPr lang="en-US" sz="1400" dirty="0">
                <a:latin typeface="Hind" panose="02000000000000000000" pitchFamily="2" charset="77"/>
                <a:cs typeface="Hind" panose="02000000000000000000" pitchFamily="2" charset="77"/>
              </a:rPr>
              <a:t> Wi-Fi tested on N mode</a:t>
            </a:r>
          </a:p>
          <a:p>
            <a:pPr eaLnBrk="1" hangingPunct="1">
              <a:buFontTx/>
              <a:buChar char="•"/>
            </a:pPr>
            <a:r>
              <a:rPr lang="en-US" sz="1400" dirty="0">
                <a:latin typeface="Hind" panose="02000000000000000000" pitchFamily="2" charset="77"/>
                <a:cs typeface="Hind" panose="02000000000000000000" pitchFamily="2" charset="77"/>
              </a:rPr>
              <a:t> Tests performed while uploading 1.42 GB data</a:t>
            </a:r>
          </a:p>
          <a:p>
            <a:pPr eaLnBrk="1" hangingPunct="1"/>
            <a:r>
              <a:rPr lang="en-US" sz="1400" dirty="0">
                <a:latin typeface="Hind" panose="02000000000000000000" pitchFamily="2" charset="77"/>
                <a:cs typeface="Hind" panose="02000000000000000000" pitchFamily="2" charset="77"/>
              </a:rPr>
              <a:t>via Wi-Fi to Apple TV from laptop</a:t>
            </a:r>
          </a:p>
          <a:p>
            <a:pPr eaLnBrk="1" hangingPunct="1">
              <a:buFontTx/>
              <a:buChar char="•"/>
            </a:pPr>
            <a:r>
              <a:rPr lang="en-US" sz="1400" dirty="0">
                <a:latin typeface="Hind" panose="02000000000000000000" pitchFamily="2" charset="77"/>
                <a:cs typeface="Hind" panose="02000000000000000000" pitchFamily="2" charset="77"/>
              </a:rPr>
              <a:t> 802.15.4 hardware antenna placed directly on</a:t>
            </a:r>
          </a:p>
          <a:p>
            <a:pPr eaLnBrk="1" hangingPunct="1"/>
            <a:r>
              <a:rPr lang="en-US" sz="1400" dirty="0">
                <a:latin typeface="Hind" panose="02000000000000000000" pitchFamily="2" charset="77"/>
                <a:cs typeface="Hind" panose="02000000000000000000" pitchFamily="2" charset="77"/>
              </a:rPr>
              <a:t>external PCMCIA Wi-Fi card in laptop</a:t>
            </a:r>
          </a:p>
          <a:p>
            <a:pPr eaLnBrk="1" hangingPunct="1">
              <a:buFontTx/>
              <a:buChar char="•"/>
            </a:pPr>
            <a:r>
              <a:rPr lang="en-US" sz="1400" dirty="0">
                <a:latin typeface="Hind" panose="02000000000000000000" pitchFamily="2" charset="77"/>
                <a:cs typeface="Hind" panose="02000000000000000000" pitchFamily="2" charset="77"/>
              </a:rPr>
              <a:t> PER testing: 1000 packets with 40 Bytes of payload</a:t>
            </a:r>
          </a:p>
          <a:p>
            <a:pPr eaLnBrk="1" hangingPunct="1">
              <a:buFontTx/>
              <a:buChar char="•"/>
            </a:pPr>
            <a:r>
              <a:rPr lang="en-US" sz="1400" dirty="0">
                <a:latin typeface="Hind" panose="02000000000000000000" pitchFamily="2" charset="77"/>
                <a:cs typeface="Hind" panose="02000000000000000000" pitchFamily="2" charset="77"/>
              </a:rPr>
              <a:t> PER testing: output power set to min/nominal/max</a:t>
            </a:r>
          </a:p>
          <a:p>
            <a:pPr eaLnBrk="1" hangingPunct="1">
              <a:buFontTx/>
              <a:buChar char="•"/>
            </a:pPr>
            <a:r>
              <a:rPr lang="en-US" sz="1400" dirty="0">
                <a:latin typeface="Hind" panose="02000000000000000000" pitchFamily="2" charset="77"/>
                <a:cs typeface="Hind" panose="02000000000000000000" pitchFamily="2" charset="77"/>
              </a:rPr>
              <a:t> Packet success rate and average TX time recorded</a:t>
            </a:r>
          </a:p>
          <a:p>
            <a:pPr eaLnBrk="1" hangingPunct="1">
              <a:buFontTx/>
              <a:buChar char="•"/>
            </a:pPr>
            <a:endParaRPr lang="en-US" sz="1400" dirty="0">
              <a:latin typeface="Hind" panose="02000000000000000000" pitchFamily="2" charset="77"/>
              <a:cs typeface="Hind" panose="02000000000000000000" pitchFamily="2" charset="77"/>
            </a:endParaRPr>
          </a:p>
        </p:txBody>
      </p:sp>
      <p:sp>
        <p:nvSpPr>
          <p:cNvPr id="24592" name="Line 15"/>
          <p:cNvSpPr>
            <a:spLocks noChangeShapeType="1"/>
          </p:cNvSpPr>
          <p:nvPr/>
        </p:nvSpPr>
        <p:spPr bwMode="auto">
          <a:xfrm>
            <a:off x="8639175" y="3644557"/>
            <a:ext cx="0" cy="76200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dirty="0">
              <a:latin typeface="Avenir Light"/>
              <a:cs typeface="Avenir Light"/>
            </a:endParaRPr>
          </a:p>
        </p:txBody>
      </p:sp>
      <p:pic>
        <p:nvPicPr>
          <p:cNvPr id="24593" name="Picture 16" descr="WRT300N_me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00775" y="2120557"/>
            <a:ext cx="8128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94" name="Picture 17" descr="WUSB300N_th"/>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81975" y="2044357"/>
            <a:ext cx="838200" cy="781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959315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pPr eaLnBrk="1" hangingPunct="1"/>
            <a:r>
              <a:rPr lang="en-US" dirty="0">
                <a:solidFill>
                  <a:schemeClr val="tx1"/>
                </a:solidFill>
                <a:latin typeface="Montserrat" panose="00000500000000000000" pitchFamily="2" charset="0"/>
              </a:rPr>
              <a:t>Wi-Fi N &amp; AppleTV Interference Results</a:t>
            </a:r>
          </a:p>
        </p:txBody>
      </p:sp>
      <p:pic>
        <p:nvPicPr>
          <p:cNvPr id="2662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474428"/>
            <a:ext cx="4876800" cy="2692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26629" name="Picture 4" descr="Spectrum (Win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6441" y="2321150"/>
            <a:ext cx="3976518" cy="29989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377858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Zigbee: A toolbox</a:t>
            </a:r>
          </a:p>
        </p:txBody>
      </p:sp>
    </p:spTree>
    <p:extLst>
      <p:ext uri="{BB962C8B-B14F-4D97-AF65-F5344CB8AC3E}">
        <p14:creationId xmlns:p14="http://schemas.microsoft.com/office/powerpoint/2010/main" val="3533371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1070515" cy="1325563"/>
          </a:xfrm>
        </p:spPr>
        <p:txBody>
          <a:bodyPr>
            <a:normAutofit/>
          </a:bodyPr>
          <a:lstStyle/>
          <a:p>
            <a:r>
              <a:rPr lang="en-US" dirty="0">
                <a:solidFill>
                  <a:schemeClr val="tx1"/>
                </a:solidFill>
              </a:rPr>
              <a:t>Zigbee 3.0: flexibility of Zigbee PRO</a:t>
            </a:r>
            <a:br>
              <a:rPr lang="en-US" dirty="0">
                <a:solidFill>
                  <a:schemeClr val="tx1"/>
                </a:solidFill>
              </a:rPr>
            </a:br>
            <a:r>
              <a:rPr lang="en-US" sz="3600" dirty="0">
                <a:solidFill>
                  <a:schemeClr val="tx1"/>
                </a:solidFill>
              </a:rPr>
              <a:t>A toolbox for many needs</a:t>
            </a:r>
          </a:p>
        </p:txBody>
      </p:sp>
      <p:sp>
        <p:nvSpPr>
          <p:cNvPr id="4" name="Footer Placeholder 3"/>
          <p:cNvSpPr>
            <a:spLocks noGrp="1"/>
          </p:cNvSpPr>
          <p:nvPr>
            <p:ph type="ftr" sz="quarter" idx="11"/>
          </p:nvPr>
        </p:nvSpPr>
        <p:spPr/>
        <p:txBody>
          <a:bodyPr/>
          <a:lstStyle/>
          <a:p>
            <a:r>
              <a:rPr lang="en-US" dirty="0"/>
              <a:t>© Zigbee Alliance. All rights reserved. CONFIDENTIAL</a:t>
            </a:r>
          </a:p>
        </p:txBody>
      </p:sp>
      <p:sp>
        <p:nvSpPr>
          <p:cNvPr id="7" name="TextBox 6"/>
          <p:cNvSpPr txBox="1"/>
          <p:nvPr/>
        </p:nvSpPr>
        <p:spPr>
          <a:xfrm>
            <a:off x="6174810" y="3135435"/>
            <a:ext cx="3164922" cy="1200329"/>
          </a:xfrm>
          <a:prstGeom prst="rect">
            <a:avLst/>
          </a:prstGeom>
          <a:noFill/>
        </p:spPr>
        <p:txBody>
          <a:bodyPr wrap="square" rtlCol="0">
            <a:spAutoFit/>
          </a:bodyPr>
          <a:lstStyle/>
          <a:p>
            <a:pPr algn="ctr"/>
            <a:r>
              <a:rPr lang="en-US" sz="1800" b="1" u="sng" dirty="0">
                <a:solidFill>
                  <a:srgbClr val="ED0544"/>
                </a:solidFill>
                <a:latin typeface="Hind" panose="02000000000000000000" pitchFamily="2" charset="77"/>
                <a:cs typeface="Hind" panose="02000000000000000000" pitchFamily="2" charset="77"/>
              </a:rPr>
              <a:t>Routing:</a:t>
            </a:r>
            <a:endParaRPr lang="en-US" sz="1800" b="1" dirty="0">
              <a:solidFill>
                <a:srgbClr val="ED0544"/>
              </a:solidFill>
              <a:latin typeface="Hind" panose="02000000000000000000" pitchFamily="2" charset="77"/>
              <a:cs typeface="Hind" panose="02000000000000000000" pitchFamily="2" charset="77"/>
            </a:endParaRPr>
          </a:p>
          <a:p>
            <a:pPr algn="ctr"/>
            <a:r>
              <a:rPr lang="en-US" sz="1800" dirty="0">
                <a:solidFill>
                  <a:srgbClr val="ED0544"/>
                </a:solidFill>
                <a:latin typeface="Hind" panose="02000000000000000000" pitchFamily="2" charset="77"/>
                <a:cs typeface="Hind" panose="02000000000000000000" pitchFamily="2" charset="77"/>
              </a:rPr>
              <a:t>Table routing?</a:t>
            </a:r>
            <a:br>
              <a:rPr lang="en-US" sz="1800" dirty="0">
                <a:solidFill>
                  <a:srgbClr val="ED0544"/>
                </a:solidFill>
                <a:latin typeface="Hind" panose="02000000000000000000" pitchFamily="2" charset="77"/>
                <a:cs typeface="Hind" panose="02000000000000000000" pitchFamily="2" charset="77"/>
              </a:rPr>
            </a:br>
            <a:r>
              <a:rPr lang="en-US" sz="1800" dirty="0">
                <a:solidFill>
                  <a:srgbClr val="ED0544"/>
                </a:solidFill>
                <a:latin typeface="Hind" panose="02000000000000000000" pitchFamily="2" charset="77"/>
                <a:cs typeface="Hind" panose="02000000000000000000" pitchFamily="2" charset="77"/>
              </a:rPr>
              <a:t>Many to one routing?</a:t>
            </a:r>
            <a:br>
              <a:rPr lang="en-US" sz="1800" dirty="0">
                <a:solidFill>
                  <a:srgbClr val="ED0544"/>
                </a:solidFill>
                <a:latin typeface="Hind" panose="02000000000000000000" pitchFamily="2" charset="77"/>
                <a:cs typeface="Hind" panose="02000000000000000000" pitchFamily="2" charset="77"/>
              </a:rPr>
            </a:br>
            <a:r>
              <a:rPr lang="en-US" sz="1800" dirty="0">
                <a:solidFill>
                  <a:srgbClr val="ED0544"/>
                </a:solidFill>
                <a:latin typeface="Hind" panose="02000000000000000000" pitchFamily="2" charset="77"/>
                <a:cs typeface="Hind" panose="02000000000000000000" pitchFamily="2" charset="77"/>
              </a:rPr>
              <a:t>Source routing?</a:t>
            </a:r>
          </a:p>
        </p:txBody>
      </p:sp>
      <p:sp>
        <p:nvSpPr>
          <p:cNvPr id="9" name="TextBox 8"/>
          <p:cNvSpPr txBox="1"/>
          <p:nvPr/>
        </p:nvSpPr>
        <p:spPr>
          <a:xfrm>
            <a:off x="8621416" y="3870443"/>
            <a:ext cx="2305313" cy="1200329"/>
          </a:xfrm>
          <a:prstGeom prst="rect">
            <a:avLst/>
          </a:prstGeom>
          <a:noFill/>
        </p:spPr>
        <p:txBody>
          <a:bodyPr wrap="square" rtlCol="0">
            <a:spAutoFit/>
          </a:bodyPr>
          <a:lstStyle/>
          <a:p>
            <a:pPr algn="ctr"/>
            <a:r>
              <a:rPr lang="en-US" sz="1800" b="1" u="sng" dirty="0">
                <a:solidFill>
                  <a:srgbClr val="ED0544"/>
                </a:solidFill>
                <a:latin typeface="Hind" panose="02000000000000000000" pitchFamily="2" charset="77"/>
                <a:cs typeface="Hind" panose="02000000000000000000" pitchFamily="2" charset="77"/>
              </a:rPr>
              <a:t>Addressing:</a:t>
            </a:r>
            <a:r>
              <a:rPr lang="en-US" sz="1800" b="1" dirty="0">
                <a:solidFill>
                  <a:srgbClr val="ED0544"/>
                </a:solidFill>
                <a:latin typeface="Hind" panose="02000000000000000000" pitchFamily="2" charset="77"/>
                <a:cs typeface="Hind" panose="02000000000000000000" pitchFamily="2" charset="77"/>
              </a:rPr>
              <a:t> </a:t>
            </a:r>
          </a:p>
          <a:p>
            <a:pPr algn="ctr"/>
            <a:r>
              <a:rPr lang="en-US" sz="1800" dirty="0">
                <a:solidFill>
                  <a:srgbClr val="ED0544"/>
                </a:solidFill>
                <a:latin typeface="Hind" panose="02000000000000000000" pitchFamily="2" charset="77"/>
                <a:cs typeface="Hind" panose="02000000000000000000" pitchFamily="2" charset="77"/>
              </a:rPr>
              <a:t>Unicast? </a:t>
            </a:r>
            <a:br>
              <a:rPr lang="en-US" sz="1800" dirty="0">
                <a:solidFill>
                  <a:srgbClr val="ED0544"/>
                </a:solidFill>
                <a:latin typeface="Hind" panose="02000000000000000000" pitchFamily="2" charset="77"/>
                <a:cs typeface="Hind" panose="02000000000000000000" pitchFamily="2" charset="77"/>
              </a:rPr>
            </a:br>
            <a:r>
              <a:rPr lang="en-US" sz="1800" dirty="0">
                <a:solidFill>
                  <a:srgbClr val="ED0544"/>
                </a:solidFill>
                <a:latin typeface="Hind" panose="02000000000000000000" pitchFamily="2" charset="77"/>
                <a:cs typeface="Hind" panose="02000000000000000000" pitchFamily="2" charset="77"/>
              </a:rPr>
              <a:t>Groupcast? </a:t>
            </a:r>
            <a:br>
              <a:rPr lang="en-US" sz="1800" dirty="0">
                <a:solidFill>
                  <a:srgbClr val="ED0544"/>
                </a:solidFill>
                <a:latin typeface="Hind" panose="02000000000000000000" pitchFamily="2" charset="77"/>
                <a:cs typeface="Hind" panose="02000000000000000000" pitchFamily="2" charset="77"/>
              </a:rPr>
            </a:br>
            <a:r>
              <a:rPr lang="en-US" sz="1800" dirty="0">
                <a:solidFill>
                  <a:srgbClr val="ED0544"/>
                </a:solidFill>
                <a:latin typeface="Hind" panose="02000000000000000000" pitchFamily="2" charset="77"/>
                <a:cs typeface="Hind" panose="02000000000000000000" pitchFamily="2" charset="77"/>
              </a:rPr>
              <a:t>Broadcast?</a:t>
            </a:r>
          </a:p>
        </p:txBody>
      </p:sp>
      <p:sp>
        <p:nvSpPr>
          <p:cNvPr id="11" name="TextBox 10"/>
          <p:cNvSpPr txBox="1"/>
          <p:nvPr/>
        </p:nvSpPr>
        <p:spPr>
          <a:xfrm>
            <a:off x="8621416" y="2400427"/>
            <a:ext cx="2305313" cy="923330"/>
          </a:xfrm>
          <a:prstGeom prst="rect">
            <a:avLst/>
          </a:prstGeom>
          <a:noFill/>
        </p:spPr>
        <p:txBody>
          <a:bodyPr wrap="square" rtlCol="0">
            <a:spAutoFit/>
          </a:bodyPr>
          <a:lstStyle/>
          <a:p>
            <a:pPr algn="ctr"/>
            <a:r>
              <a:rPr lang="en-US" sz="1800" b="1" u="sng" dirty="0">
                <a:solidFill>
                  <a:srgbClr val="ED0544"/>
                </a:solidFill>
                <a:latin typeface="Hind" panose="02000000000000000000" pitchFamily="2" charset="77"/>
                <a:cs typeface="Hind" panose="02000000000000000000" pitchFamily="2" charset="77"/>
              </a:rPr>
              <a:t>Security</a:t>
            </a:r>
            <a:r>
              <a:rPr lang="en-US" sz="1800" u="sng" dirty="0">
                <a:solidFill>
                  <a:srgbClr val="ED0544"/>
                </a:solidFill>
                <a:latin typeface="Hind" panose="02000000000000000000" pitchFamily="2" charset="77"/>
                <a:cs typeface="Hind" panose="02000000000000000000" pitchFamily="2" charset="77"/>
              </a:rPr>
              <a:t>:</a:t>
            </a:r>
            <a:r>
              <a:rPr lang="en-US" sz="1800" dirty="0">
                <a:solidFill>
                  <a:srgbClr val="ED0544"/>
                </a:solidFill>
                <a:latin typeface="Hind" panose="02000000000000000000" pitchFamily="2" charset="77"/>
                <a:cs typeface="Hind" panose="02000000000000000000" pitchFamily="2" charset="77"/>
              </a:rPr>
              <a:t> </a:t>
            </a:r>
          </a:p>
          <a:p>
            <a:pPr algn="ctr"/>
            <a:r>
              <a:rPr lang="en-US" sz="1800" dirty="0">
                <a:solidFill>
                  <a:srgbClr val="ED0544"/>
                </a:solidFill>
                <a:latin typeface="Hind" panose="02000000000000000000" pitchFamily="2" charset="77"/>
                <a:cs typeface="Hind" panose="02000000000000000000" pitchFamily="2" charset="77"/>
              </a:rPr>
              <a:t>Centralized?</a:t>
            </a:r>
            <a:br>
              <a:rPr lang="en-US" sz="1800" dirty="0">
                <a:solidFill>
                  <a:srgbClr val="ED0544"/>
                </a:solidFill>
                <a:latin typeface="Hind" panose="02000000000000000000" pitchFamily="2" charset="77"/>
                <a:cs typeface="Hind" panose="02000000000000000000" pitchFamily="2" charset="77"/>
              </a:rPr>
            </a:br>
            <a:r>
              <a:rPr lang="en-US" sz="1800" dirty="0">
                <a:solidFill>
                  <a:srgbClr val="ED0544"/>
                </a:solidFill>
                <a:latin typeface="Hind" panose="02000000000000000000" pitchFamily="2" charset="77"/>
                <a:cs typeface="Hind" panose="02000000000000000000" pitchFamily="2" charset="77"/>
              </a:rPr>
              <a:t>Distributed?</a:t>
            </a:r>
          </a:p>
        </p:txBody>
      </p:sp>
      <p:pic>
        <p:nvPicPr>
          <p:cNvPr id="8" name="Picture 7">
            <a:extLst>
              <a:ext uri="{FF2B5EF4-FFF2-40B4-BE49-F238E27FC236}">
                <a16:creationId xmlns:a16="http://schemas.microsoft.com/office/drawing/2014/main" id="{3CA9E162-E757-C541-8F42-78B0ACA6178C}"/>
              </a:ext>
            </a:extLst>
          </p:cNvPr>
          <p:cNvPicPr>
            <a:picLocks noChangeAspect="1"/>
          </p:cNvPicPr>
          <p:nvPr/>
        </p:nvPicPr>
        <p:blipFill>
          <a:blip r:embed="rId2"/>
          <a:stretch>
            <a:fillRect/>
          </a:stretch>
        </p:blipFill>
        <p:spPr>
          <a:xfrm>
            <a:off x="838199" y="1837943"/>
            <a:ext cx="4751919" cy="4322618"/>
          </a:xfrm>
          <a:prstGeom prst="rect">
            <a:avLst/>
          </a:prstGeom>
        </p:spPr>
      </p:pic>
    </p:spTree>
    <p:extLst>
      <p:ext uri="{BB962C8B-B14F-4D97-AF65-F5344CB8AC3E}">
        <p14:creationId xmlns:p14="http://schemas.microsoft.com/office/powerpoint/2010/main" val="3315717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a:srcRect r="24307"/>
          <a:stretch/>
        </p:blipFill>
        <p:spPr>
          <a:xfrm rot="18673111">
            <a:off x="4911069" y="1431899"/>
            <a:ext cx="1367194" cy="1782993"/>
          </a:xfrm>
          <a:prstGeom prst="rect">
            <a:avLst/>
          </a:prstGeom>
        </p:spPr>
      </p:pic>
      <p:sp>
        <p:nvSpPr>
          <p:cNvPr id="2" name="Title 1"/>
          <p:cNvSpPr>
            <a:spLocks noGrp="1"/>
          </p:cNvSpPr>
          <p:nvPr>
            <p:ph type="title"/>
          </p:nvPr>
        </p:nvSpPr>
        <p:spPr>
          <a:xfrm>
            <a:off x="833203" y="53107"/>
            <a:ext cx="10515600" cy="1325563"/>
          </a:xfrm>
        </p:spPr>
        <p:txBody>
          <a:bodyPr/>
          <a:lstStyle/>
          <a:p>
            <a:r>
              <a:rPr lang="en-US" dirty="0">
                <a:solidFill>
                  <a:schemeClr val="tx1"/>
                </a:solidFill>
              </a:rPr>
              <a:t>Applications</a:t>
            </a:r>
          </a:p>
        </p:txBody>
      </p:sp>
      <p:sp>
        <p:nvSpPr>
          <p:cNvPr id="4" name="Footer Placeholder 3"/>
          <p:cNvSpPr>
            <a:spLocks noGrp="1"/>
          </p:cNvSpPr>
          <p:nvPr>
            <p:ph type="ftr" sz="quarter" idx="11"/>
          </p:nvPr>
        </p:nvSpPr>
        <p:spPr/>
        <p:txBody>
          <a:bodyPr/>
          <a:lstStyle/>
          <a:p>
            <a:r>
              <a:rPr lang="en-US" dirty="0"/>
              <a:t>© Zigbee Alliance. All rights reserved. CONFIDENTIAL</a:t>
            </a:r>
          </a:p>
        </p:txBody>
      </p:sp>
      <p:pic>
        <p:nvPicPr>
          <p:cNvPr id="6" name="Picture 5"/>
          <p:cNvPicPr>
            <a:picLocks noChangeAspect="1"/>
          </p:cNvPicPr>
          <p:nvPr/>
        </p:nvPicPr>
        <p:blipFill>
          <a:blip r:embed="rId2"/>
          <a:stretch>
            <a:fillRect/>
          </a:stretch>
        </p:blipFill>
        <p:spPr>
          <a:xfrm rot="8126221" flipH="1">
            <a:off x="2820095" y="1808117"/>
            <a:ext cx="1556893" cy="1536868"/>
          </a:xfrm>
          <a:prstGeom prst="rect">
            <a:avLst/>
          </a:prstGeom>
        </p:spPr>
      </p:pic>
      <p:pic>
        <p:nvPicPr>
          <p:cNvPr id="7" name="Picture 6"/>
          <p:cNvPicPr>
            <a:picLocks noChangeAspect="1"/>
          </p:cNvPicPr>
          <p:nvPr/>
        </p:nvPicPr>
        <p:blipFill>
          <a:blip r:embed="rId2"/>
          <a:stretch>
            <a:fillRect/>
          </a:stretch>
        </p:blipFill>
        <p:spPr>
          <a:xfrm rot="4406788" flipH="1">
            <a:off x="1013130" y="1708586"/>
            <a:ext cx="1556893" cy="1536868"/>
          </a:xfrm>
          <a:prstGeom prst="rect">
            <a:avLst/>
          </a:prstGeom>
        </p:spPr>
      </p:pic>
      <p:pic>
        <p:nvPicPr>
          <p:cNvPr id="8" name="Picture 7"/>
          <p:cNvPicPr>
            <a:picLocks noChangeAspect="1"/>
          </p:cNvPicPr>
          <p:nvPr/>
        </p:nvPicPr>
        <p:blipFill>
          <a:blip r:embed="rId2"/>
          <a:stretch>
            <a:fillRect/>
          </a:stretch>
        </p:blipFill>
        <p:spPr>
          <a:xfrm rot="2930334" flipH="1">
            <a:off x="257994" y="3192960"/>
            <a:ext cx="1556893" cy="1536868"/>
          </a:xfrm>
          <a:prstGeom prst="rect">
            <a:avLst/>
          </a:prstGeom>
        </p:spPr>
      </p:pic>
      <p:pic>
        <p:nvPicPr>
          <p:cNvPr id="9" name="Picture 8"/>
          <p:cNvPicPr>
            <a:picLocks noChangeAspect="1"/>
          </p:cNvPicPr>
          <p:nvPr/>
        </p:nvPicPr>
        <p:blipFill>
          <a:blip r:embed="rId2"/>
          <a:stretch>
            <a:fillRect/>
          </a:stretch>
        </p:blipFill>
        <p:spPr>
          <a:xfrm flipH="1">
            <a:off x="2212851" y="4475523"/>
            <a:ext cx="1556893" cy="1536868"/>
          </a:xfrm>
          <a:prstGeom prst="rect">
            <a:avLst/>
          </a:prstGeom>
        </p:spPr>
      </p:pic>
      <p:pic>
        <p:nvPicPr>
          <p:cNvPr id="10" name="Picture 9"/>
          <p:cNvPicPr>
            <a:picLocks noChangeAspect="1"/>
          </p:cNvPicPr>
          <p:nvPr/>
        </p:nvPicPr>
        <p:blipFill>
          <a:blip r:embed="rId2"/>
          <a:stretch>
            <a:fillRect/>
          </a:stretch>
        </p:blipFill>
        <p:spPr>
          <a:xfrm rot="19202902" flipH="1">
            <a:off x="4544675" y="4026598"/>
            <a:ext cx="1556893" cy="1536868"/>
          </a:xfrm>
          <a:prstGeom prst="rect">
            <a:avLst/>
          </a:prstGeom>
        </p:spPr>
      </p:pic>
      <p:pic>
        <p:nvPicPr>
          <p:cNvPr id="11" name="Picture 2" descr="http://www.zigbee.org/DesktopModules/zigbeecertifiedproducts/ProductImages/7031400412XX%20on%20White%20%28Thumbnail%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4186" y="1410874"/>
            <a:ext cx="1091098" cy="149480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http://www.zigbee.org/DesktopModules/zigbeecertifiedproducts/ProductImages/248112067alertme_occsenso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766" y="1303588"/>
            <a:ext cx="1686477" cy="151783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http://www.zigbee.org/DesktopModules/zigbeecertifiedproducts/ProductImages/416976779kwikset_smartcod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78" y="3471213"/>
            <a:ext cx="1258405" cy="187502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http://www.zigbee.org/DesktopModules/zigbeecertifiedproducts/ProductImages/1556036127SingleLuxBulb.JPG"/>
          <p:cNvPicPr>
            <a:picLocks noChangeAspect="1" noChangeArrowheads="1"/>
          </p:cNvPicPr>
          <p:nvPr/>
        </p:nvPicPr>
        <p:blipFill rotWithShape="1">
          <a:blip r:embed="rId6">
            <a:extLst>
              <a:ext uri="{28A0092B-C50C-407E-A947-70E740481C1C}">
                <a14:useLocalDpi xmlns:a14="http://schemas.microsoft.com/office/drawing/2010/main" val="0"/>
              </a:ext>
            </a:extLst>
          </a:blip>
          <a:srcRect l="18601" r="25561"/>
          <a:stretch/>
        </p:blipFill>
        <p:spPr bwMode="auto">
          <a:xfrm>
            <a:off x="5307874" y="1682876"/>
            <a:ext cx="1172165" cy="185611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8" descr="http://www.zigbee.org/DesktopModules/zigbeecertifiedproducts/ProductImages/1989876285ecobee_SmartSi.jpg"/>
          <p:cNvPicPr>
            <a:picLocks noChangeAspect="1" noChangeArrowheads="1"/>
          </p:cNvPicPr>
          <p:nvPr/>
        </p:nvPicPr>
        <p:blipFill rotWithShape="1">
          <a:blip r:embed="rId7">
            <a:extLst>
              <a:ext uri="{28A0092B-C50C-407E-A947-70E740481C1C}">
                <a14:useLocalDpi xmlns:a14="http://schemas.microsoft.com/office/drawing/2010/main" val="0"/>
              </a:ext>
            </a:extLst>
          </a:blip>
          <a:srcRect l="5893" t="6699" r="680" b="9115"/>
          <a:stretch/>
        </p:blipFill>
        <p:spPr bwMode="auto">
          <a:xfrm>
            <a:off x="1196004" y="4978616"/>
            <a:ext cx="2081363" cy="125030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a:blip r:embed="rId2"/>
          <a:stretch>
            <a:fillRect/>
          </a:stretch>
        </p:blipFill>
        <p:spPr>
          <a:xfrm rot="11389838" flipH="1">
            <a:off x="6932592" y="1462796"/>
            <a:ext cx="1556893" cy="1536868"/>
          </a:xfrm>
          <a:prstGeom prst="rect">
            <a:avLst/>
          </a:prstGeom>
        </p:spPr>
      </p:pic>
      <p:pic>
        <p:nvPicPr>
          <p:cNvPr id="18" name="Picture 18" descr="http://www.zigbee.org/DesktopModules/zigbeecertifiedproducts/ProductImages/1989876285ecobee_SmartSi.jpg"/>
          <p:cNvPicPr>
            <a:picLocks noChangeAspect="1" noChangeArrowheads="1"/>
          </p:cNvPicPr>
          <p:nvPr/>
        </p:nvPicPr>
        <p:blipFill rotWithShape="1">
          <a:blip r:embed="rId7">
            <a:extLst>
              <a:ext uri="{28A0092B-C50C-407E-A947-70E740481C1C}">
                <a14:useLocalDpi xmlns:a14="http://schemas.microsoft.com/office/drawing/2010/main" val="0"/>
              </a:ext>
            </a:extLst>
          </a:blip>
          <a:srcRect l="5893" t="6699" r="680" b="9115"/>
          <a:stretch/>
        </p:blipFill>
        <p:spPr bwMode="auto">
          <a:xfrm>
            <a:off x="1196004" y="4978616"/>
            <a:ext cx="2081363" cy="125030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http://www.zigbee.org/DesktopModules/zigbeecertifiedproducts/ProductImages/264853112SD-9ZB.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617" y="1258688"/>
            <a:ext cx="1649874" cy="148488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0" descr="http://www.zigbee.org/DesktopModules/zigbeecertifiedproducts/ProductImages/2089201478ISMPUK.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57881" y="4513225"/>
            <a:ext cx="1524030" cy="172037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p:cNvPicPr>
            <a:picLocks noChangeAspect="1"/>
          </p:cNvPicPr>
          <p:nvPr/>
        </p:nvPicPr>
        <p:blipFill rotWithShape="1">
          <a:blip r:embed="rId2"/>
          <a:srcRect r="24307"/>
          <a:stretch/>
        </p:blipFill>
        <p:spPr>
          <a:xfrm rot="18673111">
            <a:off x="8796481" y="832846"/>
            <a:ext cx="1367194" cy="1782993"/>
          </a:xfrm>
          <a:prstGeom prst="rect">
            <a:avLst/>
          </a:prstGeom>
        </p:spPr>
      </p:pic>
      <p:pic>
        <p:nvPicPr>
          <p:cNvPr id="22" name="Picture 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40224" y="988561"/>
            <a:ext cx="1139601" cy="171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5"/>
          <p:cNvPicPr>
            <a:picLocks noChangeAspect="1"/>
          </p:cNvPicPr>
          <p:nvPr/>
        </p:nvPicPr>
        <p:blipFill>
          <a:blip r:embed="rId2"/>
          <a:stretch>
            <a:fillRect/>
          </a:stretch>
        </p:blipFill>
        <p:spPr>
          <a:xfrm rot="13750113" flipH="1">
            <a:off x="9669205" y="4221762"/>
            <a:ext cx="1556893" cy="1536868"/>
          </a:xfrm>
          <a:prstGeom prst="rect">
            <a:avLst/>
          </a:prstGeom>
        </p:spPr>
      </p:pic>
      <p:pic>
        <p:nvPicPr>
          <p:cNvPr id="23" name="Picture 2" descr="http://media.idownloadblog.com/wp-content/uploads/2014/03/hue_tap.jpg"/>
          <p:cNvPicPr>
            <a:picLocks noChangeAspect="1" noChangeArrowheads="1"/>
          </p:cNvPicPr>
          <p:nvPr/>
        </p:nvPicPr>
        <p:blipFill rotWithShape="1">
          <a:blip r:embed="rId11">
            <a:extLst>
              <a:ext uri="{28A0092B-C50C-407E-A947-70E740481C1C}">
                <a14:useLocalDpi xmlns:a14="http://schemas.microsoft.com/office/drawing/2010/main" val="0"/>
              </a:ext>
            </a:extLst>
          </a:blip>
          <a:srcRect t="3810" r="46561" b="6721"/>
          <a:stretch/>
        </p:blipFill>
        <p:spPr bwMode="auto">
          <a:xfrm>
            <a:off x="10207150" y="4475523"/>
            <a:ext cx="1234850" cy="119889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p:cNvPicPr>
            <a:picLocks noChangeAspect="1"/>
          </p:cNvPicPr>
          <p:nvPr/>
        </p:nvPicPr>
        <p:blipFill>
          <a:blip r:embed="rId2"/>
          <a:stretch>
            <a:fillRect/>
          </a:stretch>
        </p:blipFill>
        <p:spPr>
          <a:xfrm rot="4406788" flipH="1">
            <a:off x="7771064" y="5124447"/>
            <a:ext cx="1556893" cy="1536868"/>
          </a:xfrm>
          <a:prstGeom prst="rect">
            <a:avLst/>
          </a:prstGeom>
        </p:spPr>
      </p:pic>
      <p:pic>
        <p:nvPicPr>
          <p:cNvPr id="15" name="Picture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368876" y="4294679"/>
            <a:ext cx="1435747" cy="1990741"/>
          </a:xfrm>
          <a:prstGeom prst="rect">
            <a:avLst/>
          </a:prstGeom>
        </p:spPr>
      </p:pic>
    </p:spTree>
    <p:extLst>
      <p:ext uri="{BB962C8B-B14F-4D97-AF65-F5344CB8AC3E}">
        <p14:creationId xmlns:p14="http://schemas.microsoft.com/office/powerpoint/2010/main" val="3568036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29936" y="3633898"/>
            <a:ext cx="4980056" cy="3023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a:extLst>
              <a:ext uri="{FF2B5EF4-FFF2-40B4-BE49-F238E27FC236}">
                <a16:creationId xmlns:a16="http://schemas.microsoft.com/office/drawing/2014/main" id="{A2191BA5-F2B7-374E-93C1-163851519DD3}"/>
              </a:ext>
            </a:extLst>
          </p:cNvPr>
          <p:cNvSpPr/>
          <p:nvPr/>
        </p:nvSpPr>
        <p:spPr>
          <a:xfrm>
            <a:off x="0" y="-57946"/>
            <a:ext cx="6365117" cy="691594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75168" y="56679"/>
            <a:ext cx="10515600" cy="1325563"/>
          </a:xfrm>
        </p:spPr>
        <p:txBody>
          <a:bodyPr/>
          <a:lstStyle/>
          <a:p>
            <a:r>
              <a:rPr lang="en-US" dirty="0">
                <a:solidFill>
                  <a:schemeClr val="tx1"/>
                </a:solidFill>
              </a:rPr>
              <a:t>Applications</a:t>
            </a:r>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47" t="2616" r="2660" b="2183"/>
          <a:stretch/>
        </p:blipFill>
        <p:spPr bwMode="auto">
          <a:xfrm>
            <a:off x="675168" y="1382242"/>
            <a:ext cx="3163055" cy="2244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182" t="136" r="362" b="996"/>
          <a:stretch/>
        </p:blipFill>
        <p:spPr>
          <a:xfrm>
            <a:off x="648988" y="3916813"/>
            <a:ext cx="3163055" cy="2362915"/>
          </a:xfrm>
          <a:prstGeom prst="rect">
            <a:avLst/>
          </a:prstGeom>
          <a:ln>
            <a:noFill/>
          </a:ln>
          <a:effectLst>
            <a:outerShdw dist="38100" sx="1000" sy="1000" algn="tl" rotWithShape="0">
              <a:srgbClr val="000000"/>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4" descr="mayflower_streetlight_930"/>
          <p:cNvPicPr>
            <a:picLocks noChangeAspect="1" noChangeArrowheads="1"/>
          </p:cNvPicPr>
          <p:nvPr/>
        </p:nvPicPr>
        <p:blipFill rotWithShape="1">
          <a:blip r:embed="rId5">
            <a:extLst>
              <a:ext uri="{28A0092B-C50C-407E-A947-70E740481C1C}">
                <a14:useLocalDpi xmlns:a14="http://schemas.microsoft.com/office/drawing/2010/main" val="0"/>
              </a:ext>
            </a:extLst>
          </a:blip>
          <a:srcRect t="31992"/>
          <a:stretch/>
        </p:blipFill>
        <p:spPr bwMode="auto">
          <a:xfrm>
            <a:off x="7040285" y="1510532"/>
            <a:ext cx="4467983" cy="201917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894453" y="3983238"/>
            <a:ext cx="2470664" cy="830997"/>
          </a:xfrm>
          <a:prstGeom prst="rect">
            <a:avLst/>
          </a:prstGeom>
          <a:noFill/>
        </p:spPr>
        <p:txBody>
          <a:bodyPr wrap="square" rtlCol="0">
            <a:spAutoFit/>
          </a:bodyPr>
          <a:lstStyle/>
          <a:p>
            <a:r>
              <a:rPr lang="en-US" sz="1600" b="1" dirty="0">
                <a:solidFill>
                  <a:srgbClr val="ED0544"/>
                </a:solidFill>
                <a:latin typeface="Hind" panose="02000000000000000000" pitchFamily="2" charset="77"/>
                <a:cs typeface="Hind" panose="02000000000000000000" pitchFamily="2" charset="77"/>
              </a:rPr>
              <a:t>Aria Hotel City Center, </a:t>
            </a:r>
            <a:br>
              <a:rPr lang="en-US" sz="1600" b="1" dirty="0">
                <a:solidFill>
                  <a:srgbClr val="ED0544"/>
                </a:solidFill>
                <a:latin typeface="Hind" panose="02000000000000000000" pitchFamily="2" charset="77"/>
                <a:cs typeface="Hind" panose="02000000000000000000" pitchFamily="2" charset="77"/>
              </a:rPr>
            </a:br>
            <a:r>
              <a:rPr lang="en-US" sz="1600" b="1" dirty="0">
                <a:solidFill>
                  <a:srgbClr val="ED0544"/>
                </a:solidFill>
                <a:latin typeface="Hind" panose="02000000000000000000" pitchFamily="2" charset="77"/>
                <a:cs typeface="Hind" panose="02000000000000000000" pitchFamily="2" charset="77"/>
              </a:rPr>
              <a:t>Las Vegas:</a:t>
            </a:r>
          </a:p>
          <a:p>
            <a:r>
              <a:rPr lang="en-US" sz="1600" dirty="0">
                <a:solidFill>
                  <a:srgbClr val="ED0544"/>
                </a:solidFill>
                <a:latin typeface="Hind" panose="02000000000000000000" pitchFamily="2" charset="77"/>
                <a:cs typeface="Hind" panose="02000000000000000000" pitchFamily="2" charset="77"/>
              </a:rPr>
              <a:t>+ 100,000 Zigbee devices</a:t>
            </a:r>
          </a:p>
        </p:txBody>
      </p:sp>
      <p:sp>
        <p:nvSpPr>
          <p:cNvPr id="9" name="TextBox 8"/>
          <p:cNvSpPr txBox="1"/>
          <p:nvPr/>
        </p:nvSpPr>
        <p:spPr>
          <a:xfrm>
            <a:off x="3894453" y="1389582"/>
            <a:ext cx="3278281" cy="830997"/>
          </a:xfrm>
          <a:prstGeom prst="rect">
            <a:avLst/>
          </a:prstGeom>
          <a:noFill/>
        </p:spPr>
        <p:txBody>
          <a:bodyPr wrap="square" rtlCol="0">
            <a:spAutoFit/>
          </a:bodyPr>
          <a:lstStyle/>
          <a:p>
            <a:r>
              <a:rPr lang="en-US" sz="1600" b="1" dirty="0">
                <a:solidFill>
                  <a:srgbClr val="ED0544"/>
                </a:solidFill>
                <a:latin typeface="Hind" panose="02000000000000000000" pitchFamily="2" charset="77"/>
                <a:cs typeface="Hind" panose="02000000000000000000" pitchFamily="2" charset="77"/>
              </a:rPr>
              <a:t>GM Spring Hill Plant: </a:t>
            </a:r>
            <a:br>
              <a:rPr lang="en-US" sz="1600" dirty="0">
                <a:solidFill>
                  <a:srgbClr val="ED0544"/>
                </a:solidFill>
                <a:latin typeface="Hind" panose="02000000000000000000" pitchFamily="2" charset="77"/>
                <a:cs typeface="Hind" panose="02000000000000000000" pitchFamily="2" charset="77"/>
              </a:rPr>
            </a:br>
            <a:r>
              <a:rPr lang="en-US" sz="1600" dirty="0">
                <a:solidFill>
                  <a:srgbClr val="ED0544"/>
                </a:solidFill>
                <a:latin typeface="Hind" panose="02000000000000000000" pitchFamily="2" charset="77"/>
                <a:cs typeface="Hind" panose="02000000000000000000" pitchFamily="2" charset="77"/>
              </a:rPr>
              <a:t>28,773 connected lights, </a:t>
            </a:r>
            <a:br>
              <a:rPr lang="en-US" sz="1600" dirty="0">
                <a:solidFill>
                  <a:srgbClr val="ED0544"/>
                </a:solidFill>
                <a:latin typeface="Hind" panose="02000000000000000000" pitchFamily="2" charset="77"/>
                <a:cs typeface="Hind" panose="02000000000000000000" pitchFamily="2" charset="77"/>
              </a:rPr>
            </a:br>
            <a:r>
              <a:rPr lang="en-US" sz="1600" dirty="0">
                <a:solidFill>
                  <a:srgbClr val="ED0544"/>
                </a:solidFill>
                <a:latin typeface="Hind" panose="02000000000000000000" pitchFamily="2" charset="77"/>
                <a:cs typeface="Hind" panose="02000000000000000000" pitchFamily="2" charset="77"/>
              </a:rPr>
              <a:t>20 million square feet</a:t>
            </a:r>
          </a:p>
        </p:txBody>
      </p:sp>
      <p:pic>
        <p:nvPicPr>
          <p:cNvPr id="13" name="Picture 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696191" y="3018930"/>
            <a:ext cx="1501085" cy="1229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7040285" y="873659"/>
            <a:ext cx="8003951" cy="584775"/>
          </a:xfrm>
          <a:prstGeom prst="rect">
            <a:avLst/>
          </a:prstGeom>
          <a:noFill/>
        </p:spPr>
        <p:txBody>
          <a:bodyPr wrap="square" rtlCol="0">
            <a:spAutoFit/>
          </a:bodyPr>
          <a:lstStyle/>
          <a:p>
            <a:r>
              <a:rPr lang="en-US" sz="1600" b="1" dirty="0">
                <a:solidFill>
                  <a:srgbClr val="ED0544"/>
                </a:solidFill>
                <a:latin typeface="Hind" panose="02000000000000000000" pitchFamily="2" charset="77"/>
                <a:cs typeface="Hind" panose="02000000000000000000" pitchFamily="2" charset="77"/>
              </a:rPr>
              <a:t>Hampshire City Council, Hampshire UK: </a:t>
            </a:r>
            <a:br>
              <a:rPr lang="en-US" sz="1600" b="1" dirty="0">
                <a:solidFill>
                  <a:srgbClr val="ED0544"/>
                </a:solidFill>
                <a:latin typeface="Hind" panose="02000000000000000000" pitchFamily="2" charset="77"/>
                <a:cs typeface="Hind" panose="02000000000000000000" pitchFamily="2" charset="77"/>
              </a:rPr>
            </a:br>
            <a:r>
              <a:rPr lang="en-US" sz="1600" dirty="0">
                <a:solidFill>
                  <a:srgbClr val="ED0544"/>
                </a:solidFill>
                <a:latin typeface="Hind" panose="02000000000000000000" pitchFamily="2" charset="77"/>
                <a:cs typeface="Hind" panose="02000000000000000000" pitchFamily="2" charset="77"/>
              </a:rPr>
              <a:t>90,000 connected street lights</a:t>
            </a:r>
          </a:p>
        </p:txBody>
      </p:sp>
    </p:spTree>
    <p:extLst>
      <p:ext uri="{BB962C8B-B14F-4D97-AF65-F5344CB8AC3E}">
        <p14:creationId xmlns:p14="http://schemas.microsoft.com/office/powerpoint/2010/main" val="1045720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Summary</a:t>
            </a:r>
          </a:p>
        </p:txBody>
      </p:sp>
    </p:spTree>
    <p:extLst>
      <p:ext uri="{BB962C8B-B14F-4D97-AF65-F5344CB8AC3E}">
        <p14:creationId xmlns:p14="http://schemas.microsoft.com/office/powerpoint/2010/main" val="761428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87641" y="5205321"/>
            <a:ext cx="3813717" cy="954107"/>
          </a:xfrm>
          <a:prstGeom prst="rect">
            <a:avLst/>
          </a:prstGeom>
          <a:noFill/>
        </p:spPr>
        <p:txBody>
          <a:bodyPr wrap="square" rtlCol="0">
            <a:spAutoFit/>
          </a:bodyPr>
          <a:lstStyle/>
          <a:p>
            <a:pPr algn="ctr"/>
            <a:r>
              <a:rPr lang="en-US" sz="2800" b="1" dirty="0">
                <a:latin typeface="Hind" panose="02000000000000000000" pitchFamily="2" charset="77"/>
                <a:cs typeface="Hind" panose="02000000000000000000" pitchFamily="2" charset="77"/>
              </a:rPr>
              <a:t>Flexible </a:t>
            </a:r>
            <a:br>
              <a:rPr lang="en-US" sz="2800" b="1" dirty="0">
                <a:latin typeface="Hind" panose="02000000000000000000" pitchFamily="2" charset="77"/>
                <a:cs typeface="Hind" panose="02000000000000000000" pitchFamily="2" charset="77"/>
              </a:rPr>
            </a:br>
            <a:r>
              <a:rPr lang="en-US" sz="2800" b="1" dirty="0">
                <a:latin typeface="Hind" panose="02000000000000000000" pitchFamily="2" charset="77"/>
                <a:cs typeface="Hind" panose="02000000000000000000" pitchFamily="2" charset="77"/>
              </a:rPr>
              <a:t>self-organizing mesh </a:t>
            </a:r>
          </a:p>
        </p:txBody>
      </p:sp>
      <p:sp>
        <p:nvSpPr>
          <p:cNvPr id="7" name="TextBox 6"/>
          <p:cNvSpPr txBox="1"/>
          <p:nvPr/>
        </p:nvSpPr>
        <p:spPr>
          <a:xfrm>
            <a:off x="4740717" y="5205321"/>
            <a:ext cx="3048193" cy="954107"/>
          </a:xfrm>
          <a:prstGeom prst="rect">
            <a:avLst/>
          </a:prstGeom>
          <a:noFill/>
        </p:spPr>
        <p:txBody>
          <a:bodyPr wrap="square" rtlCol="0">
            <a:spAutoFit/>
          </a:bodyPr>
          <a:lstStyle/>
          <a:p>
            <a:pPr algn="ctr"/>
            <a:r>
              <a:rPr lang="en-US" sz="2800" b="1" dirty="0">
                <a:latin typeface="Hind" panose="02000000000000000000" pitchFamily="2" charset="77"/>
                <a:cs typeface="Hind" panose="02000000000000000000" pitchFamily="2" charset="77"/>
              </a:rPr>
              <a:t>Ultra </a:t>
            </a:r>
            <a:br>
              <a:rPr lang="en-US" sz="2800" b="1" dirty="0">
                <a:latin typeface="Hind" panose="02000000000000000000" pitchFamily="2" charset="77"/>
                <a:cs typeface="Hind" panose="02000000000000000000" pitchFamily="2" charset="77"/>
              </a:rPr>
            </a:br>
            <a:r>
              <a:rPr lang="en-US" sz="2800" b="1" dirty="0">
                <a:latin typeface="Hind" panose="02000000000000000000" pitchFamily="2" charset="77"/>
                <a:cs typeface="Hind" panose="02000000000000000000" pitchFamily="2" charset="77"/>
              </a:rPr>
              <a:t>low-power</a:t>
            </a:r>
          </a:p>
        </p:txBody>
      </p:sp>
      <p:sp>
        <p:nvSpPr>
          <p:cNvPr id="8" name="TextBox 7"/>
          <p:cNvSpPr txBox="1"/>
          <p:nvPr/>
        </p:nvSpPr>
        <p:spPr>
          <a:xfrm>
            <a:off x="8263379" y="5205321"/>
            <a:ext cx="3813717" cy="954107"/>
          </a:xfrm>
          <a:prstGeom prst="rect">
            <a:avLst/>
          </a:prstGeom>
          <a:noFill/>
        </p:spPr>
        <p:txBody>
          <a:bodyPr wrap="square" rtlCol="0">
            <a:spAutoFit/>
          </a:bodyPr>
          <a:lstStyle/>
          <a:p>
            <a:pPr algn="ctr"/>
            <a:r>
              <a:rPr lang="en-US" sz="2800" b="1" dirty="0">
                <a:latin typeface="Hind" panose="02000000000000000000" pitchFamily="2" charset="77"/>
                <a:cs typeface="Hind" panose="02000000000000000000" pitchFamily="2" charset="77"/>
              </a:rPr>
              <a:t>Library of </a:t>
            </a:r>
            <a:br>
              <a:rPr lang="en-US" sz="2800" b="1" dirty="0">
                <a:latin typeface="Hind" panose="02000000000000000000" pitchFamily="2" charset="77"/>
                <a:cs typeface="Hind" panose="02000000000000000000" pitchFamily="2" charset="77"/>
              </a:rPr>
            </a:br>
            <a:r>
              <a:rPr lang="en-US" sz="2800" b="1" dirty="0">
                <a:latin typeface="Hind" panose="02000000000000000000" pitchFamily="2" charset="77"/>
                <a:cs typeface="Hind" panose="02000000000000000000" pitchFamily="2" charset="77"/>
              </a:rPr>
              <a:t>applications</a:t>
            </a:r>
          </a:p>
        </p:txBody>
      </p:sp>
      <p:sp>
        <p:nvSpPr>
          <p:cNvPr id="9" name="TextBox 8"/>
          <p:cNvSpPr txBox="1"/>
          <p:nvPr/>
        </p:nvSpPr>
        <p:spPr>
          <a:xfrm>
            <a:off x="4366385" y="5420764"/>
            <a:ext cx="338011" cy="523220"/>
          </a:xfrm>
          <a:prstGeom prst="rect">
            <a:avLst/>
          </a:prstGeom>
          <a:noFill/>
        </p:spPr>
        <p:txBody>
          <a:bodyPr wrap="square" rtlCol="0">
            <a:spAutoFit/>
          </a:bodyPr>
          <a:lstStyle/>
          <a:p>
            <a:r>
              <a:rPr lang="en-US" sz="2800" b="1" dirty="0">
                <a:latin typeface="Hind" panose="02000000000000000000" pitchFamily="2" charset="77"/>
                <a:cs typeface="Hind" panose="02000000000000000000" pitchFamily="2" charset="77"/>
              </a:rPr>
              <a:t>+</a:t>
            </a:r>
          </a:p>
        </p:txBody>
      </p:sp>
      <p:sp>
        <p:nvSpPr>
          <p:cNvPr id="10" name="TextBox 9"/>
          <p:cNvSpPr txBox="1"/>
          <p:nvPr/>
        </p:nvSpPr>
        <p:spPr>
          <a:xfrm>
            <a:off x="7830336" y="5420764"/>
            <a:ext cx="546410" cy="523220"/>
          </a:xfrm>
          <a:prstGeom prst="rect">
            <a:avLst/>
          </a:prstGeom>
          <a:noFill/>
        </p:spPr>
        <p:txBody>
          <a:bodyPr wrap="square" rtlCol="0">
            <a:spAutoFit/>
          </a:bodyPr>
          <a:lstStyle/>
          <a:p>
            <a:r>
              <a:rPr lang="en-US" sz="2800" b="1" dirty="0">
                <a:latin typeface="Hind" panose="02000000000000000000" pitchFamily="2" charset="77"/>
                <a:cs typeface="Hind" panose="02000000000000000000" pitchFamily="2" charset="77"/>
              </a:rPr>
              <a:t>+</a:t>
            </a:r>
          </a:p>
        </p:txBody>
      </p:sp>
      <p:pic>
        <p:nvPicPr>
          <p:cNvPr id="24" name="Picture 5">
            <a:extLst>
              <a:ext uri="{FF2B5EF4-FFF2-40B4-BE49-F238E27FC236}">
                <a16:creationId xmlns:a16="http://schemas.microsoft.com/office/drawing/2014/main" id="{3AA9C33D-4B45-48DA-9F70-067C1457443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 r="-849" b="38068"/>
          <a:stretch/>
        </p:blipFill>
        <p:spPr bwMode="auto">
          <a:xfrm>
            <a:off x="1084837" y="789953"/>
            <a:ext cx="3983274" cy="1038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50504FD4-F531-CF47-B685-C1B1FEC4F3DD}"/>
              </a:ext>
            </a:extLst>
          </p:cNvPr>
          <p:cNvPicPr>
            <a:picLocks noChangeAspect="1"/>
          </p:cNvPicPr>
          <p:nvPr/>
        </p:nvPicPr>
        <p:blipFill>
          <a:blip r:embed="rId3"/>
          <a:stretch>
            <a:fillRect/>
          </a:stretch>
        </p:blipFill>
        <p:spPr>
          <a:xfrm rot="5400000">
            <a:off x="5742405" y="2803994"/>
            <a:ext cx="1044814" cy="1708187"/>
          </a:xfrm>
          <a:prstGeom prst="rect">
            <a:avLst/>
          </a:prstGeom>
        </p:spPr>
      </p:pic>
      <p:pic>
        <p:nvPicPr>
          <p:cNvPr id="26" name="Picture 25">
            <a:extLst>
              <a:ext uri="{FF2B5EF4-FFF2-40B4-BE49-F238E27FC236}">
                <a16:creationId xmlns:a16="http://schemas.microsoft.com/office/drawing/2014/main" id="{03218A05-CA7E-2A42-86E4-22C1D759502D}"/>
              </a:ext>
            </a:extLst>
          </p:cNvPr>
          <p:cNvPicPr>
            <a:picLocks noChangeAspect="1"/>
          </p:cNvPicPr>
          <p:nvPr/>
        </p:nvPicPr>
        <p:blipFill>
          <a:blip r:embed="rId4"/>
          <a:stretch>
            <a:fillRect/>
          </a:stretch>
        </p:blipFill>
        <p:spPr>
          <a:xfrm>
            <a:off x="9171275" y="2982665"/>
            <a:ext cx="1997924" cy="1619698"/>
          </a:xfrm>
          <a:prstGeom prst="rect">
            <a:avLst/>
          </a:prstGeom>
        </p:spPr>
      </p:pic>
      <p:sp>
        <p:nvSpPr>
          <p:cNvPr id="30" name="TextBox 29">
            <a:extLst>
              <a:ext uri="{FF2B5EF4-FFF2-40B4-BE49-F238E27FC236}">
                <a16:creationId xmlns:a16="http://schemas.microsoft.com/office/drawing/2014/main" id="{DA5B1EEC-29CD-DF40-B2AE-11AEEF3B2E80}"/>
              </a:ext>
            </a:extLst>
          </p:cNvPr>
          <p:cNvSpPr txBox="1"/>
          <p:nvPr/>
        </p:nvSpPr>
        <p:spPr>
          <a:xfrm>
            <a:off x="9317288" y="625381"/>
            <a:ext cx="1705897" cy="1754326"/>
          </a:xfrm>
          <a:prstGeom prst="rect">
            <a:avLst/>
          </a:prstGeom>
          <a:solidFill>
            <a:schemeClr val="bg1">
              <a:lumMod val="95000"/>
            </a:schemeClr>
          </a:solidFill>
        </p:spPr>
        <p:txBody>
          <a:bodyPr wrap="square" rtlCol="0">
            <a:spAutoFit/>
          </a:bodyPr>
          <a:lstStyle/>
          <a:p>
            <a:r>
              <a:rPr lang="en-US" sz="1200" b="1" dirty="0">
                <a:solidFill>
                  <a:srgbClr val="ED0544"/>
                </a:solidFill>
                <a:latin typeface="Hind" panose="02000000000000000000" pitchFamily="2" charset="77"/>
                <a:cs typeface="Hind" panose="02000000000000000000" pitchFamily="2" charset="77"/>
              </a:rPr>
              <a:t>Security &amp; Safety</a:t>
            </a:r>
          </a:p>
          <a:p>
            <a:r>
              <a:rPr lang="en-US" sz="1200" b="1" dirty="0">
                <a:solidFill>
                  <a:srgbClr val="ED0544"/>
                </a:solidFill>
                <a:latin typeface="Hind" panose="02000000000000000000" pitchFamily="2" charset="77"/>
                <a:cs typeface="Hind" panose="02000000000000000000" pitchFamily="2" charset="77"/>
              </a:rPr>
              <a:t>HVAC</a:t>
            </a:r>
          </a:p>
          <a:p>
            <a:r>
              <a:rPr lang="en-US" sz="1200" b="1" dirty="0">
                <a:solidFill>
                  <a:srgbClr val="ED0544"/>
                </a:solidFill>
                <a:latin typeface="Hind" panose="02000000000000000000" pitchFamily="2" charset="77"/>
                <a:cs typeface="Hind" panose="02000000000000000000" pitchFamily="2" charset="77"/>
              </a:rPr>
              <a:t>Lighting</a:t>
            </a:r>
          </a:p>
          <a:p>
            <a:r>
              <a:rPr lang="en-US" sz="1200" b="1" dirty="0">
                <a:solidFill>
                  <a:srgbClr val="ED0544"/>
                </a:solidFill>
                <a:latin typeface="Hind" panose="02000000000000000000" pitchFamily="2" charset="77"/>
                <a:cs typeface="Hind" panose="02000000000000000000" pitchFamily="2" charset="77"/>
              </a:rPr>
              <a:t>Retail</a:t>
            </a:r>
          </a:p>
          <a:p>
            <a:r>
              <a:rPr lang="en-US" sz="1200" b="1" dirty="0">
                <a:solidFill>
                  <a:srgbClr val="ED0544"/>
                </a:solidFill>
                <a:latin typeface="Hind" panose="02000000000000000000" pitchFamily="2" charset="77"/>
                <a:cs typeface="Hind" panose="02000000000000000000" pitchFamily="2" charset="77"/>
              </a:rPr>
              <a:t>Sensing</a:t>
            </a:r>
          </a:p>
          <a:p>
            <a:r>
              <a:rPr lang="en-US" sz="1200" b="1" dirty="0">
                <a:solidFill>
                  <a:srgbClr val="ED0544"/>
                </a:solidFill>
                <a:latin typeface="Hind" panose="02000000000000000000" pitchFamily="2" charset="77"/>
                <a:cs typeface="Hind" panose="02000000000000000000" pitchFamily="2" charset="77"/>
              </a:rPr>
              <a:t>Commissioning</a:t>
            </a:r>
          </a:p>
          <a:p>
            <a:r>
              <a:rPr lang="en-US" sz="1200" b="1" dirty="0">
                <a:solidFill>
                  <a:srgbClr val="ED0544"/>
                </a:solidFill>
                <a:latin typeface="Hind" panose="02000000000000000000" pitchFamily="2" charset="77"/>
                <a:cs typeface="Hind" panose="02000000000000000000" pitchFamily="2" charset="77"/>
              </a:rPr>
              <a:t>Energy metering</a:t>
            </a:r>
            <a:br>
              <a:rPr lang="en-US" sz="1200" b="1" dirty="0">
                <a:solidFill>
                  <a:srgbClr val="ED0544"/>
                </a:solidFill>
                <a:latin typeface="Hind" panose="02000000000000000000" pitchFamily="2" charset="77"/>
                <a:cs typeface="Hind" panose="02000000000000000000" pitchFamily="2" charset="77"/>
              </a:rPr>
            </a:br>
            <a:r>
              <a:rPr lang="en-US" sz="1200" b="1" dirty="0">
                <a:solidFill>
                  <a:srgbClr val="ED0544"/>
                </a:solidFill>
                <a:latin typeface="Hind" panose="02000000000000000000" pitchFamily="2" charset="77"/>
                <a:cs typeface="Hind" panose="02000000000000000000" pitchFamily="2" charset="77"/>
              </a:rPr>
              <a:t>Appliances</a:t>
            </a:r>
          </a:p>
          <a:p>
            <a:r>
              <a:rPr lang="en-US" sz="1200" b="1" dirty="0">
                <a:solidFill>
                  <a:srgbClr val="ED0544"/>
                </a:solidFill>
                <a:latin typeface="Hind" panose="02000000000000000000" pitchFamily="2" charset="77"/>
                <a:cs typeface="Hind" panose="02000000000000000000" pitchFamily="2" charset="77"/>
              </a:rPr>
              <a:t>Telecommunication</a:t>
            </a:r>
          </a:p>
        </p:txBody>
      </p:sp>
      <p:pic>
        <p:nvPicPr>
          <p:cNvPr id="91" name="Picture 90">
            <a:extLst>
              <a:ext uri="{FF2B5EF4-FFF2-40B4-BE49-F238E27FC236}">
                <a16:creationId xmlns:a16="http://schemas.microsoft.com/office/drawing/2014/main" id="{636EB472-F4A8-A248-9B49-D81C09325BD6}"/>
              </a:ext>
            </a:extLst>
          </p:cNvPr>
          <p:cNvPicPr>
            <a:picLocks noChangeAspect="1"/>
          </p:cNvPicPr>
          <p:nvPr/>
        </p:nvPicPr>
        <p:blipFill>
          <a:blip r:embed="rId5"/>
          <a:stretch>
            <a:fillRect/>
          </a:stretch>
        </p:blipFill>
        <p:spPr>
          <a:xfrm>
            <a:off x="1395755" y="2644056"/>
            <a:ext cx="2398952" cy="2287173"/>
          </a:xfrm>
          <a:prstGeom prst="rect">
            <a:avLst/>
          </a:prstGeom>
        </p:spPr>
      </p:pic>
      <p:cxnSp>
        <p:nvCxnSpPr>
          <p:cNvPr id="5" name="Straight Connector 4">
            <a:extLst>
              <a:ext uri="{FF2B5EF4-FFF2-40B4-BE49-F238E27FC236}">
                <a16:creationId xmlns:a16="http://schemas.microsoft.com/office/drawing/2014/main" id="{60CE52A6-E9FF-0A43-8C22-60D4D39F2B55}"/>
              </a:ext>
            </a:extLst>
          </p:cNvPr>
          <p:cNvCxnSpPr>
            <a:cxnSpLocks/>
            <a:stCxn id="26" idx="0"/>
            <a:endCxn id="30" idx="2"/>
          </p:cNvCxnSpPr>
          <p:nvPr/>
        </p:nvCxnSpPr>
        <p:spPr>
          <a:xfrm flipV="1">
            <a:off x="10170237" y="2379707"/>
            <a:ext cx="0" cy="602958"/>
          </a:xfrm>
          <a:prstGeom prst="line">
            <a:avLst/>
          </a:prstGeom>
          <a:ln>
            <a:solidFill>
              <a:srgbClr val="ED054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9485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Zigbee leading the industry</a:t>
            </a:r>
          </a:p>
        </p:txBody>
      </p:sp>
      <p:sp>
        <p:nvSpPr>
          <p:cNvPr id="3" name="Content Placeholder 2"/>
          <p:cNvSpPr>
            <a:spLocks noGrp="1"/>
          </p:cNvSpPr>
          <p:nvPr>
            <p:ph idx="1"/>
          </p:nvPr>
        </p:nvSpPr>
        <p:spPr>
          <a:xfrm>
            <a:off x="838199" y="1825626"/>
            <a:ext cx="10674927" cy="4187716"/>
          </a:xfrm>
        </p:spPr>
        <p:txBody>
          <a:bodyPr>
            <a:normAutofit fontScale="92500" lnSpcReduction="10000"/>
          </a:bodyPr>
          <a:lstStyle/>
          <a:p>
            <a:pPr marL="0" indent="0">
              <a:buNone/>
            </a:pPr>
            <a:r>
              <a:rPr lang="en-US" sz="3000" dirty="0"/>
              <a:t>Zigbee Certifications growing exponentially</a:t>
            </a:r>
          </a:p>
          <a:p>
            <a:pPr lvl="1"/>
            <a:r>
              <a:rPr lang="en-US" sz="2800" dirty="0"/>
              <a:t>Includes lighting, sensors, reference designs, with more in the pipeline.</a:t>
            </a:r>
          </a:p>
          <a:p>
            <a:pPr lvl="1"/>
            <a:r>
              <a:rPr lang="en-US" sz="2800" dirty="0"/>
              <a:t>75+ device types and growing</a:t>
            </a:r>
          </a:p>
          <a:p>
            <a:pPr marL="0" indent="0">
              <a:buNone/>
            </a:pPr>
            <a:endParaRPr lang="en-US" sz="3300" dirty="0"/>
          </a:p>
          <a:p>
            <a:pPr marL="0" indent="0">
              <a:buNone/>
            </a:pPr>
            <a:r>
              <a:rPr lang="en-US" sz="3300" dirty="0"/>
              <a:t>Zigbee products are backwards-compatible with existing Zigbee products built to previous specifications</a:t>
            </a:r>
          </a:p>
          <a:p>
            <a:pPr lvl="1"/>
            <a:r>
              <a:rPr lang="en-US" sz="2800" dirty="0"/>
              <a:t>They can connect </a:t>
            </a:r>
            <a:r>
              <a:rPr lang="en-US" sz="2800" i="1" dirty="0"/>
              <a:t>and</a:t>
            </a:r>
            <a:r>
              <a:rPr lang="en-US" sz="2800" dirty="0"/>
              <a:t> communicate using the same IoT language with each other, and millions of Zigbee products already deployed in smart homes and buildings.</a:t>
            </a:r>
          </a:p>
        </p:txBody>
      </p:sp>
    </p:spTree>
    <p:extLst>
      <p:ext uri="{BB962C8B-B14F-4D97-AF65-F5344CB8AC3E}">
        <p14:creationId xmlns:p14="http://schemas.microsoft.com/office/powerpoint/2010/main" val="508705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a:stCxn id="36" idx="6"/>
          </p:cNvCxnSpPr>
          <p:nvPr/>
        </p:nvCxnSpPr>
        <p:spPr>
          <a:xfrm>
            <a:off x="2860932" y="3207007"/>
            <a:ext cx="4679423" cy="13244"/>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flipH="1" flipV="1">
            <a:off x="7547501" y="3231730"/>
            <a:ext cx="1109658" cy="76676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7547502" y="2884067"/>
            <a:ext cx="1319209" cy="34766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7121009" y="3588918"/>
            <a:ext cx="769763" cy="369332"/>
          </a:xfrm>
          <a:prstGeom prst="rect">
            <a:avLst/>
          </a:prstGeom>
          <a:noFill/>
        </p:spPr>
        <p:txBody>
          <a:bodyPr wrap="none" rtlCol="0">
            <a:spAutoFit/>
          </a:bodyPr>
          <a:lstStyle/>
          <a:p>
            <a:r>
              <a:rPr lang="en-GB" b="1" dirty="0">
                <a:latin typeface="Hind" panose="02000000000000000000" pitchFamily="2" charset="77"/>
                <a:cs typeface="Hind" panose="02000000000000000000" pitchFamily="2" charset="77"/>
              </a:rPr>
              <a:t>OPEN</a:t>
            </a:r>
          </a:p>
        </p:txBody>
      </p:sp>
      <p:sp>
        <p:nvSpPr>
          <p:cNvPr id="15" name="TextBox 14"/>
          <p:cNvSpPr txBox="1"/>
          <p:nvPr/>
        </p:nvSpPr>
        <p:spPr>
          <a:xfrm>
            <a:off x="8447365" y="3179343"/>
            <a:ext cx="769763" cy="369332"/>
          </a:xfrm>
          <a:prstGeom prst="rect">
            <a:avLst/>
          </a:prstGeom>
          <a:noFill/>
        </p:spPr>
        <p:txBody>
          <a:bodyPr wrap="none" rtlCol="0">
            <a:spAutoFit/>
          </a:bodyPr>
          <a:lstStyle/>
          <a:p>
            <a:r>
              <a:rPr lang="en-GB" b="1" dirty="0">
                <a:latin typeface="Hind" panose="02000000000000000000" pitchFamily="2" charset="77"/>
                <a:cs typeface="Hind" panose="02000000000000000000" pitchFamily="2" charset="77"/>
              </a:rPr>
              <a:t>OPEN</a:t>
            </a:r>
          </a:p>
        </p:txBody>
      </p:sp>
      <p:sp>
        <p:nvSpPr>
          <p:cNvPr id="16" name="Arc 15"/>
          <p:cNvSpPr/>
          <p:nvPr/>
        </p:nvSpPr>
        <p:spPr>
          <a:xfrm rot="2881493">
            <a:off x="3594622" y="2774530"/>
            <a:ext cx="914400" cy="914400"/>
          </a:xfrm>
          <a:prstGeom prst="arc">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sp>
        <p:nvSpPr>
          <p:cNvPr id="17" name="Arc 16"/>
          <p:cNvSpPr/>
          <p:nvPr/>
        </p:nvSpPr>
        <p:spPr>
          <a:xfrm rot="2881493">
            <a:off x="3450947" y="2917725"/>
            <a:ext cx="634230" cy="616461"/>
          </a:xfrm>
          <a:prstGeom prst="arc">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sp>
        <p:nvSpPr>
          <p:cNvPr id="18" name="Arc 17"/>
          <p:cNvSpPr/>
          <p:nvPr/>
        </p:nvSpPr>
        <p:spPr>
          <a:xfrm rot="2881493">
            <a:off x="3700447" y="2596459"/>
            <a:ext cx="1304851" cy="1347413"/>
          </a:xfrm>
          <a:prstGeom prst="arc">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sp>
        <p:nvSpPr>
          <p:cNvPr id="19" name="Arc 18"/>
          <p:cNvSpPr/>
          <p:nvPr/>
        </p:nvSpPr>
        <p:spPr>
          <a:xfrm rot="2881493">
            <a:off x="4252914" y="1927284"/>
            <a:ext cx="2316343" cy="2372135"/>
          </a:xfrm>
          <a:prstGeom prst="arc">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sp>
        <p:nvSpPr>
          <p:cNvPr id="20" name="Arc 19"/>
          <p:cNvSpPr/>
          <p:nvPr/>
        </p:nvSpPr>
        <p:spPr>
          <a:xfrm rot="2881493">
            <a:off x="3802703" y="2144859"/>
            <a:ext cx="1930131" cy="1925183"/>
          </a:xfrm>
          <a:prstGeom prst="arc">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grpSp>
        <p:nvGrpSpPr>
          <p:cNvPr id="21" name="Group 20"/>
          <p:cNvGrpSpPr/>
          <p:nvPr/>
        </p:nvGrpSpPr>
        <p:grpSpPr>
          <a:xfrm>
            <a:off x="3708922" y="2970648"/>
            <a:ext cx="3288508" cy="499207"/>
            <a:chOff x="1828794" y="3868005"/>
            <a:chExt cx="3288508" cy="499207"/>
          </a:xfrm>
        </p:grpSpPr>
        <p:sp>
          <p:nvSpPr>
            <p:cNvPr id="22" name="Right Arrow 21"/>
            <p:cNvSpPr/>
            <p:nvPr/>
          </p:nvSpPr>
          <p:spPr>
            <a:xfrm>
              <a:off x="1828794" y="3868005"/>
              <a:ext cx="3288508" cy="499207"/>
            </a:xfrm>
            <a:prstGeom prst="rightArrow">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3" name="TextBox 22"/>
            <p:cNvSpPr txBox="1"/>
            <p:nvPr/>
          </p:nvSpPr>
          <p:spPr>
            <a:xfrm>
              <a:off x="1828794" y="3923417"/>
              <a:ext cx="3288508" cy="369332"/>
            </a:xfrm>
            <a:prstGeom prst="rect">
              <a:avLst/>
            </a:prstGeom>
            <a:noFill/>
          </p:spPr>
          <p:txBody>
            <a:bodyPr wrap="square" rtlCol="0">
              <a:spAutoFit/>
            </a:bodyPr>
            <a:lstStyle/>
            <a:p>
              <a:pPr algn="ctr"/>
              <a:r>
                <a:rPr lang="en-GB" dirty="0"/>
                <a:t>Associate</a:t>
              </a:r>
            </a:p>
          </p:txBody>
        </p:sp>
      </p:grpSp>
      <p:grpSp>
        <p:nvGrpSpPr>
          <p:cNvPr id="24" name="Group 23"/>
          <p:cNvGrpSpPr/>
          <p:nvPr/>
        </p:nvGrpSpPr>
        <p:grpSpPr>
          <a:xfrm flipH="1">
            <a:off x="3699024" y="3518307"/>
            <a:ext cx="3288508" cy="499207"/>
            <a:chOff x="1828794" y="3868005"/>
            <a:chExt cx="3288508" cy="499207"/>
          </a:xfrm>
        </p:grpSpPr>
        <p:sp>
          <p:nvSpPr>
            <p:cNvPr id="25" name="Right Arrow 24"/>
            <p:cNvSpPr/>
            <p:nvPr/>
          </p:nvSpPr>
          <p:spPr>
            <a:xfrm>
              <a:off x="1828794" y="3868005"/>
              <a:ext cx="3288508" cy="499207"/>
            </a:xfrm>
            <a:prstGeom prst="rightArrow">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6" name="TextBox 25"/>
            <p:cNvSpPr txBox="1"/>
            <p:nvPr/>
          </p:nvSpPr>
          <p:spPr>
            <a:xfrm>
              <a:off x="1828794" y="3923417"/>
              <a:ext cx="3288508" cy="369332"/>
            </a:xfrm>
            <a:prstGeom prst="rect">
              <a:avLst/>
            </a:prstGeom>
            <a:noFill/>
          </p:spPr>
          <p:txBody>
            <a:bodyPr wrap="square" rtlCol="0">
              <a:spAutoFit/>
            </a:bodyPr>
            <a:lstStyle/>
            <a:p>
              <a:pPr algn="ctr"/>
              <a:r>
                <a:rPr lang="en-GB" dirty="0"/>
                <a:t>Receive NWK key</a:t>
              </a:r>
            </a:p>
          </p:txBody>
        </p:sp>
      </p:grpSp>
      <p:grpSp>
        <p:nvGrpSpPr>
          <p:cNvPr id="27" name="Group 26"/>
          <p:cNvGrpSpPr/>
          <p:nvPr/>
        </p:nvGrpSpPr>
        <p:grpSpPr>
          <a:xfrm flipH="1">
            <a:off x="3682029" y="2370478"/>
            <a:ext cx="3342293" cy="499207"/>
            <a:chOff x="1828794" y="3868005"/>
            <a:chExt cx="3342293" cy="499207"/>
          </a:xfrm>
        </p:grpSpPr>
        <p:sp>
          <p:nvSpPr>
            <p:cNvPr id="28" name="Right Arrow 27"/>
            <p:cNvSpPr/>
            <p:nvPr/>
          </p:nvSpPr>
          <p:spPr>
            <a:xfrm>
              <a:off x="1828794" y="3868005"/>
              <a:ext cx="3288508" cy="499207"/>
            </a:xfrm>
            <a:prstGeom prst="rightArrow">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9" name="TextBox 28"/>
            <p:cNvSpPr txBox="1"/>
            <p:nvPr/>
          </p:nvSpPr>
          <p:spPr>
            <a:xfrm>
              <a:off x="1882579" y="3934895"/>
              <a:ext cx="3288508" cy="369332"/>
            </a:xfrm>
            <a:prstGeom prst="rect">
              <a:avLst/>
            </a:prstGeom>
            <a:noFill/>
          </p:spPr>
          <p:txBody>
            <a:bodyPr wrap="square" rtlCol="0">
              <a:spAutoFit/>
            </a:bodyPr>
            <a:lstStyle/>
            <a:p>
              <a:pPr algn="ctr"/>
              <a:r>
                <a:rPr lang="en-GB" dirty="0"/>
                <a:t>Receive unique TCLK</a:t>
              </a:r>
            </a:p>
          </p:txBody>
        </p:sp>
      </p:grpSp>
      <p:sp>
        <p:nvSpPr>
          <p:cNvPr id="30" name="Down Arrow 29"/>
          <p:cNvSpPr/>
          <p:nvPr/>
        </p:nvSpPr>
        <p:spPr>
          <a:xfrm>
            <a:off x="7259938" y="1977095"/>
            <a:ext cx="484632" cy="692659"/>
          </a:xfrm>
          <a:prstGeom prst="downArrow">
            <a:avLst/>
          </a:prstGeom>
          <a:solidFill>
            <a:srgbClr val="ED054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1" name="Down Arrow 30"/>
          <p:cNvSpPr/>
          <p:nvPr/>
        </p:nvSpPr>
        <p:spPr>
          <a:xfrm>
            <a:off x="2521724" y="1977096"/>
            <a:ext cx="484632" cy="978408"/>
          </a:xfrm>
          <a:prstGeom prst="downArrow">
            <a:avLst/>
          </a:prstGeom>
          <a:solidFill>
            <a:srgbClr val="ED054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2" name="TextBox 31"/>
          <p:cNvSpPr txBox="1"/>
          <p:nvPr/>
        </p:nvSpPr>
        <p:spPr>
          <a:xfrm>
            <a:off x="6619287" y="1659079"/>
            <a:ext cx="1850186" cy="369332"/>
          </a:xfrm>
          <a:prstGeom prst="rect">
            <a:avLst/>
          </a:prstGeom>
          <a:noFill/>
        </p:spPr>
        <p:txBody>
          <a:bodyPr wrap="none" rtlCol="0">
            <a:spAutoFit/>
          </a:bodyPr>
          <a:lstStyle/>
          <a:p>
            <a:r>
              <a:rPr lang="en-GB" b="1" dirty="0">
                <a:latin typeface="Hind" panose="02000000000000000000" pitchFamily="2" charset="77"/>
                <a:cs typeface="Hind" panose="02000000000000000000" pitchFamily="2" charset="77"/>
              </a:rPr>
              <a:t>User interaction</a:t>
            </a:r>
          </a:p>
        </p:txBody>
      </p:sp>
      <p:sp>
        <p:nvSpPr>
          <p:cNvPr id="33" name="TextBox 32"/>
          <p:cNvSpPr txBox="1"/>
          <p:nvPr/>
        </p:nvSpPr>
        <p:spPr>
          <a:xfrm>
            <a:off x="1863641" y="1649164"/>
            <a:ext cx="1850186" cy="369332"/>
          </a:xfrm>
          <a:prstGeom prst="rect">
            <a:avLst/>
          </a:prstGeom>
          <a:noFill/>
        </p:spPr>
        <p:txBody>
          <a:bodyPr wrap="none" rtlCol="0">
            <a:spAutoFit/>
          </a:bodyPr>
          <a:lstStyle/>
          <a:p>
            <a:r>
              <a:rPr lang="en-GB" b="1" dirty="0">
                <a:latin typeface="Hind" panose="02000000000000000000" pitchFamily="2" charset="77"/>
                <a:cs typeface="Hind" panose="02000000000000000000" pitchFamily="2" charset="77"/>
              </a:rPr>
              <a:t>User interaction</a:t>
            </a:r>
          </a:p>
        </p:txBody>
      </p:sp>
      <p:sp>
        <p:nvSpPr>
          <p:cNvPr id="34" name="Content Placeholder 1"/>
          <p:cNvSpPr>
            <a:spLocks noGrp="1"/>
          </p:cNvSpPr>
          <p:nvPr>
            <p:ph idx="1"/>
          </p:nvPr>
        </p:nvSpPr>
        <p:spPr>
          <a:xfrm>
            <a:off x="778757" y="4253968"/>
            <a:ext cx="4890483" cy="2251254"/>
          </a:xfrm>
        </p:spPr>
        <p:txBody>
          <a:bodyPr>
            <a:normAutofit lnSpcReduction="10000"/>
          </a:bodyPr>
          <a:lstStyle/>
          <a:p>
            <a:pPr marL="0" indent="0">
              <a:buNone/>
            </a:pPr>
            <a:r>
              <a:rPr lang="en-GB" sz="2000" b="1" dirty="0">
                <a:latin typeface="Hind" panose="02000000000000000000" pitchFamily="2" charset="77"/>
                <a:cs typeface="Hind" panose="02000000000000000000" pitchFamily="2" charset="77"/>
              </a:rPr>
              <a:t>Joining device</a:t>
            </a:r>
          </a:p>
          <a:p>
            <a:pPr lvl="1"/>
            <a:r>
              <a:rPr lang="en-GB" sz="1800" dirty="0">
                <a:latin typeface="Hind" panose="02000000000000000000" pitchFamily="2" charset="77"/>
                <a:cs typeface="Hind" panose="02000000000000000000" pitchFamily="2" charset="77"/>
              </a:rPr>
              <a:t>Perform a channel scan</a:t>
            </a:r>
          </a:p>
          <a:p>
            <a:pPr lvl="1"/>
            <a:r>
              <a:rPr lang="en-GB" sz="1800" dirty="0">
                <a:latin typeface="Hind" panose="02000000000000000000" pitchFamily="2" charset="77"/>
                <a:cs typeface="Hind" panose="02000000000000000000" pitchFamily="2" charset="77"/>
              </a:rPr>
              <a:t>Select an open network &amp; associate</a:t>
            </a:r>
          </a:p>
          <a:p>
            <a:pPr lvl="1"/>
            <a:r>
              <a:rPr lang="en-GB" sz="1800" dirty="0">
                <a:latin typeface="Hind" panose="02000000000000000000" pitchFamily="2" charset="77"/>
                <a:cs typeface="Hind" panose="02000000000000000000" pitchFamily="2" charset="77"/>
              </a:rPr>
              <a:t>Authenticate</a:t>
            </a:r>
          </a:p>
          <a:p>
            <a:pPr lvl="1"/>
            <a:r>
              <a:rPr lang="en-GB" sz="1800" dirty="0">
                <a:latin typeface="Hind" panose="02000000000000000000" pitchFamily="2" charset="77"/>
                <a:cs typeface="Hind" panose="02000000000000000000" pitchFamily="2" charset="77"/>
              </a:rPr>
              <a:t>Receive the network key</a:t>
            </a:r>
          </a:p>
          <a:p>
            <a:pPr lvl="1"/>
            <a:r>
              <a:rPr lang="en-GB" sz="1800" dirty="0">
                <a:latin typeface="Hind" panose="02000000000000000000" pitchFamily="2" charset="77"/>
                <a:cs typeface="Hind" panose="02000000000000000000" pitchFamily="2" charset="77"/>
              </a:rPr>
              <a:t>If joining a centralized security network, exchange TCLK</a:t>
            </a:r>
          </a:p>
          <a:p>
            <a:endParaRPr lang="en-GB" dirty="0">
              <a:latin typeface="Hind" panose="02000000000000000000" pitchFamily="2" charset="77"/>
              <a:cs typeface="Hind" panose="02000000000000000000" pitchFamily="2" charset="77"/>
            </a:endParaRPr>
          </a:p>
        </p:txBody>
      </p:sp>
      <p:sp>
        <p:nvSpPr>
          <p:cNvPr id="36" name="Oval 35"/>
          <p:cNvSpPr/>
          <p:nvPr/>
        </p:nvSpPr>
        <p:spPr>
          <a:xfrm>
            <a:off x="2655835" y="3107702"/>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37" name="Oval 36"/>
          <p:cNvSpPr/>
          <p:nvPr/>
        </p:nvSpPr>
        <p:spPr>
          <a:xfrm>
            <a:off x="8585409" y="3916833"/>
            <a:ext cx="205097" cy="19861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38" name="Oval 37"/>
          <p:cNvSpPr/>
          <p:nvPr/>
        </p:nvSpPr>
        <p:spPr>
          <a:xfrm>
            <a:off x="8739229" y="2665813"/>
            <a:ext cx="384560" cy="365892"/>
          </a:xfrm>
          <a:prstGeom prst="ellipse">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39" name="Content Placeholder 1"/>
          <p:cNvSpPr txBox="1">
            <a:spLocks/>
          </p:cNvSpPr>
          <p:nvPr/>
        </p:nvSpPr>
        <p:spPr>
          <a:xfrm>
            <a:off x="6110779" y="4254998"/>
            <a:ext cx="5200319" cy="2251254"/>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a:buChar char="•"/>
              <a:defRPr sz="2800" kern="1200">
                <a:solidFill>
                  <a:schemeClr val="tx1"/>
                </a:solidFill>
                <a:latin typeface="Dax-Medium" charset="0"/>
                <a:ea typeface="Dax-Medium" charset="0"/>
                <a:cs typeface="Dax-Medium" charset="0"/>
              </a:defRPr>
            </a:lvl1pPr>
            <a:lvl2pPr marL="685800" indent="-228600" algn="l" defTabSz="914400" rtl="0" eaLnBrk="1" latinLnBrk="0" hangingPunct="1">
              <a:lnSpc>
                <a:spcPct val="100000"/>
              </a:lnSpc>
              <a:spcBef>
                <a:spcPts val="500"/>
              </a:spcBef>
              <a:buFont typeface="Arial"/>
              <a:buChar char="•"/>
              <a:defRPr sz="2400" kern="1200">
                <a:solidFill>
                  <a:schemeClr val="tx1"/>
                </a:solidFill>
                <a:latin typeface="Dax-Light" charset="0"/>
                <a:ea typeface="Dax-Light" charset="0"/>
                <a:cs typeface="Dax-Light" charset="0"/>
              </a:defRPr>
            </a:lvl2pPr>
            <a:lvl3pPr marL="1143000" indent="-228600" algn="l" defTabSz="914400" rtl="0" eaLnBrk="1" latinLnBrk="0" hangingPunct="1">
              <a:lnSpc>
                <a:spcPct val="100000"/>
              </a:lnSpc>
              <a:spcBef>
                <a:spcPts val="500"/>
              </a:spcBef>
              <a:buFont typeface="Arial"/>
              <a:buChar char="•"/>
              <a:defRPr sz="2000" kern="1200">
                <a:solidFill>
                  <a:schemeClr val="tx1"/>
                </a:solidFill>
                <a:latin typeface="Dax-Light" charset="0"/>
                <a:ea typeface="Dax-Light" charset="0"/>
                <a:cs typeface="Dax-Light" charset="0"/>
              </a:defRPr>
            </a:lvl3pPr>
            <a:lvl4pPr marL="1600200" indent="-228600" algn="l" defTabSz="914400" rtl="0" eaLnBrk="1" latinLnBrk="0" hangingPunct="1">
              <a:lnSpc>
                <a:spcPct val="100000"/>
              </a:lnSpc>
              <a:spcBef>
                <a:spcPts val="500"/>
              </a:spcBef>
              <a:buFont typeface="Arial"/>
              <a:buChar char="•"/>
              <a:defRPr sz="1800" kern="1200">
                <a:solidFill>
                  <a:schemeClr val="tx1"/>
                </a:solidFill>
                <a:latin typeface="Dax-Light" charset="0"/>
                <a:ea typeface="Dax-Light" charset="0"/>
                <a:cs typeface="Dax-Light" charset="0"/>
              </a:defRPr>
            </a:lvl4pPr>
            <a:lvl5pPr marL="2057400" indent="-228600" algn="l" defTabSz="914400" rtl="0" eaLnBrk="1" latinLnBrk="0" hangingPunct="1">
              <a:lnSpc>
                <a:spcPct val="100000"/>
              </a:lnSpc>
              <a:spcBef>
                <a:spcPts val="500"/>
              </a:spcBef>
              <a:buFont typeface="Arial"/>
              <a:buChar char="•"/>
              <a:defRPr sz="1800" kern="1200">
                <a:solidFill>
                  <a:schemeClr val="tx1"/>
                </a:solidFill>
                <a:latin typeface="Dax-Light" charset="0"/>
                <a:ea typeface="Dax-Light" charset="0"/>
                <a:cs typeface="Dax-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GB" sz="2000" b="1" dirty="0">
                <a:latin typeface="Hind" panose="02000000000000000000" pitchFamily="2" charset="77"/>
                <a:cs typeface="Hind" panose="02000000000000000000" pitchFamily="2" charset="77"/>
              </a:rPr>
              <a:t>       Node on a network</a:t>
            </a:r>
          </a:p>
          <a:p>
            <a:pPr lvl="1"/>
            <a:r>
              <a:rPr lang="en-GB" sz="1800" dirty="0">
                <a:latin typeface="Hind" panose="02000000000000000000" pitchFamily="2" charset="77"/>
                <a:cs typeface="Hind" panose="02000000000000000000" pitchFamily="2" charset="77"/>
              </a:rPr>
              <a:t>Open the network for 180s </a:t>
            </a:r>
          </a:p>
          <a:p>
            <a:pPr lvl="1"/>
            <a:r>
              <a:rPr lang="en-GB" sz="1800" dirty="0">
                <a:latin typeface="Hind" panose="02000000000000000000" pitchFamily="2" charset="77"/>
                <a:cs typeface="Hind" panose="02000000000000000000" pitchFamily="2" charset="77"/>
              </a:rPr>
              <a:t>Participate in the association as parent</a:t>
            </a:r>
          </a:p>
          <a:p>
            <a:pPr lvl="1"/>
            <a:r>
              <a:rPr lang="en-GB" sz="1800" dirty="0">
                <a:latin typeface="Hind" panose="02000000000000000000" pitchFamily="2" charset="77"/>
                <a:cs typeface="Hind" panose="02000000000000000000" pitchFamily="2" charset="77"/>
              </a:rPr>
              <a:t>Participate in the key exchange as parent and/or coordinator</a:t>
            </a:r>
          </a:p>
          <a:p>
            <a:pPr lvl="1"/>
            <a:r>
              <a:rPr lang="en-GB" sz="1800" dirty="0">
                <a:latin typeface="Hind" panose="02000000000000000000" pitchFamily="2" charset="77"/>
                <a:cs typeface="Hind" panose="02000000000000000000" pitchFamily="2" charset="77"/>
              </a:rPr>
              <a:t>Close the network</a:t>
            </a:r>
          </a:p>
          <a:p>
            <a:endParaRPr lang="en-GB" dirty="0">
              <a:latin typeface="Hind" panose="02000000000000000000" pitchFamily="2" charset="77"/>
              <a:cs typeface="Hind" panose="02000000000000000000" pitchFamily="2" charset="77"/>
            </a:endParaRPr>
          </a:p>
        </p:txBody>
      </p:sp>
      <p:sp>
        <p:nvSpPr>
          <p:cNvPr id="35" name="Title 1">
            <a:extLst>
              <a:ext uri="{FF2B5EF4-FFF2-40B4-BE49-F238E27FC236}">
                <a16:creationId xmlns:a16="http://schemas.microsoft.com/office/drawing/2014/main" id="{7EAC07B1-8530-7245-A0A5-05FE74DEEBC6}"/>
              </a:ext>
            </a:extLst>
          </p:cNvPr>
          <p:cNvSpPr txBox="1">
            <a:spLocks/>
          </p:cNvSpPr>
          <p:nvPr/>
        </p:nvSpPr>
        <p:spPr>
          <a:xfrm>
            <a:off x="465716" y="212951"/>
            <a:ext cx="113538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EE3350"/>
                </a:solidFill>
                <a:latin typeface="Montserrat" charset="0"/>
                <a:ea typeface="Montserrat" charset="0"/>
                <a:cs typeface="Montserrat" charset="0"/>
              </a:defRPr>
            </a:lvl1pPr>
          </a:lstStyle>
          <a:p>
            <a:pPr>
              <a:lnSpc>
                <a:spcPct val="100000"/>
              </a:lnSpc>
            </a:pPr>
            <a:r>
              <a:rPr lang="en-US" sz="4000" dirty="0">
                <a:solidFill>
                  <a:schemeClr val="tx1"/>
                </a:solidFill>
                <a:latin typeface="Montserrat" pitchFamily="2" charset="0"/>
                <a:ea typeface="+mn-ea"/>
              </a:rPr>
              <a:t>Zigbee Base Device Behavior: </a:t>
            </a:r>
            <a:br>
              <a:rPr lang="en-US" sz="4000" dirty="0">
                <a:solidFill>
                  <a:schemeClr val="tx1"/>
                </a:solidFill>
                <a:latin typeface="Montserrat" pitchFamily="2" charset="0"/>
                <a:ea typeface="+mn-ea"/>
              </a:rPr>
            </a:br>
            <a:r>
              <a:rPr lang="en-US" sz="4000" dirty="0">
                <a:solidFill>
                  <a:schemeClr val="tx1"/>
                </a:solidFill>
                <a:latin typeface="Montserrat" pitchFamily="2" charset="0"/>
                <a:ea typeface="+mn-ea"/>
              </a:rPr>
              <a:t>Joining a Zigbee network</a:t>
            </a:r>
          </a:p>
        </p:txBody>
      </p:sp>
      <p:pic>
        <p:nvPicPr>
          <p:cNvPr id="40" name="Picture 39">
            <a:extLst>
              <a:ext uri="{FF2B5EF4-FFF2-40B4-BE49-F238E27FC236}">
                <a16:creationId xmlns:a16="http://schemas.microsoft.com/office/drawing/2014/main" id="{D2EDF4E5-5D6D-B641-8485-FBD4B5916318}"/>
              </a:ext>
            </a:extLst>
          </p:cNvPr>
          <p:cNvPicPr>
            <a:picLocks noChangeAspect="1"/>
          </p:cNvPicPr>
          <p:nvPr/>
        </p:nvPicPr>
        <p:blipFill>
          <a:blip r:embed="rId2"/>
          <a:stretch>
            <a:fillRect/>
          </a:stretch>
        </p:blipFill>
        <p:spPr>
          <a:xfrm>
            <a:off x="7086073" y="2763162"/>
            <a:ext cx="832361" cy="832361"/>
          </a:xfrm>
          <a:prstGeom prst="rect">
            <a:avLst/>
          </a:prstGeom>
        </p:spPr>
      </p:pic>
    </p:spTree>
    <p:extLst>
      <p:ext uri="{BB962C8B-B14F-4D97-AF65-F5344CB8AC3E}">
        <p14:creationId xmlns:p14="http://schemas.microsoft.com/office/powerpoint/2010/main" val="924602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up)">
                                      <p:cBhvr>
                                        <p:cTn id="10" dur="500"/>
                                        <p:tgtEl>
                                          <p:spTgt spid="30"/>
                                        </p:tgtEl>
                                      </p:cBhvr>
                                    </p:animEffec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grpId="0" nodeType="afterEffect">
                                  <p:stCondLst>
                                    <p:cond delay="500"/>
                                  </p:stCondLst>
                                  <p:childTnLst>
                                    <p:set>
                                      <p:cBhvr>
                                        <p:cTn id="16" dur="1" fill="hold">
                                          <p:stCondLst>
                                            <p:cond delay="0"/>
                                          </p:stCondLst>
                                        </p:cTn>
                                        <p:tgtEl>
                                          <p:spTgt spid="15"/>
                                        </p:tgtEl>
                                        <p:attrNameLst>
                                          <p:attrName>style.visibility</p:attrName>
                                        </p:attrNameLst>
                                      </p:cBhvr>
                                      <p:to>
                                        <p:strVal val="visible"/>
                                      </p:to>
                                    </p:set>
                                  </p:childTnLst>
                                </p:cTn>
                              </p:par>
                            </p:childTnLst>
                          </p:cTn>
                        </p:par>
                        <p:par>
                          <p:cTn id="17" fill="hold">
                            <p:stCondLst>
                              <p:cond delay="1000"/>
                            </p:stCondLst>
                            <p:childTnLst>
                              <p:par>
                                <p:cTn id="18" presetID="10" presetClass="exit" presetSubtype="0" fill="hold" grpId="1" nodeType="afterEffect">
                                  <p:stCondLst>
                                    <p:cond delay="500"/>
                                  </p:stCondLst>
                                  <p:childTnLst>
                                    <p:animEffect transition="out" filter="fade">
                                      <p:cBhvr>
                                        <p:cTn id="19" dur="500"/>
                                        <p:tgtEl>
                                          <p:spTgt spid="32"/>
                                        </p:tgtEl>
                                      </p:cBhvr>
                                    </p:animEffect>
                                    <p:set>
                                      <p:cBhvr>
                                        <p:cTn id="20" dur="1" fill="hold">
                                          <p:stCondLst>
                                            <p:cond delay="499"/>
                                          </p:stCondLst>
                                        </p:cTn>
                                        <p:tgtEl>
                                          <p:spTgt spid="3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9">
                                            <p:txEl>
                                              <p:pRg st="1" end="1"/>
                                            </p:txEl>
                                          </p:spTgt>
                                        </p:tgtEl>
                                        <p:attrNameLst>
                                          <p:attrName>style.visibility</p:attrName>
                                        </p:attrNameLst>
                                      </p:cBhvr>
                                      <p:to>
                                        <p:strVal val="visible"/>
                                      </p:to>
                                    </p:set>
                                  </p:childTnLst>
                                </p:cTn>
                              </p:par>
                              <p:par>
                                <p:cTn id="25" presetID="10" presetClass="exit" presetSubtype="0" fill="hold" grpId="1" nodeType="withEffect">
                                  <p:stCondLst>
                                    <p:cond delay="500"/>
                                  </p:stCondLst>
                                  <p:childTnLst>
                                    <p:animEffect transition="out" filter="fade">
                                      <p:cBhvr>
                                        <p:cTn id="26" dur="500"/>
                                        <p:tgtEl>
                                          <p:spTgt spid="30"/>
                                        </p:tgtEl>
                                      </p:cBhvr>
                                    </p:animEffect>
                                    <p:set>
                                      <p:cBhvr>
                                        <p:cTn id="27" dur="1" fill="hold">
                                          <p:stCondLst>
                                            <p:cond delay="499"/>
                                          </p:stCondLst>
                                        </p:cTn>
                                        <p:tgtEl>
                                          <p:spTgt spid="3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500"/>
                            </p:stCondLst>
                            <p:childTnLst>
                              <p:par>
                                <p:cTn id="37" presetID="1" presetClass="entr" presetSubtype="0" fill="hold" nodeType="afterEffect">
                                  <p:stCondLst>
                                    <p:cond delay="0"/>
                                  </p:stCondLst>
                                  <p:childTnLst>
                                    <p:set>
                                      <p:cBhvr>
                                        <p:cTn id="38" dur="1" fill="hold">
                                          <p:stCondLst>
                                            <p:cond delay="0"/>
                                          </p:stCondLst>
                                        </p:cTn>
                                        <p:tgtEl>
                                          <p:spTgt spid="34">
                                            <p:txEl>
                                              <p:pRg st="1" end="1"/>
                                            </p:txEl>
                                          </p:spTgt>
                                        </p:tgtEl>
                                        <p:attrNameLst>
                                          <p:attrName>style.visibility</p:attrName>
                                        </p:attrNameLst>
                                      </p:cBhvr>
                                      <p:to>
                                        <p:strVal val="visible"/>
                                      </p:to>
                                    </p:set>
                                  </p:childTnLst>
                                </p:cTn>
                              </p:par>
                            </p:childTnLst>
                          </p:cTn>
                        </p:par>
                        <p:par>
                          <p:cTn id="39" fill="hold">
                            <p:stCondLst>
                              <p:cond delay="500"/>
                            </p:stCondLst>
                            <p:childTnLst>
                              <p:par>
                                <p:cTn id="40" presetID="1"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childTnLst>
                                </p:cTn>
                              </p:par>
                            </p:childTnLst>
                          </p:cTn>
                        </p:par>
                        <p:par>
                          <p:cTn id="42" fill="hold">
                            <p:stCondLst>
                              <p:cond delay="500"/>
                            </p:stCondLst>
                            <p:childTnLst>
                              <p:par>
                                <p:cTn id="43" presetID="1" presetClass="entr" presetSubtype="0" fill="hold" grpId="0" nodeType="afterEffect">
                                  <p:stCondLst>
                                    <p:cond delay="250"/>
                                  </p:stCondLst>
                                  <p:childTnLst>
                                    <p:set>
                                      <p:cBhvr>
                                        <p:cTn id="44" dur="1" fill="hold">
                                          <p:stCondLst>
                                            <p:cond delay="0"/>
                                          </p:stCondLst>
                                        </p:cTn>
                                        <p:tgtEl>
                                          <p:spTgt spid="16"/>
                                        </p:tgtEl>
                                        <p:attrNameLst>
                                          <p:attrName>style.visibility</p:attrName>
                                        </p:attrNameLst>
                                      </p:cBhvr>
                                      <p:to>
                                        <p:strVal val="visible"/>
                                      </p:to>
                                    </p:set>
                                  </p:childTnLst>
                                </p:cTn>
                              </p:par>
                            </p:childTnLst>
                          </p:cTn>
                        </p:par>
                        <p:par>
                          <p:cTn id="45" fill="hold">
                            <p:stCondLst>
                              <p:cond delay="750"/>
                            </p:stCondLst>
                            <p:childTnLst>
                              <p:par>
                                <p:cTn id="46" presetID="1" presetClass="entr" presetSubtype="0" fill="hold" grpId="0" nodeType="afterEffect">
                                  <p:stCondLst>
                                    <p:cond delay="250"/>
                                  </p:stCondLst>
                                  <p:childTnLst>
                                    <p:set>
                                      <p:cBhvr>
                                        <p:cTn id="47" dur="1" fill="hold">
                                          <p:stCondLst>
                                            <p:cond delay="0"/>
                                          </p:stCondLst>
                                        </p:cTn>
                                        <p:tgtEl>
                                          <p:spTgt spid="18"/>
                                        </p:tgtEl>
                                        <p:attrNameLst>
                                          <p:attrName>style.visibility</p:attrName>
                                        </p:attrNameLst>
                                      </p:cBhvr>
                                      <p:to>
                                        <p:strVal val="visible"/>
                                      </p:to>
                                    </p:set>
                                  </p:childTnLst>
                                </p:cTn>
                              </p:par>
                            </p:childTnLst>
                          </p:cTn>
                        </p:par>
                        <p:par>
                          <p:cTn id="48" fill="hold">
                            <p:stCondLst>
                              <p:cond delay="1000"/>
                            </p:stCondLst>
                            <p:childTnLst>
                              <p:par>
                                <p:cTn id="49" presetID="1" presetClass="entr" presetSubtype="0" fill="hold" grpId="0" nodeType="afterEffect">
                                  <p:stCondLst>
                                    <p:cond delay="250"/>
                                  </p:stCondLst>
                                  <p:childTnLst>
                                    <p:set>
                                      <p:cBhvr>
                                        <p:cTn id="50" dur="1" fill="hold">
                                          <p:stCondLst>
                                            <p:cond delay="0"/>
                                          </p:stCondLst>
                                        </p:cTn>
                                        <p:tgtEl>
                                          <p:spTgt spid="20"/>
                                        </p:tgtEl>
                                        <p:attrNameLst>
                                          <p:attrName>style.visibility</p:attrName>
                                        </p:attrNameLst>
                                      </p:cBhvr>
                                      <p:to>
                                        <p:strVal val="visible"/>
                                      </p:to>
                                    </p:set>
                                  </p:childTnLst>
                                </p:cTn>
                              </p:par>
                            </p:childTnLst>
                          </p:cTn>
                        </p:par>
                        <p:par>
                          <p:cTn id="51" fill="hold">
                            <p:stCondLst>
                              <p:cond delay="1250"/>
                            </p:stCondLst>
                            <p:childTnLst>
                              <p:par>
                                <p:cTn id="52" presetID="1" presetClass="entr" presetSubtype="0" fill="hold" grpId="0" nodeType="afterEffect">
                                  <p:stCondLst>
                                    <p:cond delay="250"/>
                                  </p:stCondLst>
                                  <p:childTnLst>
                                    <p:set>
                                      <p:cBhvr>
                                        <p:cTn id="53" dur="1" fill="hold">
                                          <p:stCondLst>
                                            <p:cond delay="0"/>
                                          </p:stCondLst>
                                        </p:cTn>
                                        <p:tgtEl>
                                          <p:spTgt spid="19"/>
                                        </p:tgtEl>
                                        <p:attrNameLst>
                                          <p:attrName>style.visibility</p:attrName>
                                        </p:attrNameLst>
                                      </p:cBhvr>
                                      <p:to>
                                        <p:strVal val="visible"/>
                                      </p:to>
                                    </p:set>
                                  </p:childTnLst>
                                </p:cTn>
                              </p:par>
                            </p:childTnLst>
                          </p:cTn>
                        </p:par>
                        <p:par>
                          <p:cTn id="54" fill="hold">
                            <p:stCondLst>
                              <p:cond delay="1500"/>
                            </p:stCondLst>
                            <p:childTnLst>
                              <p:par>
                                <p:cTn id="55" presetID="1" presetClass="exit" presetSubtype="0" fill="hold" grpId="1" nodeType="afterEffect">
                                  <p:stCondLst>
                                    <p:cond delay="250"/>
                                  </p:stCondLst>
                                  <p:childTnLst>
                                    <p:set>
                                      <p:cBhvr>
                                        <p:cTn id="56" dur="1" fill="hold">
                                          <p:stCondLst>
                                            <p:cond delay="0"/>
                                          </p:stCondLst>
                                        </p:cTn>
                                        <p:tgtEl>
                                          <p:spTgt spid="17"/>
                                        </p:tgtEl>
                                        <p:attrNameLst>
                                          <p:attrName>style.visibility</p:attrName>
                                        </p:attrNameLst>
                                      </p:cBhvr>
                                      <p:to>
                                        <p:strVal val="hidden"/>
                                      </p:to>
                                    </p:set>
                                  </p:childTnLst>
                                </p:cTn>
                              </p:par>
                              <p:par>
                                <p:cTn id="57" presetID="1" presetClass="exit" presetSubtype="0" fill="hold" grpId="1" nodeType="withEffect">
                                  <p:stCondLst>
                                    <p:cond delay="250"/>
                                  </p:stCondLst>
                                  <p:childTnLst>
                                    <p:set>
                                      <p:cBhvr>
                                        <p:cTn id="58" dur="1" fill="hold">
                                          <p:stCondLst>
                                            <p:cond delay="0"/>
                                          </p:stCondLst>
                                        </p:cTn>
                                        <p:tgtEl>
                                          <p:spTgt spid="16"/>
                                        </p:tgtEl>
                                        <p:attrNameLst>
                                          <p:attrName>style.visibility</p:attrName>
                                        </p:attrNameLst>
                                      </p:cBhvr>
                                      <p:to>
                                        <p:strVal val="hidden"/>
                                      </p:to>
                                    </p:set>
                                  </p:childTnLst>
                                </p:cTn>
                              </p:par>
                              <p:par>
                                <p:cTn id="59" presetID="1" presetClass="exit" presetSubtype="0" fill="hold" grpId="1" nodeType="withEffect">
                                  <p:stCondLst>
                                    <p:cond delay="250"/>
                                  </p:stCondLst>
                                  <p:childTnLst>
                                    <p:set>
                                      <p:cBhvr>
                                        <p:cTn id="60" dur="1" fill="hold">
                                          <p:stCondLst>
                                            <p:cond delay="0"/>
                                          </p:stCondLst>
                                        </p:cTn>
                                        <p:tgtEl>
                                          <p:spTgt spid="18"/>
                                        </p:tgtEl>
                                        <p:attrNameLst>
                                          <p:attrName>style.visibility</p:attrName>
                                        </p:attrNameLst>
                                      </p:cBhvr>
                                      <p:to>
                                        <p:strVal val="hidden"/>
                                      </p:to>
                                    </p:set>
                                  </p:childTnLst>
                                </p:cTn>
                              </p:par>
                              <p:par>
                                <p:cTn id="61" presetID="1" presetClass="exit" presetSubtype="0" fill="hold" grpId="1" nodeType="withEffect">
                                  <p:stCondLst>
                                    <p:cond delay="250"/>
                                  </p:stCondLst>
                                  <p:childTnLst>
                                    <p:set>
                                      <p:cBhvr>
                                        <p:cTn id="62" dur="1" fill="hold">
                                          <p:stCondLst>
                                            <p:cond delay="0"/>
                                          </p:stCondLst>
                                        </p:cTn>
                                        <p:tgtEl>
                                          <p:spTgt spid="20"/>
                                        </p:tgtEl>
                                        <p:attrNameLst>
                                          <p:attrName>style.visibility</p:attrName>
                                        </p:attrNameLst>
                                      </p:cBhvr>
                                      <p:to>
                                        <p:strVal val="hidden"/>
                                      </p:to>
                                    </p:set>
                                  </p:childTnLst>
                                </p:cTn>
                              </p:par>
                              <p:par>
                                <p:cTn id="63" presetID="1" presetClass="exit" presetSubtype="0" fill="hold" grpId="1" nodeType="withEffect">
                                  <p:stCondLst>
                                    <p:cond delay="250"/>
                                  </p:stCondLst>
                                  <p:childTnLst>
                                    <p:set>
                                      <p:cBhvr>
                                        <p:cTn id="64" dur="1" fill="hold">
                                          <p:stCondLst>
                                            <p:cond delay="0"/>
                                          </p:stCondLst>
                                        </p:cTn>
                                        <p:tgtEl>
                                          <p:spTgt spid="19"/>
                                        </p:tgtEl>
                                        <p:attrNameLst>
                                          <p:attrName>style.visibility</p:attrName>
                                        </p:attrNameLst>
                                      </p:cBhvr>
                                      <p:to>
                                        <p:strVal val="hidden"/>
                                      </p:to>
                                    </p:set>
                                  </p:childTnLst>
                                </p:cTn>
                              </p:par>
                            </p:childTnLst>
                          </p:cTn>
                        </p:par>
                        <p:par>
                          <p:cTn id="65" fill="hold">
                            <p:stCondLst>
                              <p:cond delay="1750"/>
                            </p:stCondLst>
                            <p:childTnLst>
                              <p:par>
                                <p:cTn id="66" presetID="10" presetClass="exit" presetSubtype="0" fill="hold" grpId="1" nodeType="afterEffect">
                                  <p:stCondLst>
                                    <p:cond delay="0"/>
                                  </p:stCondLst>
                                  <p:childTnLst>
                                    <p:animEffect transition="out" filter="fade">
                                      <p:cBhvr>
                                        <p:cTn id="67" dur="500"/>
                                        <p:tgtEl>
                                          <p:spTgt spid="33"/>
                                        </p:tgtEl>
                                      </p:cBhvr>
                                    </p:animEffect>
                                    <p:set>
                                      <p:cBhvr>
                                        <p:cTn id="68" dur="1" fill="hold">
                                          <p:stCondLst>
                                            <p:cond delay="499"/>
                                          </p:stCondLst>
                                        </p:cTn>
                                        <p:tgtEl>
                                          <p:spTgt spid="33"/>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31"/>
                                        </p:tgtEl>
                                      </p:cBhvr>
                                    </p:animEffect>
                                    <p:set>
                                      <p:cBhvr>
                                        <p:cTn id="71" dur="1" fill="hold">
                                          <p:stCondLst>
                                            <p:cond delay="499"/>
                                          </p:stCondLst>
                                        </p:cTn>
                                        <p:tgtEl>
                                          <p:spTgt spid="31"/>
                                        </p:tgtEl>
                                        <p:attrNameLst>
                                          <p:attrName>style.visibility</p:attrName>
                                        </p:attrNameLst>
                                      </p:cBhvr>
                                      <p:to>
                                        <p:strVal val="hidden"/>
                                      </p:to>
                                    </p:set>
                                  </p:childTnLst>
                                </p:cTn>
                              </p:par>
                            </p:childTnLst>
                          </p:cTn>
                        </p:par>
                        <p:par>
                          <p:cTn id="72" fill="hold">
                            <p:stCondLst>
                              <p:cond delay="2250"/>
                            </p:stCondLst>
                            <p:childTnLst>
                              <p:par>
                                <p:cTn id="73" presetID="12" presetClass="entr" presetSubtype="8" fill="hold" nodeType="afterEffect">
                                  <p:stCondLst>
                                    <p:cond delay="500"/>
                                  </p:stCondLst>
                                  <p:childTnLst>
                                    <p:set>
                                      <p:cBhvr>
                                        <p:cTn id="74" dur="1" fill="hold">
                                          <p:stCondLst>
                                            <p:cond delay="0"/>
                                          </p:stCondLst>
                                        </p:cTn>
                                        <p:tgtEl>
                                          <p:spTgt spid="21"/>
                                        </p:tgtEl>
                                        <p:attrNameLst>
                                          <p:attrName>style.visibility</p:attrName>
                                        </p:attrNameLst>
                                      </p:cBhvr>
                                      <p:to>
                                        <p:strVal val="visible"/>
                                      </p:to>
                                    </p:set>
                                    <p:anim calcmode="lin" valueType="num">
                                      <p:cBhvr additive="base">
                                        <p:cTn id="75" dur="500"/>
                                        <p:tgtEl>
                                          <p:spTgt spid="21"/>
                                        </p:tgtEl>
                                        <p:attrNameLst>
                                          <p:attrName>ppt_x</p:attrName>
                                        </p:attrNameLst>
                                      </p:cBhvr>
                                      <p:tavLst>
                                        <p:tav tm="0">
                                          <p:val>
                                            <p:strVal val="#ppt_x-#ppt_w*1.125000"/>
                                          </p:val>
                                        </p:tav>
                                        <p:tav tm="100000">
                                          <p:val>
                                            <p:strVal val="#ppt_x"/>
                                          </p:val>
                                        </p:tav>
                                      </p:tavLst>
                                    </p:anim>
                                    <p:animEffect transition="in" filter="wipe(right)">
                                      <p:cBhvr>
                                        <p:cTn id="76" dur="500"/>
                                        <p:tgtEl>
                                          <p:spTgt spid="21"/>
                                        </p:tgtEl>
                                      </p:cBhvr>
                                    </p:animEffect>
                                  </p:childTnLst>
                                </p:cTn>
                              </p:par>
                            </p:childTnLst>
                          </p:cTn>
                        </p:par>
                        <p:par>
                          <p:cTn id="77" fill="hold">
                            <p:stCondLst>
                              <p:cond delay="3250"/>
                            </p:stCondLst>
                            <p:childTnLst>
                              <p:par>
                                <p:cTn id="78" presetID="1" presetClass="entr" presetSubtype="0" fill="hold" nodeType="afterEffect">
                                  <p:stCondLst>
                                    <p:cond delay="0"/>
                                  </p:stCondLst>
                                  <p:childTnLst>
                                    <p:set>
                                      <p:cBhvr>
                                        <p:cTn id="79" dur="1" fill="hold">
                                          <p:stCondLst>
                                            <p:cond delay="0"/>
                                          </p:stCondLst>
                                        </p:cTn>
                                        <p:tgtEl>
                                          <p:spTgt spid="34">
                                            <p:txEl>
                                              <p:pRg st="2" end="2"/>
                                            </p:txEl>
                                          </p:spTgt>
                                        </p:tgtEl>
                                        <p:attrNameLst>
                                          <p:attrName>style.visibility</p:attrName>
                                        </p:attrNameLst>
                                      </p:cBhvr>
                                      <p:to>
                                        <p:strVal val="visible"/>
                                      </p:to>
                                    </p:set>
                                  </p:childTnLst>
                                </p:cTn>
                              </p:par>
                            </p:childTnLst>
                          </p:cTn>
                        </p:par>
                        <p:par>
                          <p:cTn id="80" fill="hold">
                            <p:stCondLst>
                              <p:cond delay="3250"/>
                            </p:stCondLst>
                            <p:childTnLst>
                              <p:par>
                                <p:cTn id="81" presetID="1" presetClass="entr" presetSubtype="0" fill="hold" nodeType="afterEffect">
                                  <p:stCondLst>
                                    <p:cond delay="0"/>
                                  </p:stCondLst>
                                  <p:childTnLst>
                                    <p:set>
                                      <p:cBhvr>
                                        <p:cTn id="82" dur="1" fill="hold">
                                          <p:stCondLst>
                                            <p:cond delay="0"/>
                                          </p:stCondLst>
                                        </p:cTn>
                                        <p:tgtEl>
                                          <p:spTgt spid="34">
                                            <p:txEl>
                                              <p:pRg st="3" end="3"/>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39">
                                            <p:txEl>
                                              <p:pRg st="3" end="3"/>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34">
                                            <p:txEl>
                                              <p:pRg st="4" end="4"/>
                                            </p:txEl>
                                          </p:spTgt>
                                        </p:tgtEl>
                                        <p:attrNameLst>
                                          <p:attrName>style.visibility</p:attrName>
                                        </p:attrNameLst>
                                      </p:cBhvr>
                                      <p:to>
                                        <p:strVal val="visible"/>
                                      </p:to>
                                    </p:set>
                                  </p:childTnLst>
                                </p:cTn>
                              </p:par>
                            </p:childTnLst>
                          </p:cTn>
                        </p:par>
                        <p:par>
                          <p:cTn id="95" fill="hold">
                            <p:stCondLst>
                              <p:cond delay="0"/>
                            </p:stCondLst>
                            <p:childTnLst>
                              <p:par>
                                <p:cTn id="96" presetID="1" presetClass="exit" presetSubtype="0" fill="hold" nodeType="afterEffect">
                                  <p:stCondLst>
                                    <p:cond delay="0"/>
                                  </p:stCondLst>
                                  <p:childTnLst>
                                    <p:set>
                                      <p:cBhvr>
                                        <p:cTn id="97" dur="1" fill="hold">
                                          <p:stCondLst>
                                            <p:cond delay="0"/>
                                          </p:stCondLst>
                                        </p:cTn>
                                        <p:tgtEl>
                                          <p:spTgt spid="21"/>
                                        </p:tgtEl>
                                        <p:attrNameLst>
                                          <p:attrName>style.visibility</p:attrName>
                                        </p:attrNameLst>
                                      </p:cBhvr>
                                      <p:to>
                                        <p:strVal val="hidden"/>
                                      </p:to>
                                    </p:set>
                                  </p:childTnLst>
                                </p:cTn>
                              </p:par>
                            </p:childTnLst>
                          </p:cTn>
                        </p:par>
                        <p:par>
                          <p:cTn id="98" fill="hold">
                            <p:stCondLst>
                              <p:cond delay="0"/>
                            </p:stCondLst>
                            <p:childTnLst>
                              <p:par>
                                <p:cTn id="99" presetID="10" presetClass="entr" presetSubtype="0" fill="hold" nodeType="afterEffect">
                                  <p:stCondLst>
                                    <p:cond delay="0"/>
                                  </p:stCondLst>
                                  <p:childTnLst>
                                    <p:set>
                                      <p:cBhvr>
                                        <p:cTn id="100" dur="1" fill="hold">
                                          <p:stCondLst>
                                            <p:cond delay="0"/>
                                          </p:stCondLst>
                                        </p:cTn>
                                        <p:tgtEl>
                                          <p:spTgt spid="7"/>
                                        </p:tgtEl>
                                        <p:attrNameLst>
                                          <p:attrName>style.visibility</p:attrName>
                                        </p:attrNameLst>
                                      </p:cBhvr>
                                      <p:to>
                                        <p:strVal val="visible"/>
                                      </p:to>
                                    </p:set>
                                    <p:animEffect transition="in" filter="fade">
                                      <p:cBhvr>
                                        <p:cTn id="101" dur="500"/>
                                        <p:tgtEl>
                                          <p:spTgt spid="7"/>
                                        </p:tgtEl>
                                      </p:cBhvr>
                                    </p:animEffect>
                                  </p:childTnLst>
                                </p:cTn>
                              </p:par>
                            </p:childTnLst>
                          </p:cTn>
                        </p:par>
                        <p:par>
                          <p:cTn id="102" fill="hold">
                            <p:stCondLst>
                              <p:cond delay="500"/>
                            </p:stCondLst>
                            <p:childTnLst>
                              <p:par>
                                <p:cTn id="103" presetID="12" presetClass="entr" presetSubtype="2" fill="hold" nodeType="afterEffect">
                                  <p:stCondLst>
                                    <p:cond delay="500"/>
                                  </p:stCondLst>
                                  <p:childTnLst>
                                    <p:set>
                                      <p:cBhvr>
                                        <p:cTn id="104" dur="1" fill="hold">
                                          <p:stCondLst>
                                            <p:cond delay="0"/>
                                          </p:stCondLst>
                                        </p:cTn>
                                        <p:tgtEl>
                                          <p:spTgt spid="24"/>
                                        </p:tgtEl>
                                        <p:attrNameLst>
                                          <p:attrName>style.visibility</p:attrName>
                                        </p:attrNameLst>
                                      </p:cBhvr>
                                      <p:to>
                                        <p:strVal val="visible"/>
                                      </p:to>
                                    </p:set>
                                    <p:anim calcmode="lin" valueType="num">
                                      <p:cBhvr additive="base">
                                        <p:cTn id="105" dur="500"/>
                                        <p:tgtEl>
                                          <p:spTgt spid="24"/>
                                        </p:tgtEl>
                                        <p:attrNameLst>
                                          <p:attrName>ppt_x</p:attrName>
                                        </p:attrNameLst>
                                      </p:cBhvr>
                                      <p:tavLst>
                                        <p:tav tm="0">
                                          <p:val>
                                            <p:strVal val="#ppt_x+#ppt_w*1.125000"/>
                                          </p:val>
                                        </p:tav>
                                        <p:tav tm="100000">
                                          <p:val>
                                            <p:strVal val="#ppt_x"/>
                                          </p:val>
                                        </p:tav>
                                      </p:tavLst>
                                    </p:anim>
                                    <p:animEffect transition="in" filter="wipe(left)">
                                      <p:cBhvr>
                                        <p:cTn id="106" dur="500"/>
                                        <p:tgtEl>
                                          <p:spTgt spid="24"/>
                                        </p:tgtEl>
                                      </p:cBhvr>
                                    </p:animEffec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34">
                                            <p:txEl>
                                              <p:pRg st="5" end="5"/>
                                            </p:txEl>
                                          </p:spTgt>
                                        </p:tgtEl>
                                        <p:attrNameLst>
                                          <p:attrName>style.visibility</p:attrName>
                                        </p:attrNameLst>
                                      </p:cBhvr>
                                      <p:to>
                                        <p:strVal val="visible"/>
                                      </p:to>
                                    </p:set>
                                  </p:childTnLst>
                                </p:cTn>
                              </p:par>
                            </p:childTnLst>
                          </p:cTn>
                        </p:par>
                        <p:par>
                          <p:cTn id="111" fill="hold">
                            <p:stCondLst>
                              <p:cond delay="0"/>
                            </p:stCondLst>
                            <p:childTnLst>
                              <p:par>
                                <p:cTn id="112" presetID="1" presetClass="exit" presetSubtype="0" fill="hold" nodeType="afterEffect">
                                  <p:stCondLst>
                                    <p:cond delay="0"/>
                                  </p:stCondLst>
                                  <p:childTnLst>
                                    <p:set>
                                      <p:cBhvr>
                                        <p:cTn id="113" dur="1" fill="hold">
                                          <p:stCondLst>
                                            <p:cond delay="0"/>
                                          </p:stCondLst>
                                        </p:cTn>
                                        <p:tgtEl>
                                          <p:spTgt spid="24"/>
                                        </p:tgtEl>
                                        <p:attrNameLst>
                                          <p:attrName>style.visibility</p:attrName>
                                        </p:attrNameLst>
                                      </p:cBhvr>
                                      <p:to>
                                        <p:strVal val="hidden"/>
                                      </p:to>
                                    </p:set>
                                  </p:childTnLst>
                                </p:cTn>
                              </p:par>
                            </p:childTnLst>
                          </p:cTn>
                        </p:par>
                        <p:par>
                          <p:cTn id="114" fill="hold">
                            <p:stCondLst>
                              <p:cond delay="0"/>
                            </p:stCondLst>
                            <p:childTnLst>
                              <p:par>
                                <p:cTn id="115" presetID="12" presetClass="entr" presetSubtype="2" fill="hold" nodeType="afterEffect">
                                  <p:stCondLst>
                                    <p:cond delay="500"/>
                                  </p:stCondLst>
                                  <p:childTnLst>
                                    <p:set>
                                      <p:cBhvr>
                                        <p:cTn id="116" dur="1" fill="hold">
                                          <p:stCondLst>
                                            <p:cond delay="0"/>
                                          </p:stCondLst>
                                        </p:cTn>
                                        <p:tgtEl>
                                          <p:spTgt spid="27"/>
                                        </p:tgtEl>
                                        <p:attrNameLst>
                                          <p:attrName>style.visibility</p:attrName>
                                        </p:attrNameLst>
                                      </p:cBhvr>
                                      <p:to>
                                        <p:strVal val="visible"/>
                                      </p:to>
                                    </p:set>
                                    <p:anim calcmode="lin" valueType="num">
                                      <p:cBhvr additive="base">
                                        <p:cTn id="117" dur="500"/>
                                        <p:tgtEl>
                                          <p:spTgt spid="27"/>
                                        </p:tgtEl>
                                        <p:attrNameLst>
                                          <p:attrName>ppt_x</p:attrName>
                                        </p:attrNameLst>
                                      </p:cBhvr>
                                      <p:tavLst>
                                        <p:tav tm="0">
                                          <p:val>
                                            <p:strVal val="#ppt_x+#ppt_w*1.125000"/>
                                          </p:val>
                                        </p:tav>
                                        <p:tav tm="100000">
                                          <p:val>
                                            <p:strVal val="#ppt_x"/>
                                          </p:val>
                                        </p:tav>
                                      </p:tavLst>
                                    </p:anim>
                                    <p:animEffect transition="in" filter="wipe(left)">
                                      <p:cBhvr>
                                        <p:cTn id="118" dur="500"/>
                                        <p:tgtEl>
                                          <p:spTgt spid="27"/>
                                        </p:tgtEl>
                                      </p:cBhvr>
                                    </p:animEffect>
                                  </p:childTnLst>
                                </p:cTn>
                              </p:par>
                            </p:childTnLst>
                          </p:cTn>
                        </p:par>
                        <p:par>
                          <p:cTn id="119" fill="hold">
                            <p:stCondLst>
                              <p:cond delay="1000"/>
                            </p:stCondLst>
                            <p:childTnLst>
                              <p:par>
                                <p:cTn id="120" presetID="1" presetClass="exit" presetSubtype="0" fill="hold" nodeType="afterEffect">
                                  <p:stCondLst>
                                    <p:cond delay="0"/>
                                  </p:stCondLst>
                                  <p:childTnLst>
                                    <p:set>
                                      <p:cBhvr>
                                        <p:cTn id="121" dur="1" fill="hold">
                                          <p:stCondLst>
                                            <p:cond delay="0"/>
                                          </p:stCondLst>
                                        </p:cTn>
                                        <p:tgtEl>
                                          <p:spTgt spid="27"/>
                                        </p:tgtEl>
                                        <p:attrNameLst>
                                          <p:attrName>style.visibility</p:attrName>
                                        </p:attrNameLst>
                                      </p:cBhvr>
                                      <p:to>
                                        <p:strVal val="hidden"/>
                                      </p:to>
                                    </p:set>
                                  </p:childTnLst>
                                </p:cTn>
                              </p:par>
                            </p:childTnLst>
                          </p:cTn>
                        </p:par>
                        <p:par>
                          <p:cTn id="122" fill="hold">
                            <p:stCondLst>
                              <p:cond delay="1000"/>
                            </p:stCondLst>
                            <p:childTnLst>
                              <p:par>
                                <p:cTn id="123" presetID="1" presetClass="exit" presetSubtype="0" fill="hold" grpId="1" nodeType="afterEffect">
                                  <p:stCondLst>
                                    <p:cond delay="500"/>
                                  </p:stCondLst>
                                  <p:childTnLst>
                                    <p:set>
                                      <p:cBhvr>
                                        <p:cTn id="124" dur="1" fill="hold">
                                          <p:stCondLst>
                                            <p:cond delay="0"/>
                                          </p:stCondLst>
                                        </p:cTn>
                                        <p:tgtEl>
                                          <p:spTgt spid="14"/>
                                        </p:tgtEl>
                                        <p:attrNameLst>
                                          <p:attrName>style.visibility</p:attrName>
                                        </p:attrNameLst>
                                      </p:cBhvr>
                                      <p:to>
                                        <p:strVal val="hidden"/>
                                      </p:to>
                                    </p:set>
                                  </p:childTnLst>
                                </p:cTn>
                              </p:par>
                            </p:childTnLst>
                          </p:cTn>
                        </p:par>
                        <p:par>
                          <p:cTn id="125" fill="hold">
                            <p:stCondLst>
                              <p:cond delay="1500"/>
                            </p:stCondLst>
                            <p:childTnLst>
                              <p:par>
                                <p:cTn id="126" presetID="1" presetClass="exit" presetSubtype="0" fill="hold" grpId="1" nodeType="afterEffect">
                                  <p:stCondLst>
                                    <p:cond delay="0"/>
                                  </p:stCondLst>
                                  <p:childTnLst>
                                    <p:set>
                                      <p:cBhvr>
                                        <p:cTn id="127" dur="1" fill="hold">
                                          <p:stCondLst>
                                            <p:cond delay="0"/>
                                          </p:stCondLst>
                                        </p:cTn>
                                        <p:tgtEl>
                                          <p:spTgt spid="15"/>
                                        </p:tgtEl>
                                        <p:attrNameLst>
                                          <p:attrName>style.visibility</p:attrName>
                                        </p:attrNameLst>
                                      </p:cBhvr>
                                      <p:to>
                                        <p:strVal val="hidden"/>
                                      </p:to>
                                    </p:set>
                                  </p:childTnLst>
                                </p:cTn>
                              </p:par>
                            </p:childTnLst>
                          </p:cTn>
                        </p:par>
                      </p:childTnLst>
                    </p:cTn>
                  </p:par>
                  <p:par>
                    <p:cTn id="128" fill="hold">
                      <p:stCondLst>
                        <p:cond delay="indefinite"/>
                      </p:stCondLst>
                      <p:childTnLst>
                        <p:par>
                          <p:cTn id="129" fill="hold">
                            <p:stCondLst>
                              <p:cond delay="0"/>
                            </p:stCondLst>
                            <p:childTnLst>
                              <p:par>
                                <p:cTn id="130" presetID="1" presetClass="entr" presetSubtype="0" fill="hold" nodeType="clickEffect">
                                  <p:stCondLst>
                                    <p:cond delay="0"/>
                                  </p:stCondLst>
                                  <p:childTnLst>
                                    <p:set>
                                      <p:cBhvr>
                                        <p:cTn id="131" dur="1" fill="hold">
                                          <p:stCondLst>
                                            <p:cond delay="0"/>
                                          </p:stCondLst>
                                        </p:cTn>
                                        <p:tgtEl>
                                          <p:spTgt spid="3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p:bldP spid="15" grpId="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30" grpId="0" animBg="1"/>
      <p:bldP spid="30" grpId="1" animBg="1"/>
      <p:bldP spid="31" grpId="0" animBg="1"/>
      <p:bldP spid="31" grpId="1" animBg="1"/>
      <p:bldP spid="32" grpId="0"/>
      <p:bldP spid="32" grpId="1"/>
      <p:bldP spid="33" grpId="0"/>
      <p:bldP spid="33" grpId="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DE16DE08-0289-8A49-98C5-1FDF21D2C9D2}"/>
              </a:ext>
            </a:extLst>
          </p:cNvPr>
          <p:cNvSpPr>
            <a:spLocks noGrp="1"/>
          </p:cNvSpPr>
          <p:nvPr>
            <p:ph type="ctrTitle"/>
          </p:nvPr>
        </p:nvSpPr>
        <p:spPr>
          <a:xfrm>
            <a:off x="838200" y="1609725"/>
            <a:ext cx="7334250" cy="2387600"/>
          </a:xfrm>
        </p:spPr>
        <p:txBody>
          <a:bodyPr/>
          <a:lstStyle/>
          <a:p>
            <a:r>
              <a:rPr lang="en-US" altLang="en-US" dirty="0">
                <a:latin typeface="Montserrat" pitchFamily="2" charset="77"/>
                <a:ea typeface="Montserrat" pitchFamily="2" charset="77"/>
                <a:cs typeface="Montserrat" pitchFamily="2" charset="77"/>
              </a:rPr>
              <a:t>The Alliance has </a:t>
            </a:r>
            <a:br>
              <a:rPr lang="en-US" altLang="en-US" dirty="0">
                <a:latin typeface="Montserrat" pitchFamily="2" charset="77"/>
                <a:ea typeface="Montserrat" pitchFamily="2" charset="77"/>
                <a:cs typeface="Montserrat" pitchFamily="2" charset="77"/>
              </a:rPr>
            </a:br>
            <a:r>
              <a:rPr lang="en-US" altLang="en-US" dirty="0">
                <a:latin typeface="Montserrat" pitchFamily="2" charset="77"/>
                <a:ea typeface="Montserrat" pitchFamily="2" charset="77"/>
                <a:cs typeface="Montserrat" pitchFamily="2" charset="77"/>
              </a:rPr>
              <a:t>made building Zigbee devices easy</a:t>
            </a:r>
          </a:p>
        </p:txBody>
      </p:sp>
    </p:spTree>
    <p:extLst>
      <p:ext uri="{BB962C8B-B14F-4D97-AF65-F5344CB8AC3E}">
        <p14:creationId xmlns:p14="http://schemas.microsoft.com/office/powerpoint/2010/main" val="2347421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Content Placeholder 4">
            <a:extLst>
              <a:ext uri="{FF2B5EF4-FFF2-40B4-BE49-F238E27FC236}">
                <a16:creationId xmlns:a16="http://schemas.microsoft.com/office/drawing/2014/main" id="{1A1D041B-CD21-0449-ACAD-215244DEA10C}"/>
              </a:ext>
            </a:extLst>
          </p:cNvPr>
          <p:cNvPicPr>
            <a:picLocks noGrp="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25500" y="1828800"/>
            <a:ext cx="10541000" cy="4343400"/>
          </a:xfrm>
        </p:spPr>
      </p:pic>
      <p:sp>
        <p:nvSpPr>
          <p:cNvPr id="31748" name="Title 1">
            <a:extLst>
              <a:ext uri="{FF2B5EF4-FFF2-40B4-BE49-F238E27FC236}">
                <a16:creationId xmlns:a16="http://schemas.microsoft.com/office/drawing/2014/main" id="{392B169D-D5A3-8049-BBCE-10F583944311}"/>
              </a:ext>
            </a:extLst>
          </p:cNvPr>
          <p:cNvSpPr txBox="1">
            <a:spLocks/>
          </p:cNvSpPr>
          <p:nvPr/>
        </p:nvSpPr>
        <p:spPr bwMode="auto">
          <a:xfrm>
            <a:off x="990600" y="5175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b="1">
                <a:solidFill>
                  <a:schemeClr val="tx1"/>
                </a:solidFill>
                <a:latin typeface="Hind" panose="02000000000000000000" pitchFamily="2" charset="77"/>
                <a:ea typeface="Hind" panose="02000000000000000000" pitchFamily="2" charset="77"/>
                <a:cs typeface="Hind" panose="02000000000000000000" pitchFamily="2" charset="77"/>
              </a:defRPr>
            </a:lvl1pPr>
            <a:lvl2pPr marL="685800" indent="-228600">
              <a:lnSpc>
                <a:spcPct val="90000"/>
              </a:lnSpc>
              <a:spcBef>
                <a:spcPts val="500"/>
              </a:spcBef>
              <a:buFont typeface="Arial" panose="020B0604020202020204" pitchFamily="34" charset="0"/>
              <a:buChar char="•"/>
              <a:defRPr sz="2400">
                <a:solidFill>
                  <a:schemeClr val="tx1"/>
                </a:solidFill>
                <a:latin typeface="Hind Light" panose="02000000000000000000" pitchFamily="2" charset="77"/>
                <a:ea typeface="Hind Light" panose="02000000000000000000" pitchFamily="2" charset="77"/>
                <a:cs typeface="Hind Light" panose="02000000000000000000"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Hind Light" panose="02000000000000000000" pitchFamily="2" charset="77"/>
                <a:ea typeface="Hind Light" panose="02000000000000000000" pitchFamily="2" charset="77"/>
                <a:cs typeface="Hind Light" panose="02000000000000000000"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9pPr>
          </a:lstStyle>
          <a:p>
            <a:pPr>
              <a:spcBef>
                <a:spcPct val="0"/>
              </a:spcBef>
              <a:buFontTx/>
              <a:buNone/>
            </a:pPr>
            <a:r>
              <a:rPr lang="en-US" altLang="en-US" sz="4400" dirty="0">
                <a:latin typeface="Montserrat" pitchFamily="2" charset="77"/>
                <a:ea typeface="Montserrat" pitchFamily="2" charset="77"/>
                <a:cs typeface="Montserrat" pitchFamily="2" charset="77"/>
              </a:rPr>
              <a:t>Building a Zigbee device</a:t>
            </a:r>
          </a:p>
        </p:txBody>
      </p:sp>
    </p:spTree>
    <p:extLst>
      <p:ext uri="{BB962C8B-B14F-4D97-AF65-F5344CB8AC3E}">
        <p14:creationId xmlns:p14="http://schemas.microsoft.com/office/powerpoint/2010/main" val="417818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2">
            <a:extLst>
              <a:ext uri="{FF2B5EF4-FFF2-40B4-BE49-F238E27FC236}">
                <a16:creationId xmlns:a16="http://schemas.microsoft.com/office/drawing/2014/main" id="{56B00170-E6DA-8E44-A40B-57B8426C7444}"/>
              </a:ext>
            </a:extLst>
          </p:cNvPr>
          <p:cNvSpPr>
            <a:spLocks noGrp="1"/>
          </p:cNvSpPr>
          <p:nvPr>
            <p:ph idx="1"/>
          </p:nvPr>
        </p:nvSpPr>
        <p:spPr>
          <a:xfrm>
            <a:off x="457200" y="2203450"/>
            <a:ext cx="6484938" cy="4654550"/>
          </a:xfrm>
        </p:spPr>
        <p:txBody>
          <a:bodyPr/>
          <a:lstStyle/>
          <a:p>
            <a:pPr>
              <a:buClr>
                <a:schemeClr val="tx1"/>
              </a:buClr>
            </a:pPr>
            <a:r>
              <a:rPr lang="en-US" altLang="en-US" sz="2200" dirty="0">
                <a:latin typeface="Hind" panose="02000000000000000000" pitchFamily="2" charset="77"/>
                <a:ea typeface="Hind Light" panose="02000000000000000000" pitchFamily="2" charset="77"/>
                <a:cs typeface="Hind Light" panose="02000000000000000000" pitchFamily="2" charset="77"/>
              </a:rPr>
              <a:t>More than 2,500 Zigbee products </a:t>
            </a:r>
            <a:r>
              <a:rPr lang="en-US" altLang="en-US" sz="2200" b="0" dirty="0">
                <a:latin typeface="Hind Light" panose="02000000000000000000" pitchFamily="2" charset="77"/>
                <a:ea typeface="Hind Light" panose="02000000000000000000" pitchFamily="2" charset="77"/>
                <a:cs typeface="Hind Light" panose="02000000000000000000" pitchFamily="2" charset="77"/>
              </a:rPr>
              <a:t>have been built and certified on our Compliant Platforms. </a:t>
            </a:r>
          </a:p>
          <a:p>
            <a:pPr lvl="1">
              <a:buClr>
                <a:schemeClr val="tx1"/>
              </a:buClr>
            </a:pPr>
            <a:r>
              <a:rPr lang="en-US" altLang="en-US" sz="1800" dirty="0">
                <a:latin typeface="Hind Light" panose="02000000000000000000" pitchFamily="2" charset="77"/>
                <a:ea typeface="Hind Light" panose="02000000000000000000" pitchFamily="2" charset="77"/>
                <a:cs typeface="Hind Light" panose="02000000000000000000" pitchFamily="2" charset="77"/>
              </a:rPr>
              <a:t>Includes 250 manufacturers using Zigbee standards for smart home, smart building, and connected city</a:t>
            </a:r>
            <a:endParaRPr lang="en-US" altLang="en-US" sz="2200" dirty="0">
              <a:latin typeface="Hind Light" panose="02000000000000000000" pitchFamily="2" charset="77"/>
              <a:ea typeface="Hind Light" panose="02000000000000000000" pitchFamily="2" charset="77"/>
              <a:cs typeface="Hind Light" panose="02000000000000000000" pitchFamily="2" charset="77"/>
            </a:endParaRPr>
          </a:p>
          <a:p>
            <a:pPr>
              <a:buClr>
                <a:schemeClr val="tx1"/>
              </a:buClr>
            </a:pPr>
            <a:r>
              <a:rPr lang="en-US" altLang="en-US" sz="2200" dirty="0">
                <a:latin typeface="Hind" panose="02000000000000000000" pitchFamily="2" charset="77"/>
                <a:ea typeface="Hind Light" panose="02000000000000000000" pitchFamily="2" charset="77"/>
                <a:cs typeface="Hind Light" panose="02000000000000000000" pitchFamily="2" charset="77"/>
              </a:rPr>
              <a:t>More than 20 Compliant platforms </a:t>
            </a:r>
            <a:r>
              <a:rPr lang="en-US" altLang="en-US" sz="2200" b="0" dirty="0">
                <a:latin typeface="Hind Light" panose="02000000000000000000" pitchFamily="2" charset="77"/>
                <a:ea typeface="Hind Light" panose="02000000000000000000" pitchFamily="2" charset="77"/>
                <a:cs typeface="Hind Light" panose="02000000000000000000" pitchFamily="2" charset="77"/>
              </a:rPr>
              <a:t>to choose from that support Zigbee &amp; wide industry support</a:t>
            </a:r>
          </a:p>
          <a:p>
            <a:pPr>
              <a:buClr>
                <a:schemeClr val="tx1"/>
              </a:buClr>
            </a:pPr>
            <a:r>
              <a:rPr lang="en-US" altLang="en-US" sz="2200" dirty="0">
                <a:latin typeface="Hind" panose="02000000000000000000" pitchFamily="2" charset="77"/>
                <a:ea typeface="Hind Light" panose="02000000000000000000" pitchFamily="2" charset="77"/>
                <a:cs typeface="Hind Light" panose="02000000000000000000" pitchFamily="2" charset="77"/>
              </a:rPr>
              <a:t>Silicon from eight major vendors </a:t>
            </a:r>
            <a:r>
              <a:rPr lang="en-US" altLang="en-US" sz="2200" b="0" dirty="0">
                <a:latin typeface="Hind Light" panose="02000000000000000000" pitchFamily="2" charset="77"/>
                <a:ea typeface="Hind Light" panose="02000000000000000000" pitchFamily="2" charset="77"/>
                <a:cs typeface="Hind Light" panose="02000000000000000000" pitchFamily="2" charset="77"/>
              </a:rPr>
              <a:t>now certified, with many more module, software and integration support members ready to help product developers build Zigbee products</a:t>
            </a:r>
          </a:p>
          <a:p>
            <a:endParaRPr lang="en-US" altLang="en-US" sz="1900" b="0" dirty="0">
              <a:latin typeface="Hind Light" panose="02000000000000000000" pitchFamily="2" charset="77"/>
              <a:ea typeface="Hind Light" panose="02000000000000000000" pitchFamily="2" charset="77"/>
              <a:cs typeface="Hind Light" panose="02000000000000000000" pitchFamily="2" charset="77"/>
            </a:endParaRPr>
          </a:p>
        </p:txBody>
      </p:sp>
      <p:pic>
        <p:nvPicPr>
          <p:cNvPr id="32771" name="Picture 4">
            <a:extLst>
              <a:ext uri="{FF2B5EF4-FFF2-40B4-BE49-F238E27FC236}">
                <a16:creationId xmlns:a16="http://schemas.microsoft.com/office/drawing/2014/main" id="{D542B321-60DA-C341-8872-C1E0FF3032E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83525" y="2203450"/>
            <a:ext cx="3260725" cy="293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itle 1">
            <a:extLst>
              <a:ext uri="{FF2B5EF4-FFF2-40B4-BE49-F238E27FC236}">
                <a16:creationId xmlns:a16="http://schemas.microsoft.com/office/drawing/2014/main" id="{E6B855CE-ABDF-7641-8640-6B3BE9538711}"/>
              </a:ext>
            </a:extLst>
          </p:cNvPr>
          <p:cNvSpPr>
            <a:spLocks noGrp="1"/>
          </p:cNvSpPr>
          <p:nvPr>
            <p:ph type="title"/>
          </p:nvPr>
        </p:nvSpPr>
        <p:spPr>
          <a:xfrm>
            <a:off x="457200" y="419100"/>
            <a:ext cx="11598275" cy="1076325"/>
          </a:xfrm>
        </p:spPr>
        <p:txBody>
          <a:bodyPr>
            <a:normAutofit fontScale="90000"/>
          </a:bodyPr>
          <a:lstStyle/>
          <a:p>
            <a:pPr>
              <a:defRPr/>
            </a:pPr>
            <a:r>
              <a:rPr lang="en-US" altLang="en-US" dirty="0">
                <a:solidFill>
                  <a:schemeClr val="tx1"/>
                </a:solidFill>
                <a:latin typeface="Montserrat" pitchFamily="2" charset="77"/>
                <a:ea typeface="Montserrat" pitchFamily="2" charset="77"/>
                <a:cs typeface="Montserrat" pitchFamily="2" charset="77"/>
              </a:rPr>
              <a:t>1. Development</a:t>
            </a:r>
            <a:br>
              <a:rPr lang="en-US" altLang="en-US" dirty="0">
                <a:solidFill>
                  <a:schemeClr val="tx1"/>
                </a:solidFill>
                <a:latin typeface="Montserrat" pitchFamily="2" charset="77"/>
                <a:ea typeface="Montserrat" pitchFamily="2" charset="77"/>
                <a:cs typeface="Montserrat" pitchFamily="2" charset="77"/>
              </a:rPr>
            </a:br>
            <a:r>
              <a:rPr lang="en-US" altLang="en-US" dirty="0">
                <a:solidFill>
                  <a:schemeClr val="tx1">
                    <a:lumMod val="50000"/>
                    <a:lumOff val="50000"/>
                  </a:schemeClr>
                </a:solidFill>
                <a:latin typeface="Montserrat" pitchFamily="2" charset="77"/>
                <a:ea typeface="Montserrat" pitchFamily="2" charset="77"/>
                <a:cs typeface="Montserrat" pitchFamily="2" charset="77"/>
              </a:rPr>
              <a:t>Zigbee Compliant Platforms</a:t>
            </a:r>
          </a:p>
        </p:txBody>
      </p:sp>
    </p:spTree>
    <p:extLst>
      <p:ext uri="{BB962C8B-B14F-4D97-AF65-F5344CB8AC3E}">
        <p14:creationId xmlns:p14="http://schemas.microsoft.com/office/powerpoint/2010/main" val="725733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63A6FEA-4039-F64E-BCAD-EF478F0A4FB3}"/>
              </a:ext>
            </a:extLst>
          </p:cNvPr>
          <p:cNvSpPr>
            <a:spLocks noGrp="1"/>
          </p:cNvSpPr>
          <p:nvPr>
            <p:ph type="ftr" sz="quarter" idx="10"/>
          </p:nvPr>
        </p:nvSpPr>
        <p:spPr/>
        <p:txBody>
          <a:bodyPr/>
          <a:lstStyle/>
          <a:p>
            <a:pPr>
              <a:defRPr/>
            </a:pPr>
            <a:r>
              <a:rPr lang="en-US" dirty="0"/>
              <a:t> </a:t>
            </a:r>
          </a:p>
        </p:txBody>
      </p:sp>
      <p:sp>
        <p:nvSpPr>
          <p:cNvPr id="5" name="Title 1">
            <a:extLst>
              <a:ext uri="{FF2B5EF4-FFF2-40B4-BE49-F238E27FC236}">
                <a16:creationId xmlns:a16="http://schemas.microsoft.com/office/drawing/2014/main" id="{284915EA-9E49-7549-9DE3-8CB3A289EF37}"/>
              </a:ext>
            </a:extLst>
          </p:cNvPr>
          <p:cNvSpPr>
            <a:spLocks noGrp="1"/>
          </p:cNvSpPr>
          <p:nvPr>
            <p:ph type="title"/>
          </p:nvPr>
        </p:nvSpPr>
        <p:spPr>
          <a:xfrm>
            <a:off x="457200" y="419100"/>
            <a:ext cx="11598275" cy="1076325"/>
          </a:xfrm>
        </p:spPr>
        <p:txBody>
          <a:bodyPr>
            <a:normAutofit fontScale="90000"/>
          </a:bodyPr>
          <a:lstStyle/>
          <a:p>
            <a:pPr>
              <a:defRPr/>
            </a:pPr>
            <a:r>
              <a:rPr lang="en-US" altLang="en-US" dirty="0">
                <a:solidFill>
                  <a:schemeClr val="tx1"/>
                </a:solidFill>
                <a:latin typeface="Montserrat" pitchFamily="2" charset="77"/>
                <a:ea typeface="Montserrat" pitchFamily="2" charset="77"/>
                <a:cs typeface="Montserrat" pitchFamily="2" charset="77"/>
              </a:rPr>
              <a:t>1. Development</a:t>
            </a:r>
            <a:br>
              <a:rPr lang="en-US" altLang="en-US" dirty="0">
                <a:solidFill>
                  <a:schemeClr val="tx1"/>
                </a:solidFill>
                <a:latin typeface="Montserrat" pitchFamily="2" charset="77"/>
                <a:ea typeface="Montserrat" pitchFamily="2" charset="77"/>
                <a:cs typeface="Montserrat" pitchFamily="2" charset="77"/>
              </a:rPr>
            </a:br>
            <a:r>
              <a:rPr lang="en-US" altLang="en-US" dirty="0">
                <a:solidFill>
                  <a:schemeClr val="tx1">
                    <a:lumMod val="50000"/>
                    <a:lumOff val="50000"/>
                  </a:schemeClr>
                </a:solidFill>
                <a:latin typeface="Montserrat" pitchFamily="2" charset="77"/>
                <a:ea typeface="Montserrat" pitchFamily="2" charset="77"/>
                <a:cs typeface="Montserrat" pitchFamily="2" charset="77"/>
              </a:rPr>
              <a:t>Technical Specifications</a:t>
            </a:r>
          </a:p>
        </p:txBody>
      </p:sp>
      <p:graphicFrame>
        <p:nvGraphicFramePr>
          <p:cNvPr id="9" name="Content Placeholder 4">
            <a:extLst>
              <a:ext uri="{FF2B5EF4-FFF2-40B4-BE49-F238E27FC236}">
                <a16:creationId xmlns:a16="http://schemas.microsoft.com/office/drawing/2014/main" id="{CD9D85C1-EA31-FF44-8AD4-33D43DE390B8}"/>
              </a:ext>
            </a:extLst>
          </p:cNvPr>
          <p:cNvGraphicFramePr>
            <a:graphicFrameLocks/>
          </p:cNvGraphicFramePr>
          <p:nvPr/>
        </p:nvGraphicFramePr>
        <p:xfrm>
          <a:off x="614363" y="1781175"/>
          <a:ext cx="10345737" cy="4891088"/>
        </p:xfrm>
        <a:graphic>
          <a:graphicData uri="http://schemas.openxmlformats.org/drawingml/2006/table">
            <a:tbl>
              <a:tblPr/>
              <a:tblGrid>
                <a:gridCol w="3473607">
                  <a:extLst>
                    <a:ext uri="{9D8B030D-6E8A-4147-A177-3AD203B41FA5}">
                      <a16:colId xmlns:a16="http://schemas.microsoft.com/office/drawing/2014/main" val="3781559392"/>
                    </a:ext>
                  </a:extLst>
                </a:gridCol>
                <a:gridCol w="6872130">
                  <a:extLst>
                    <a:ext uri="{9D8B030D-6E8A-4147-A177-3AD203B41FA5}">
                      <a16:colId xmlns:a16="http://schemas.microsoft.com/office/drawing/2014/main" val="3764903429"/>
                    </a:ext>
                  </a:extLst>
                </a:gridCol>
              </a:tblGrid>
              <a:tr h="196716">
                <a:tc>
                  <a:txBody>
                    <a:bodyPr/>
                    <a:lstStyle/>
                    <a:p>
                      <a:r>
                        <a:rPr lang="en-US" sz="1100" b="1" dirty="0">
                          <a:effectLst/>
                          <a:latin typeface="Hind" panose="02000000000000000000" pitchFamily="2" charset="77"/>
                          <a:cs typeface="Hind" panose="02000000000000000000" pitchFamily="2" charset="77"/>
                        </a:rPr>
                        <a:t>Solution</a:t>
                      </a:r>
                      <a:endParaRPr lang="en-US" sz="1500" dirty="0">
                        <a:effectLst/>
                        <a:latin typeface="Hind" panose="02000000000000000000" pitchFamily="2" charset="77"/>
                        <a:cs typeface="Hind" panose="02000000000000000000" pitchFamily="2" charset="77"/>
                      </a:endParaRPr>
                    </a:p>
                  </a:txBody>
                  <a:tcPr marL="27725" marR="27725" marT="13866" marB="13866" anchor="ctr">
                    <a:lnL>
                      <a:noFill/>
                    </a:lnL>
                    <a:lnR>
                      <a:noFill/>
                    </a:lnR>
                    <a:lnT>
                      <a:noFill/>
                    </a:lnT>
                    <a:lnB>
                      <a:noFill/>
                    </a:lnB>
                    <a:solidFill>
                      <a:srgbClr val="FFFFFF"/>
                    </a:solidFill>
                  </a:tcPr>
                </a:tc>
                <a:tc>
                  <a:txBody>
                    <a:bodyPr/>
                    <a:lstStyle/>
                    <a:p>
                      <a:r>
                        <a:rPr lang="en-US" sz="1100" b="1" dirty="0">
                          <a:effectLst/>
                          <a:latin typeface="Hind" panose="02000000000000000000" pitchFamily="2" charset="77"/>
                          <a:cs typeface="Hind" panose="02000000000000000000" pitchFamily="2" charset="77"/>
                        </a:rPr>
                        <a:t>Description</a:t>
                      </a:r>
                      <a:endParaRPr lang="en-US" sz="1500" dirty="0">
                        <a:effectLst/>
                        <a:latin typeface="Hind" panose="02000000000000000000" pitchFamily="2" charset="77"/>
                        <a:cs typeface="Hind" panose="02000000000000000000" pitchFamily="2" charset="77"/>
                      </a:endParaRPr>
                    </a:p>
                  </a:txBody>
                  <a:tcPr marL="27725" marR="27725" marT="13866" marB="13866" anchor="ctr">
                    <a:lnL>
                      <a:noFill/>
                    </a:lnL>
                    <a:lnR>
                      <a:noFill/>
                    </a:lnR>
                    <a:lnT>
                      <a:noFill/>
                    </a:lnT>
                    <a:lnB>
                      <a:noFill/>
                    </a:lnB>
                    <a:solidFill>
                      <a:srgbClr val="FFFFFF"/>
                    </a:solidFill>
                  </a:tcPr>
                </a:tc>
                <a:extLst>
                  <a:ext uri="{0D108BD9-81ED-4DB2-BD59-A6C34878D82A}">
                    <a16:rowId xmlns:a16="http://schemas.microsoft.com/office/drawing/2014/main" val="557010840"/>
                  </a:ext>
                </a:extLst>
              </a:tr>
              <a:tr h="225870">
                <a:tc>
                  <a:txBody>
                    <a:bodyPr/>
                    <a:lstStyle/>
                    <a:p>
                      <a:r>
                        <a:rPr lang="en-US" sz="1300" b="1" dirty="0">
                          <a:solidFill>
                            <a:srgbClr val="ED0544"/>
                          </a:solidFill>
                          <a:effectLst/>
                          <a:latin typeface="Hind" panose="02000000000000000000" pitchFamily="2" charset="77"/>
                          <a:cs typeface="Hind" panose="02000000000000000000" pitchFamily="2" charset="77"/>
                        </a:rPr>
                        <a:t>Network Protocol</a:t>
                      </a:r>
                      <a:endParaRPr lang="en-US" sz="1300" dirty="0">
                        <a:solidFill>
                          <a:srgbClr val="ED0544"/>
                        </a:solidFill>
                        <a:effectLst/>
                        <a:latin typeface="Hind" panose="02000000000000000000" pitchFamily="2" charset="77"/>
                        <a:cs typeface="Hind" panose="02000000000000000000" pitchFamily="2" charset="77"/>
                      </a:endParaRPr>
                    </a:p>
                  </a:txBody>
                  <a:tcPr marL="27725" marR="27725" marT="13866" marB="13866" anchor="ctr">
                    <a:lnL>
                      <a:noFill/>
                    </a:lnL>
                    <a:lnR>
                      <a:noFill/>
                    </a:lnR>
                    <a:lnT>
                      <a:noFill/>
                    </a:lnT>
                    <a:lnB>
                      <a:noFill/>
                    </a:lnB>
                    <a:solidFill>
                      <a:srgbClr val="ECECEC"/>
                    </a:solidFill>
                  </a:tcPr>
                </a:tc>
                <a:tc>
                  <a:txBody>
                    <a:bodyPr/>
                    <a:lstStyle/>
                    <a:p>
                      <a:r>
                        <a:rPr lang="en-US" sz="1300" u="none" strike="noStrike" dirty="0">
                          <a:solidFill>
                            <a:srgbClr val="000000"/>
                          </a:solidFill>
                          <a:effectLst/>
                          <a:latin typeface="Hind" panose="02000000000000000000" pitchFamily="2" charset="77"/>
                          <a:cs typeface="Hind" panose="02000000000000000000" pitchFamily="2" charset="77"/>
                          <a:hlinkClick r:id="rId2"/>
                        </a:rPr>
                        <a:t>Zigbee PRO 2015</a:t>
                      </a:r>
                      <a:r>
                        <a:rPr lang="en-US" sz="1300" dirty="0">
                          <a:effectLst/>
                          <a:latin typeface="Hind" panose="02000000000000000000" pitchFamily="2" charset="77"/>
                          <a:cs typeface="Hind" panose="02000000000000000000" pitchFamily="2" charset="77"/>
                        </a:rPr>
                        <a:t> (or newer)</a:t>
                      </a:r>
                    </a:p>
                  </a:txBody>
                  <a:tcPr marL="27725" marR="27725" marT="13866" marB="13866" anchor="ctr">
                    <a:lnL>
                      <a:noFill/>
                    </a:lnL>
                    <a:lnR>
                      <a:noFill/>
                    </a:lnR>
                    <a:lnT>
                      <a:noFill/>
                    </a:lnT>
                    <a:lnB>
                      <a:noFill/>
                    </a:lnB>
                    <a:solidFill>
                      <a:srgbClr val="ECECEC"/>
                    </a:solidFill>
                  </a:tcPr>
                </a:tc>
                <a:extLst>
                  <a:ext uri="{0D108BD9-81ED-4DB2-BD59-A6C34878D82A}">
                    <a16:rowId xmlns:a16="http://schemas.microsoft.com/office/drawing/2014/main" val="1465594045"/>
                  </a:ext>
                </a:extLst>
              </a:tr>
              <a:tr h="294119">
                <a:tc>
                  <a:txBody>
                    <a:bodyPr/>
                    <a:lstStyle/>
                    <a:p>
                      <a:r>
                        <a:rPr lang="en-US" sz="1300" b="1" dirty="0">
                          <a:solidFill>
                            <a:srgbClr val="ED0544"/>
                          </a:solidFill>
                          <a:effectLst/>
                          <a:latin typeface="Hind" panose="02000000000000000000" pitchFamily="2" charset="77"/>
                          <a:cs typeface="Hind" panose="02000000000000000000" pitchFamily="2" charset="77"/>
                        </a:rPr>
                        <a:t>Network Topology</a:t>
                      </a:r>
                      <a:endParaRPr lang="en-US" sz="1300" dirty="0">
                        <a:solidFill>
                          <a:srgbClr val="ED0544"/>
                        </a:solidFill>
                        <a:effectLst/>
                        <a:latin typeface="Hind" panose="02000000000000000000" pitchFamily="2" charset="77"/>
                        <a:cs typeface="Hind" panose="02000000000000000000" pitchFamily="2" charset="77"/>
                      </a:endParaRPr>
                    </a:p>
                  </a:txBody>
                  <a:tcPr marL="27725" marR="27725" marT="13866" marB="13866" anchor="ctr">
                    <a:lnL>
                      <a:noFill/>
                    </a:lnL>
                    <a:lnR>
                      <a:noFill/>
                    </a:lnR>
                    <a:lnT>
                      <a:noFill/>
                    </a:lnT>
                    <a:lnB>
                      <a:noFill/>
                    </a:lnB>
                    <a:solidFill>
                      <a:srgbClr val="FFFFFF"/>
                    </a:solidFill>
                  </a:tcPr>
                </a:tc>
                <a:tc>
                  <a:txBody>
                    <a:bodyPr/>
                    <a:lstStyle/>
                    <a:p>
                      <a:r>
                        <a:rPr lang="en-US" sz="1300" dirty="0">
                          <a:effectLst/>
                          <a:latin typeface="Hind" panose="02000000000000000000" pitchFamily="2" charset="77"/>
                          <a:cs typeface="Hind" panose="02000000000000000000" pitchFamily="2" charset="77"/>
                        </a:rPr>
                        <a:t>Self-forming, Self-healing MESH</a:t>
                      </a:r>
                    </a:p>
                  </a:txBody>
                  <a:tcPr marL="27725" marR="27725" marT="13866" marB="13866" anchor="ctr">
                    <a:lnL>
                      <a:noFill/>
                    </a:lnL>
                    <a:lnR>
                      <a:noFill/>
                    </a:lnR>
                    <a:lnT>
                      <a:noFill/>
                    </a:lnT>
                    <a:lnB>
                      <a:noFill/>
                    </a:lnB>
                    <a:solidFill>
                      <a:srgbClr val="FFFFFF"/>
                    </a:solidFill>
                  </a:tcPr>
                </a:tc>
                <a:extLst>
                  <a:ext uri="{0D108BD9-81ED-4DB2-BD59-A6C34878D82A}">
                    <a16:rowId xmlns:a16="http://schemas.microsoft.com/office/drawing/2014/main" val="274915007"/>
                  </a:ext>
                </a:extLst>
              </a:tr>
              <a:tr h="294119">
                <a:tc>
                  <a:txBody>
                    <a:bodyPr/>
                    <a:lstStyle/>
                    <a:p>
                      <a:r>
                        <a:rPr lang="en-US" sz="1300" b="1" dirty="0">
                          <a:solidFill>
                            <a:srgbClr val="ED0544"/>
                          </a:solidFill>
                          <a:effectLst/>
                          <a:latin typeface="Hind" panose="02000000000000000000" pitchFamily="2" charset="77"/>
                          <a:cs typeface="Hind" panose="02000000000000000000" pitchFamily="2" charset="77"/>
                        </a:rPr>
                        <a:t>Network Device Types</a:t>
                      </a:r>
                      <a:endParaRPr lang="en-US" sz="1300" dirty="0">
                        <a:solidFill>
                          <a:srgbClr val="ED0544"/>
                        </a:solidFill>
                        <a:effectLst/>
                        <a:latin typeface="Hind" panose="02000000000000000000" pitchFamily="2" charset="77"/>
                        <a:cs typeface="Hind" panose="02000000000000000000" pitchFamily="2" charset="77"/>
                      </a:endParaRPr>
                    </a:p>
                  </a:txBody>
                  <a:tcPr marL="27725" marR="27725" marT="13866" marB="13866" anchor="ctr">
                    <a:lnL>
                      <a:noFill/>
                    </a:lnL>
                    <a:lnR>
                      <a:noFill/>
                    </a:lnR>
                    <a:lnT>
                      <a:noFill/>
                    </a:lnT>
                    <a:lnB>
                      <a:noFill/>
                    </a:lnB>
                    <a:solidFill>
                      <a:srgbClr val="ECECEC"/>
                    </a:solidFill>
                  </a:tcPr>
                </a:tc>
                <a:tc>
                  <a:txBody>
                    <a:bodyPr/>
                    <a:lstStyle/>
                    <a:p>
                      <a:r>
                        <a:rPr lang="en-US" sz="1300" dirty="0">
                          <a:effectLst/>
                          <a:latin typeface="Hind" panose="02000000000000000000" pitchFamily="2" charset="77"/>
                          <a:cs typeface="Hind" panose="02000000000000000000" pitchFamily="2" charset="77"/>
                        </a:rPr>
                        <a:t>Coordinator (routing capable), Router, End Device</a:t>
                      </a:r>
                    </a:p>
                  </a:txBody>
                  <a:tcPr marL="27725" marR="27725" marT="13866" marB="13866" anchor="ctr">
                    <a:lnL>
                      <a:noFill/>
                    </a:lnL>
                    <a:lnR>
                      <a:noFill/>
                    </a:lnR>
                    <a:lnT>
                      <a:noFill/>
                    </a:lnT>
                    <a:lnB>
                      <a:noFill/>
                    </a:lnB>
                    <a:solidFill>
                      <a:srgbClr val="ECECEC"/>
                    </a:solidFill>
                  </a:tcPr>
                </a:tc>
                <a:extLst>
                  <a:ext uri="{0D108BD9-81ED-4DB2-BD59-A6C34878D82A}">
                    <a16:rowId xmlns:a16="http://schemas.microsoft.com/office/drawing/2014/main" val="1776320381"/>
                  </a:ext>
                </a:extLst>
              </a:tr>
              <a:tr h="382356">
                <a:tc>
                  <a:txBody>
                    <a:bodyPr/>
                    <a:lstStyle/>
                    <a:p>
                      <a:r>
                        <a:rPr lang="en-US" sz="1300" b="1" dirty="0">
                          <a:solidFill>
                            <a:srgbClr val="ED0544"/>
                          </a:solidFill>
                          <a:effectLst/>
                          <a:latin typeface="Hind" panose="02000000000000000000" pitchFamily="2" charset="77"/>
                          <a:cs typeface="Hind" panose="02000000000000000000" pitchFamily="2" charset="77"/>
                        </a:rPr>
                        <a:t>Network Size (# of nodes)</a:t>
                      </a:r>
                      <a:endParaRPr lang="en-US" sz="1300" dirty="0">
                        <a:solidFill>
                          <a:srgbClr val="ED0544"/>
                        </a:solidFill>
                        <a:effectLst/>
                        <a:latin typeface="Hind" panose="02000000000000000000" pitchFamily="2" charset="77"/>
                        <a:cs typeface="Hind" panose="02000000000000000000" pitchFamily="2" charset="77"/>
                      </a:endParaRPr>
                    </a:p>
                  </a:txBody>
                  <a:tcPr marL="27725" marR="27725" marT="13866" marB="13866" anchor="ctr">
                    <a:lnL>
                      <a:noFill/>
                    </a:lnL>
                    <a:lnR>
                      <a:noFill/>
                    </a:lnR>
                    <a:lnT>
                      <a:noFill/>
                    </a:lnT>
                    <a:lnB>
                      <a:noFill/>
                    </a:lnB>
                    <a:solidFill>
                      <a:srgbClr val="FFFFFF"/>
                    </a:solidFill>
                  </a:tcPr>
                </a:tc>
                <a:tc>
                  <a:txBody>
                    <a:bodyPr/>
                    <a:lstStyle/>
                    <a:p>
                      <a:r>
                        <a:rPr lang="en-US" sz="1300" dirty="0">
                          <a:effectLst/>
                          <a:latin typeface="Hind" panose="02000000000000000000" pitchFamily="2" charset="77"/>
                          <a:cs typeface="Hind" panose="02000000000000000000" pitchFamily="2" charset="77"/>
                        </a:rPr>
                        <a:t>Up to 65,000</a:t>
                      </a:r>
                    </a:p>
                  </a:txBody>
                  <a:tcPr marL="27725" marR="27725" marT="13866" marB="13866" anchor="ctr">
                    <a:lnL>
                      <a:noFill/>
                    </a:lnL>
                    <a:lnR>
                      <a:noFill/>
                    </a:lnR>
                    <a:lnT>
                      <a:noFill/>
                    </a:lnT>
                    <a:lnB>
                      <a:noFill/>
                    </a:lnB>
                    <a:solidFill>
                      <a:srgbClr val="FFFFFF"/>
                    </a:solidFill>
                  </a:tcPr>
                </a:tc>
                <a:extLst>
                  <a:ext uri="{0D108BD9-81ED-4DB2-BD59-A6C34878D82A}">
                    <a16:rowId xmlns:a16="http://schemas.microsoft.com/office/drawing/2014/main" val="3175448873"/>
                  </a:ext>
                </a:extLst>
              </a:tr>
              <a:tr h="294119">
                <a:tc>
                  <a:txBody>
                    <a:bodyPr/>
                    <a:lstStyle/>
                    <a:p>
                      <a:r>
                        <a:rPr lang="en-US" sz="1300" b="1" dirty="0">
                          <a:solidFill>
                            <a:srgbClr val="ED0544"/>
                          </a:solidFill>
                          <a:effectLst/>
                          <a:latin typeface="Hind" panose="02000000000000000000" pitchFamily="2" charset="77"/>
                          <a:cs typeface="Hind" panose="02000000000000000000" pitchFamily="2" charset="77"/>
                        </a:rPr>
                        <a:t>Radio Technology</a:t>
                      </a:r>
                      <a:endParaRPr lang="en-US" sz="1300" dirty="0">
                        <a:solidFill>
                          <a:srgbClr val="ED0544"/>
                        </a:solidFill>
                        <a:effectLst/>
                        <a:latin typeface="Hind" panose="02000000000000000000" pitchFamily="2" charset="77"/>
                        <a:cs typeface="Hind" panose="02000000000000000000" pitchFamily="2" charset="77"/>
                      </a:endParaRPr>
                    </a:p>
                  </a:txBody>
                  <a:tcPr marL="27725" marR="27725" marT="13866" marB="13866" anchor="ctr">
                    <a:lnL>
                      <a:noFill/>
                    </a:lnL>
                    <a:lnR>
                      <a:noFill/>
                    </a:lnR>
                    <a:lnT>
                      <a:noFill/>
                    </a:lnT>
                    <a:lnB>
                      <a:noFill/>
                    </a:lnB>
                    <a:solidFill>
                      <a:srgbClr val="ECECEC"/>
                    </a:solidFill>
                  </a:tcPr>
                </a:tc>
                <a:tc>
                  <a:txBody>
                    <a:bodyPr/>
                    <a:lstStyle/>
                    <a:p>
                      <a:r>
                        <a:rPr lang="en-US" sz="1300" dirty="0">
                          <a:effectLst/>
                          <a:latin typeface="Hind" panose="02000000000000000000" pitchFamily="2" charset="77"/>
                          <a:cs typeface="Hind" panose="02000000000000000000" pitchFamily="2" charset="77"/>
                        </a:rPr>
                        <a:t>IEEE 802.15.4-2011</a:t>
                      </a:r>
                    </a:p>
                  </a:txBody>
                  <a:tcPr marL="27725" marR="27725" marT="13866" marB="13866" anchor="ctr">
                    <a:lnL>
                      <a:noFill/>
                    </a:lnL>
                    <a:lnR>
                      <a:noFill/>
                    </a:lnR>
                    <a:lnT>
                      <a:noFill/>
                    </a:lnT>
                    <a:lnB>
                      <a:noFill/>
                    </a:lnB>
                    <a:solidFill>
                      <a:srgbClr val="ECECEC"/>
                    </a:solidFill>
                  </a:tcPr>
                </a:tc>
                <a:extLst>
                  <a:ext uri="{0D108BD9-81ED-4DB2-BD59-A6C34878D82A}">
                    <a16:rowId xmlns:a16="http://schemas.microsoft.com/office/drawing/2014/main" val="2889051502"/>
                  </a:ext>
                </a:extLst>
              </a:tr>
              <a:tr h="470593">
                <a:tc>
                  <a:txBody>
                    <a:bodyPr/>
                    <a:lstStyle/>
                    <a:p>
                      <a:r>
                        <a:rPr lang="en-US" sz="1300" b="1" dirty="0">
                          <a:solidFill>
                            <a:srgbClr val="ED0544"/>
                          </a:solidFill>
                          <a:effectLst/>
                          <a:latin typeface="Hind" panose="02000000000000000000" pitchFamily="2" charset="77"/>
                          <a:cs typeface="Hind" panose="02000000000000000000" pitchFamily="2" charset="77"/>
                        </a:rPr>
                        <a:t>Frequency Band / Channels</a:t>
                      </a:r>
                      <a:endParaRPr lang="en-US" sz="1300" dirty="0">
                        <a:solidFill>
                          <a:srgbClr val="ED0544"/>
                        </a:solidFill>
                        <a:effectLst/>
                        <a:latin typeface="Hind" panose="02000000000000000000" pitchFamily="2" charset="77"/>
                        <a:cs typeface="Hind" panose="02000000000000000000" pitchFamily="2" charset="77"/>
                      </a:endParaRPr>
                    </a:p>
                  </a:txBody>
                  <a:tcPr marL="27725" marR="27725" marT="13866" marB="13866" anchor="ctr">
                    <a:lnL>
                      <a:noFill/>
                    </a:lnL>
                    <a:lnR>
                      <a:noFill/>
                    </a:lnR>
                    <a:lnT>
                      <a:noFill/>
                    </a:lnT>
                    <a:lnB>
                      <a:noFill/>
                    </a:lnB>
                    <a:solidFill>
                      <a:srgbClr val="FFFFFF"/>
                    </a:solidFill>
                  </a:tcPr>
                </a:tc>
                <a:tc>
                  <a:txBody>
                    <a:bodyPr/>
                    <a:lstStyle/>
                    <a:p>
                      <a:r>
                        <a:rPr lang="en-US" sz="1300" dirty="0">
                          <a:effectLst/>
                          <a:latin typeface="Hind" panose="02000000000000000000" pitchFamily="2" charset="77"/>
                          <a:cs typeface="Hind" panose="02000000000000000000" pitchFamily="2" charset="77"/>
                        </a:rPr>
                        <a:t>2.4 GHz (ISM band)</a:t>
                      </a:r>
                    </a:p>
                    <a:p>
                      <a:r>
                        <a:rPr lang="en-US" sz="1300" dirty="0">
                          <a:effectLst/>
                          <a:latin typeface="Hind" panose="02000000000000000000" pitchFamily="2" charset="77"/>
                          <a:cs typeface="Hind" panose="02000000000000000000" pitchFamily="2" charset="77"/>
                        </a:rPr>
                        <a:t>16-channels (2 MHz wide)</a:t>
                      </a:r>
                    </a:p>
                  </a:txBody>
                  <a:tcPr marL="27725" marR="27725" marT="13866" marB="13866" anchor="ctr">
                    <a:lnL>
                      <a:noFill/>
                    </a:lnL>
                    <a:lnR>
                      <a:noFill/>
                    </a:lnR>
                    <a:lnT>
                      <a:noFill/>
                    </a:lnT>
                    <a:lnB>
                      <a:noFill/>
                    </a:lnB>
                    <a:solidFill>
                      <a:srgbClr val="FFFFFF"/>
                    </a:solidFill>
                  </a:tcPr>
                </a:tc>
                <a:extLst>
                  <a:ext uri="{0D108BD9-81ED-4DB2-BD59-A6C34878D82A}">
                    <a16:rowId xmlns:a16="http://schemas.microsoft.com/office/drawing/2014/main" val="3070059296"/>
                  </a:ext>
                </a:extLst>
              </a:tr>
              <a:tr h="225870">
                <a:tc>
                  <a:txBody>
                    <a:bodyPr/>
                    <a:lstStyle/>
                    <a:p>
                      <a:r>
                        <a:rPr lang="en-US" sz="1300" b="1" dirty="0">
                          <a:solidFill>
                            <a:srgbClr val="ED0544"/>
                          </a:solidFill>
                          <a:effectLst/>
                          <a:latin typeface="Hind" panose="02000000000000000000" pitchFamily="2" charset="77"/>
                          <a:cs typeface="Hind" panose="02000000000000000000" pitchFamily="2" charset="77"/>
                        </a:rPr>
                        <a:t>Data Rate</a:t>
                      </a:r>
                      <a:endParaRPr lang="en-US" sz="1300" dirty="0">
                        <a:solidFill>
                          <a:srgbClr val="ED0544"/>
                        </a:solidFill>
                        <a:effectLst/>
                        <a:latin typeface="Hind" panose="02000000000000000000" pitchFamily="2" charset="77"/>
                        <a:cs typeface="Hind" panose="02000000000000000000" pitchFamily="2" charset="77"/>
                      </a:endParaRPr>
                    </a:p>
                  </a:txBody>
                  <a:tcPr marL="27725" marR="27725" marT="13866" marB="13866" anchor="ctr">
                    <a:lnL>
                      <a:noFill/>
                    </a:lnL>
                    <a:lnR>
                      <a:noFill/>
                    </a:lnR>
                    <a:lnT>
                      <a:noFill/>
                    </a:lnT>
                    <a:lnB>
                      <a:noFill/>
                    </a:lnB>
                    <a:solidFill>
                      <a:srgbClr val="ECECEC"/>
                    </a:solidFill>
                  </a:tcPr>
                </a:tc>
                <a:tc>
                  <a:txBody>
                    <a:bodyPr/>
                    <a:lstStyle/>
                    <a:p>
                      <a:r>
                        <a:rPr lang="en-US" sz="1300" dirty="0">
                          <a:effectLst/>
                          <a:latin typeface="Hind" panose="02000000000000000000" pitchFamily="2" charset="77"/>
                          <a:cs typeface="Hind" panose="02000000000000000000" pitchFamily="2" charset="77"/>
                        </a:rPr>
                        <a:t>250 Kbits/sec</a:t>
                      </a:r>
                    </a:p>
                  </a:txBody>
                  <a:tcPr marL="27725" marR="27725" marT="13866" marB="13866" anchor="ctr">
                    <a:lnL>
                      <a:noFill/>
                    </a:lnL>
                    <a:lnR>
                      <a:noFill/>
                    </a:lnR>
                    <a:lnT>
                      <a:noFill/>
                    </a:lnT>
                    <a:lnB>
                      <a:noFill/>
                    </a:lnB>
                    <a:solidFill>
                      <a:srgbClr val="ECECEC"/>
                    </a:solidFill>
                  </a:tcPr>
                </a:tc>
                <a:extLst>
                  <a:ext uri="{0D108BD9-81ED-4DB2-BD59-A6C34878D82A}">
                    <a16:rowId xmlns:a16="http://schemas.microsoft.com/office/drawing/2014/main" val="578637935"/>
                  </a:ext>
                </a:extLst>
              </a:tr>
              <a:tr h="424007">
                <a:tc>
                  <a:txBody>
                    <a:bodyPr/>
                    <a:lstStyle/>
                    <a:p>
                      <a:r>
                        <a:rPr lang="en-US" sz="1300" b="1" dirty="0">
                          <a:solidFill>
                            <a:srgbClr val="ED0544"/>
                          </a:solidFill>
                          <a:effectLst/>
                          <a:latin typeface="Hind" panose="02000000000000000000" pitchFamily="2" charset="77"/>
                          <a:cs typeface="Hind" panose="02000000000000000000" pitchFamily="2" charset="77"/>
                        </a:rPr>
                        <a:t>Security Models</a:t>
                      </a:r>
                      <a:endParaRPr lang="en-US" sz="1300" dirty="0">
                        <a:solidFill>
                          <a:srgbClr val="ED0544"/>
                        </a:solidFill>
                        <a:effectLst/>
                        <a:latin typeface="Hind" panose="02000000000000000000" pitchFamily="2" charset="77"/>
                        <a:cs typeface="Hind" panose="02000000000000000000" pitchFamily="2" charset="77"/>
                      </a:endParaRPr>
                    </a:p>
                  </a:txBody>
                  <a:tcPr marL="27725" marR="27725" marT="13866" marB="13866" anchor="ctr">
                    <a:lnL>
                      <a:noFill/>
                    </a:lnL>
                    <a:lnR>
                      <a:noFill/>
                    </a:lnR>
                    <a:lnT>
                      <a:noFill/>
                    </a:lnT>
                    <a:lnB>
                      <a:noFill/>
                    </a:lnB>
                    <a:solidFill>
                      <a:srgbClr val="FFFFFF"/>
                    </a:solidFill>
                  </a:tcPr>
                </a:tc>
                <a:tc>
                  <a:txBody>
                    <a:bodyPr/>
                    <a:lstStyle/>
                    <a:p>
                      <a:r>
                        <a:rPr lang="en-US" sz="1300" dirty="0">
                          <a:effectLst/>
                          <a:latin typeface="Hind" panose="02000000000000000000" pitchFamily="2" charset="77"/>
                          <a:cs typeface="Hind" panose="02000000000000000000" pitchFamily="2" charset="77"/>
                        </a:rPr>
                        <a:t>Centralized (with Install Codes support)</a:t>
                      </a:r>
                    </a:p>
                    <a:p>
                      <a:r>
                        <a:rPr lang="en-US" sz="1300" dirty="0">
                          <a:effectLst/>
                          <a:latin typeface="Hind" panose="02000000000000000000" pitchFamily="2" charset="77"/>
                          <a:cs typeface="Hind" panose="02000000000000000000" pitchFamily="2" charset="77"/>
                        </a:rPr>
                        <a:t>Distributed</a:t>
                      </a:r>
                    </a:p>
                  </a:txBody>
                  <a:tcPr marL="27725" marR="27725" marT="13866" marB="13866" anchor="ctr">
                    <a:lnL>
                      <a:noFill/>
                    </a:lnL>
                    <a:lnR>
                      <a:noFill/>
                    </a:lnR>
                    <a:lnT>
                      <a:noFill/>
                    </a:lnT>
                    <a:lnB>
                      <a:noFill/>
                    </a:lnB>
                    <a:solidFill>
                      <a:srgbClr val="FFFFFF"/>
                    </a:solidFill>
                  </a:tcPr>
                </a:tc>
                <a:extLst>
                  <a:ext uri="{0D108BD9-81ED-4DB2-BD59-A6C34878D82A}">
                    <a16:rowId xmlns:a16="http://schemas.microsoft.com/office/drawing/2014/main" val="3172816636"/>
                  </a:ext>
                </a:extLst>
              </a:tr>
              <a:tr h="424007">
                <a:tc>
                  <a:txBody>
                    <a:bodyPr/>
                    <a:lstStyle/>
                    <a:p>
                      <a:r>
                        <a:rPr lang="en-US" sz="1300" b="1" dirty="0">
                          <a:solidFill>
                            <a:srgbClr val="ED0544"/>
                          </a:solidFill>
                          <a:effectLst/>
                          <a:latin typeface="Hind" panose="02000000000000000000" pitchFamily="2" charset="77"/>
                          <a:cs typeface="Hind" panose="02000000000000000000" pitchFamily="2" charset="77"/>
                        </a:rPr>
                        <a:t>Encryption Support</a:t>
                      </a:r>
                      <a:endParaRPr lang="en-US" sz="1300" dirty="0">
                        <a:solidFill>
                          <a:srgbClr val="ED0544"/>
                        </a:solidFill>
                        <a:effectLst/>
                        <a:latin typeface="Hind" panose="02000000000000000000" pitchFamily="2" charset="77"/>
                        <a:cs typeface="Hind" panose="02000000000000000000" pitchFamily="2" charset="77"/>
                      </a:endParaRPr>
                    </a:p>
                  </a:txBody>
                  <a:tcPr marL="27725" marR="27725" marT="13866" marB="13866" anchor="ctr">
                    <a:lnL>
                      <a:noFill/>
                    </a:lnL>
                    <a:lnR>
                      <a:noFill/>
                    </a:lnR>
                    <a:lnT>
                      <a:noFill/>
                    </a:lnT>
                    <a:lnB>
                      <a:noFill/>
                    </a:lnB>
                    <a:solidFill>
                      <a:srgbClr val="ECECEC"/>
                    </a:solidFill>
                  </a:tcPr>
                </a:tc>
                <a:tc>
                  <a:txBody>
                    <a:bodyPr/>
                    <a:lstStyle/>
                    <a:p>
                      <a:r>
                        <a:rPr lang="en-US" sz="1300" dirty="0">
                          <a:effectLst/>
                          <a:latin typeface="Hind" panose="02000000000000000000" pitchFamily="2" charset="77"/>
                          <a:cs typeface="Hind" panose="02000000000000000000" pitchFamily="2" charset="77"/>
                        </a:rPr>
                        <a:t>AES-128 at Network Layer</a:t>
                      </a:r>
                    </a:p>
                    <a:p>
                      <a:r>
                        <a:rPr lang="en-US" sz="1300" dirty="0">
                          <a:effectLst/>
                          <a:latin typeface="Hind" panose="02000000000000000000" pitchFamily="2" charset="77"/>
                          <a:cs typeface="Hind" panose="02000000000000000000" pitchFamily="2" charset="77"/>
                        </a:rPr>
                        <a:t>AES-128 available at Application Layer</a:t>
                      </a:r>
                    </a:p>
                  </a:txBody>
                  <a:tcPr marL="27725" marR="27725" marT="13866" marB="13866" anchor="ctr">
                    <a:lnL>
                      <a:noFill/>
                    </a:lnL>
                    <a:lnR>
                      <a:noFill/>
                    </a:lnR>
                    <a:lnT>
                      <a:noFill/>
                    </a:lnT>
                    <a:lnB>
                      <a:noFill/>
                    </a:lnB>
                    <a:solidFill>
                      <a:srgbClr val="ECECEC"/>
                    </a:solidFill>
                  </a:tcPr>
                </a:tc>
                <a:extLst>
                  <a:ext uri="{0D108BD9-81ED-4DB2-BD59-A6C34878D82A}">
                    <a16:rowId xmlns:a16="http://schemas.microsoft.com/office/drawing/2014/main" val="3392877705"/>
                  </a:ext>
                </a:extLst>
              </a:tr>
              <a:tr h="470593">
                <a:tc>
                  <a:txBody>
                    <a:bodyPr/>
                    <a:lstStyle/>
                    <a:p>
                      <a:r>
                        <a:rPr lang="en-US" sz="1300" b="1" dirty="0">
                          <a:solidFill>
                            <a:srgbClr val="ED0544"/>
                          </a:solidFill>
                          <a:effectLst/>
                          <a:latin typeface="Hind" panose="02000000000000000000" pitchFamily="2" charset="77"/>
                          <a:cs typeface="Hind" panose="02000000000000000000" pitchFamily="2" charset="77"/>
                        </a:rPr>
                        <a:t>Communication Range (Average)</a:t>
                      </a:r>
                      <a:endParaRPr lang="en-US" sz="1300" dirty="0">
                        <a:solidFill>
                          <a:srgbClr val="ED0544"/>
                        </a:solidFill>
                        <a:effectLst/>
                        <a:latin typeface="Hind" panose="02000000000000000000" pitchFamily="2" charset="77"/>
                        <a:cs typeface="Hind" panose="02000000000000000000" pitchFamily="2" charset="77"/>
                      </a:endParaRPr>
                    </a:p>
                  </a:txBody>
                  <a:tcPr marL="27725" marR="27725" marT="13866" marB="13866" anchor="ctr">
                    <a:lnL>
                      <a:noFill/>
                    </a:lnL>
                    <a:lnR>
                      <a:noFill/>
                    </a:lnR>
                    <a:lnT>
                      <a:noFill/>
                    </a:lnT>
                    <a:lnB>
                      <a:noFill/>
                    </a:lnB>
                    <a:solidFill>
                      <a:srgbClr val="FFFFFF"/>
                    </a:solidFill>
                  </a:tcPr>
                </a:tc>
                <a:tc>
                  <a:txBody>
                    <a:bodyPr/>
                    <a:lstStyle/>
                    <a:p>
                      <a:r>
                        <a:rPr lang="en-US" sz="1300" dirty="0">
                          <a:effectLst/>
                          <a:latin typeface="Hind" panose="02000000000000000000" pitchFamily="2" charset="77"/>
                          <a:cs typeface="Hind" panose="02000000000000000000" pitchFamily="2" charset="77"/>
                        </a:rPr>
                        <a:t>300+ meters (line of sight)</a:t>
                      </a:r>
                    </a:p>
                    <a:p>
                      <a:r>
                        <a:rPr lang="en-US" sz="1300" dirty="0">
                          <a:effectLst/>
                          <a:latin typeface="Hind" panose="02000000000000000000" pitchFamily="2" charset="77"/>
                          <a:cs typeface="Hind" panose="02000000000000000000" pitchFamily="2" charset="77"/>
                        </a:rPr>
                        <a:t>75-100 meters indoor</a:t>
                      </a:r>
                    </a:p>
                  </a:txBody>
                  <a:tcPr marL="27725" marR="27725" marT="13866" marB="13866" anchor="ctr">
                    <a:lnL>
                      <a:noFill/>
                    </a:lnL>
                    <a:lnR>
                      <a:noFill/>
                    </a:lnR>
                    <a:lnT>
                      <a:noFill/>
                    </a:lnT>
                    <a:lnB>
                      <a:noFill/>
                    </a:lnB>
                    <a:solidFill>
                      <a:srgbClr val="FFFFFF"/>
                    </a:solidFill>
                  </a:tcPr>
                </a:tc>
                <a:extLst>
                  <a:ext uri="{0D108BD9-81ED-4DB2-BD59-A6C34878D82A}">
                    <a16:rowId xmlns:a16="http://schemas.microsoft.com/office/drawing/2014/main" val="2220255160"/>
                  </a:ext>
                </a:extLst>
              </a:tr>
              <a:tr h="424007">
                <a:tc>
                  <a:txBody>
                    <a:bodyPr/>
                    <a:lstStyle/>
                    <a:p>
                      <a:r>
                        <a:rPr lang="en-US" sz="1300" b="1" dirty="0">
                          <a:solidFill>
                            <a:srgbClr val="ED0544"/>
                          </a:solidFill>
                          <a:effectLst/>
                          <a:latin typeface="Hind" panose="02000000000000000000" pitchFamily="2" charset="77"/>
                          <a:cs typeface="Hind" panose="02000000000000000000" pitchFamily="2" charset="77"/>
                        </a:rPr>
                        <a:t>Low Power Support</a:t>
                      </a:r>
                      <a:endParaRPr lang="en-US" sz="1300" dirty="0">
                        <a:solidFill>
                          <a:srgbClr val="ED0544"/>
                        </a:solidFill>
                        <a:effectLst/>
                        <a:latin typeface="Hind" panose="02000000000000000000" pitchFamily="2" charset="77"/>
                        <a:cs typeface="Hind" panose="02000000000000000000" pitchFamily="2" charset="77"/>
                      </a:endParaRPr>
                    </a:p>
                  </a:txBody>
                  <a:tcPr marL="27725" marR="27725" marT="13866" marB="13866" anchor="ctr">
                    <a:lnL>
                      <a:noFill/>
                    </a:lnL>
                    <a:lnR>
                      <a:noFill/>
                    </a:lnR>
                    <a:lnT>
                      <a:noFill/>
                    </a:lnT>
                    <a:lnB>
                      <a:noFill/>
                    </a:lnB>
                    <a:solidFill>
                      <a:srgbClr val="ECECEC"/>
                    </a:solidFill>
                  </a:tcPr>
                </a:tc>
                <a:tc>
                  <a:txBody>
                    <a:bodyPr/>
                    <a:lstStyle/>
                    <a:p>
                      <a:r>
                        <a:rPr lang="en-US" sz="1300" dirty="0">
                          <a:effectLst/>
                          <a:latin typeface="Hind" panose="02000000000000000000" pitchFamily="2" charset="77"/>
                          <a:cs typeface="Hind" panose="02000000000000000000" pitchFamily="2" charset="77"/>
                        </a:rPr>
                        <a:t>Sleeping End Devices</a:t>
                      </a:r>
                    </a:p>
                    <a:p>
                      <a:r>
                        <a:rPr lang="en-US" sz="1300" dirty="0">
                          <a:effectLst/>
                          <a:latin typeface="Hind" panose="02000000000000000000" pitchFamily="2" charset="77"/>
                          <a:cs typeface="Hind" panose="02000000000000000000" pitchFamily="2" charset="77"/>
                        </a:rPr>
                        <a:t>Zigbee Green Power Devices (energy harvesting)</a:t>
                      </a:r>
                    </a:p>
                  </a:txBody>
                  <a:tcPr marL="27725" marR="27725" marT="13866" marB="13866" anchor="ctr">
                    <a:lnL>
                      <a:noFill/>
                    </a:lnL>
                    <a:lnR>
                      <a:noFill/>
                    </a:lnR>
                    <a:lnT>
                      <a:noFill/>
                    </a:lnT>
                    <a:lnB>
                      <a:noFill/>
                    </a:lnB>
                    <a:solidFill>
                      <a:srgbClr val="ECECEC"/>
                    </a:solidFill>
                  </a:tcPr>
                </a:tc>
                <a:extLst>
                  <a:ext uri="{0D108BD9-81ED-4DB2-BD59-A6C34878D82A}">
                    <a16:rowId xmlns:a16="http://schemas.microsoft.com/office/drawing/2014/main" val="1103365547"/>
                  </a:ext>
                </a:extLst>
              </a:tr>
              <a:tr h="470593">
                <a:tc>
                  <a:txBody>
                    <a:bodyPr/>
                    <a:lstStyle/>
                    <a:p>
                      <a:r>
                        <a:rPr lang="en-US" sz="1300" b="1" dirty="0">
                          <a:solidFill>
                            <a:srgbClr val="ED0544"/>
                          </a:solidFill>
                          <a:effectLst/>
                          <a:latin typeface="Hind" panose="02000000000000000000" pitchFamily="2" charset="77"/>
                          <a:cs typeface="Hind" panose="02000000000000000000" pitchFamily="2" charset="77"/>
                        </a:rPr>
                        <a:t>Legacy profile support</a:t>
                      </a:r>
                      <a:endParaRPr lang="en-US" sz="1300" dirty="0">
                        <a:solidFill>
                          <a:srgbClr val="ED0544"/>
                        </a:solidFill>
                        <a:effectLst/>
                        <a:latin typeface="Hind" panose="02000000000000000000" pitchFamily="2" charset="77"/>
                        <a:cs typeface="Hind" panose="02000000000000000000" pitchFamily="2" charset="77"/>
                      </a:endParaRPr>
                    </a:p>
                  </a:txBody>
                  <a:tcPr marL="27725" marR="27725" marT="13866" marB="13866" anchor="ctr">
                    <a:lnL>
                      <a:noFill/>
                    </a:lnL>
                    <a:lnR>
                      <a:noFill/>
                    </a:lnR>
                    <a:lnT>
                      <a:noFill/>
                    </a:lnT>
                    <a:lnB>
                      <a:noFill/>
                    </a:lnB>
                    <a:solidFill>
                      <a:srgbClr val="FFFFFF"/>
                    </a:solidFill>
                  </a:tcPr>
                </a:tc>
                <a:tc>
                  <a:txBody>
                    <a:bodyPr/>
                    <a:lstStyle/>
                    <a:p>
                      <a:r>
                        <a:rPr lang="en-US" sz="1300" dirty="0">
                          <a:effectLst/>
                          <a:latin typeface="Hind" panose="02000000000000000000" pitchFamily="2" charset="77"/>
                          <a:cs typeface="Hind" panose="02000000000000000000" pitchFamily="2" charset="77"/>
                        </a:rPr>
                        <a:t>Zigbee 3 devices can join legacy Zigbee profile networks.</a:t>
                      </a:r>
                    </a:p>
                    <a:p>
                      <a:r>
                        <a:rPr lang="en-US" sz="1300" dirty="0">
                          <a:effectLst/>
                          <a:latin typeface="Hind" panose="02000000000000000000" pitchFamily="2" charset="77"/>
                          <a:cs typeface="Hind" panose="02000000000000000000" pitchFamily="2" charset="77"/>
                        </a:rPr>
                        <a:t>Legacy devices may join Zigbee 3 networks (based on network’s security policy)</a:t>
                      </a:r>
                    </a:p>
                  </a:txBody>
                  <a:tcPr marL="27725" marR="27725" marT="13866" marB="13866" anchor="ctr">
                    <a:lnL>
                      <a:noFill/>
                    </a:lnL>
                    <a:lnR>
                      <a:noFill/>
                    </a:lnR>
                    <a:lnT>
                      <a:noFill/>
                    </a:lnT>
                    <a:lnB>
                      <a:noFill/>
                    </a:lnB>
                    <a:solidFill>
                      <a:srgbClr val="FFFFFF"/>
                    </a:solidFill>
                  </a:tcPr>
                </a:tc>
                <a:extLst>
                  <a:ext uri="{0D108BD9-81ED-4DB2-BD59-A6C34878D82A}">
                    <a16:rowId xmlns:a16="http://schemas.microsoft.com/office/drawing/2014/main" val="1670953739"/>
                  </a:ext>
                </a:extLst>
              </a:tr>
              <a:tr h="294119">
                <a:tc>
                  <a:txBody>
                    <a:bodyPr/>
                    <a:lstStyle/>
                    <a:p>
                      <a:r>
                        <a:rPr lang="en-US" sz="1300" b="1" dirty="0">
                          <a:solidFill>
                            <a:srgbClr val="ED0544"/>
                          </a:solidFill>
                          <a:effectLst/>
                          <a:latin typeface="Hind" panose="02000000000000000000" pitchFamily="2" charset="77"/>
                          <a:cs typeface="Hind" panose="02000000000000000000" pitchFamily="2" charset="77"/>
                        </a:rPr>
                        <a:t>Logical device support</a:t>
                      </a:r>
                      <a:endParaRPr lang="en-US" sz="1300" dirty="0">
                        <a:solidFill>
                          <a:srgbClr val="ED0544"/>
                        </a:solidFill>
                        <a:effectLst/>
                        <a:latin typeface="Hind" panose="02000000000000000000" pitchFamily="2" charset="77"/>
                        <a:cs typeface="Hind" panose="02000000000000000000" pitchFamily="2" charset="77"/>
                      </a:endParaRPr>
                    </a:p>
                  </a:txBody>
                  <a:tcPr marL="27725" marR="27725" marT="13866" marB="13866" anchor="ctr">
                    <a:lnL>
                      <a:noFill/>
                    </a:lnL>
                    <a:lnR>
                      <a:noFill/>
                    </a:lnR>
                    <a:lnT>
                      <a:noFill/>
                    </a:lnT>
                    <a:lnB>
                      <a:noFill/>
                    </a:lnB>
                    <a:solidFill>
                      <a:srgbClr val="ECECEC"/>
                    </a:solidFill>
                  </a:tcPr>
                </a:tc>
                <a:tc>
                  <a:txBody>
                    <a:bodyPr/>
                    <a:lstStyle/>
                    <a:p>
                      <a:r>
                        <a:rPr lang="en-US" sz="1300" dirty="0">
                          <a:effectLst/>
                          <a:latin typeface="Hind" panose="02000000000000000000" pitchFamily="2" charset="77"/>
                          <a:cs typeface="Hind" panose="02000000000000000000" pitchFamily="2" charset="77"/>
                        </a:rPr>
                        <a:t>Each physical device may support up to 240 end-points (logical devices)</a:t>
                      </a:r>
                    </a:p>
                  </a:txBody>
                  <a:tcPr marL="27725" marR="27725" marT="13866" marB="13866" anchor="ctr">
                    <a:lnL>
                      <a:noFill/>
                    </a:lnL>
                    <a:lnR>
                      <a:noFill/>
                    </a:lnR>
                    <a:lnT>
                      <a:noFill/>
                    </a:lnT>
                    <a:lnB>
                      <a:noFill/>
                    </a:lnB>
                    <a:solidFill>
                      <a:srgbClr val="ECECEC"/>
                    </a:solidFill>
                  </a:tcPr>
                </a:tc>
                <a:extLst>
                  <a:ext uri="{0D108BD9-81ED-4DB2-BD59-A6C34878D82A}">
                    <a16:rowId xmlns:a16="http://schemas.microsoft.com/office/drawing/2014/main" val="1529179950"/>
                  </a:ext>
                </a:extLst>
              </a:tr>
            </a:tbl>
          </a:graphicData>
        </a:graphic>
      </p:graphicFrame>
    </p:spTree>
    <p:extLst>
      <p:ext uri="{BB962C8B-B14F-4D97-AF65-F5344CB8AC3E}">
        <p14:creationId xmlns:p14="http://schemas.microsoft.com/office/powerpoint/2010/main" val="2166275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5">
            <a:extLst>
              <a:ext uri="{FF2B5EF4-FFF2-40B4-BE49-F238E27FC236}">
                <a16:creationId xmlns:a16="http://schemas.microsoft.com/office/drawing/2014/main" id="{D09EBEDA-EB90-E64E-864A-8368DC75DE08}"/>
              </a:ext>
            </a:extLst>
          </p:cNvPr>
          <p:cNvSpPr>
            <a:spLocks noGrp="1"/>
          </p:cNvSpPr>
          <p:nvPr>
            <p:ph idx="1"/>
          </p:nvPr>
        </p:nvSpPr>
        <p:spPr>
          <a:xfrm>
            <a:off x="630238" y="1844675"/>
            <a:ext cx="7227887" cy="4524375"/>
          </a:xfrm>
        </p:spPr>
        <p:txBody>
          <a:bodyPr/>
          <a:lstStyle/>
          <a:p>
            <a:pPr marL="0" indent="0">
              <a:buFont typeface="Arial" panose="020B0604020202020204" pitchFamily="34" charset="0"/>
              <a:buNone/>
            </a:pPr>
            <a:endParaRPr lang="en-US" altLang="en-US" sz="2400" dirty="0">
              <a:latin typeface="Hind Light" panose="02000000000000000000" pitchFamily="2" charset="77"/>
              <a:ea typeface="Hind Light" panose="02000000000000000000" pitchFamily="2" charset="77"/>
              <a:cs typeface="Hind Light" panose="02000000000000000000" pitchFamily="2" charset="77"/>
            </a:endParaRPr>
          </a:p>
          <a:p>
            <a:pPr marL="0" indent="0">
              <a:buClr>
                <a:schemeClr val="tx1"/>
              </a:buClr>
              <a:buFont typeface="Arial" panose="020B0604020202020204" pitchFamily="34" charset="0"/>
              <a:buNone/>
            </a:pPr>
            <a:r>
              <a:rPr lang="en-US" altLang="en-US" sz="2600" b="0" dirty="0">
                <a:latin typeface="Hind Light" panose="02000000000000000000" pitchFamily="2" charset="77"/>
                <a:ea typeface="Hind Light" panose="02000000000000000000" pitchFamily="2" charset="77"/>
                <a:cs typeface="Hind Light" panose="02000000000000000000" pitchFamily="2" charset="77"/>
              </a:rPr>
              <a:t>The Test Harness is an affordable way to enable product developers to check the functionality of their implementations before starting the official testing process.</a:t>
            </a:r>
          </a:p>
          <a:p>
            <a:pPr marL="0" indent="0">
              <a:buClr>
                <a:schemeClr val="tx1"/>
              </a:buClr>
              <a:buFont typeface="Arial" panose="020B0604020202020204" pitchFamily="34" charset="0"/>
              <a:buNone/>
            </a:pPr>
            <a:endParaRPr lang="en-US" altLang="en-US" sz="2600" b="0" dirty="0">
              <a:latin typeface="Hind Light" panose="02000000000000000000" pitchFamily="2" charset="77"/>
              <a:ea typeface="Hind Light" panose="02000000000000000000" pitchFamily="2" charset="77"/>
              <a:cs typeface="Hind Light" panose="02000000000000000000" pitchFamily="2" charset="77"/>
            </a:endParaRPr>
          </a:p>
          <a:p>
            <a:pPr marL="0" indent="0">
              <a:buClr>
                <a:schemeClr val="tx1"/>
              </a:buClr>
              <a:buFont typeface="Arial" panose="020B0604020202020204" pitchFamily="34" charset="0"/>
              <a:buNone/>
            </a:pPr>
            <a:r>
              <a:rPr lang="en-US" altLang="en-US" sz="2600" b="0" dirty="0">
                <a:latin typeface="Hind Light" panose="02000000000000000000" pitchFamily="2" charset="77"/>
                <a:ea typeface="Hind Light" panose="02000000000000000000" pitchFamily="2" charset="77"/>
                <a:cs typeface="Hind Light" panose="02000000000000000000" pitchFamily="2" charset="77"/>
              </a:rPr>
              <a:t>This brings a common test platform to all labs, and is available to members</a:t>
            </a:r>
          </a:p>
        </p:txBody>
      </p:sp>
      <p:sp>
        <p:nvSpPr>
          <p:cNvPr id="32771" name="Title 1">
            <a:extLst>
              <a:ext uri="{FF2B5EF4-FFF2-40B4-BE49-F238E27FC236}">
                <a16:creationId xmlns:a16="http://schemas.microsoft.com/office/drawing/2014/main" id="{E8E570F5-1CB3-DA4B-9DD8-35AF53D00A5E}"/>
              </a:ext>
            </a:extLst>
          </p:cNvPr>
          <p:cNvSpPr txBox="1">
            <a:spLocks/>
          </p:cNvSpPr>
          <p:nvPr/>
        </p:nvSpPr>
        <p:spPr bwMode="auto">
          <a:xfrm>
            <a:off x="630238" y="522288"/>
            <a:ext cx="8229600"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b="1">
                <a:solidFill>
                  <a:schemeClr val="tx1"/>
                </a:solidFill>
                <a:latin typeface="Hind" panose="02000000000000000000" pitchFamily="2" charset="77"/>
                <a:ea typeface="Hind" panose="02000000000000000000" pitchFamily="2" charset="77"/>
                <a:cs typeface="Hind" panose="02000000000000000000"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Hind Light" panose="02000000000000000000" pitchFamily="2" charset="77"/>
                <a:ea typeface="Hind Light" panose="02000000000000000000" pitchFamily="2" charset="77"/>
                <a:cs typeface="Hind Light" panose="02000000000000000000"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Hind Light" panose="02000000000000000000" pitchFamily="2" charset="77"/>
                <a:ea typeface="Hind Light" panose="02000000000000000000" pitchFamily="2" charset="77"/>
                <a:cs typeface="Hind Light" panose="02000000000000000000"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9pPr>
          </a:lstStyle>
          <a:p>
            <a:pPr eaLnBrk="1" hangingPunct="1">
              <a:lnSpc>
                <a:spcPct val="100000"/>
              </a:lnSpc>
              <a:spcBef>
                <a:spcPct val="0"/>
              </a:spcBef>
              <a:buFontTx/>
              <a:buNone/>
              <a:defRPr/>
            </a:pPr>
            <a:r>
              <a:rPr lang="en-US" altLang="en-US" sz="4000" dirty="0">
                <a:latin typeface="Montserrat" pitchFamily="2" charset="77"/>
              </a:rPr>
              <a:t>2. Testing </a:t>
            </a:r>
            <a:br>
              <a:rPr lang="en-US" altLang="en-US" sz="4000" dirty="0">
                <a:latin typeface="Montserrat" pitchFamily="2" charset="77"/>
              </a:rPr>
            </a:br>
            <a:r>
              <a:rPr lang="en-US" altLang="en-US" sz="4000" dirty="0">
                <a:solidFill>
                  <a:schemeClr val="tx1">
                    <a:lumMod val="50000"/>
                    <a:lumOff val="50000"/>
                  </a:schemeClr>
                </a:solidFill>
                <a:latin typeface="Montserrat" pitchFamily="2" charset="77"/>
              </a:rPr>
              <a:t>The Zigbee Test Harness</a:t>
            </a:r>
          </a:p>
        </p:txBody>
      </p:sp>
      <p:pic>
        <p:nvPicPr>
          <p:cNvPr id="34820" name="Picture 6">
            <a:extLst>
              <a:ext uri="{FF2B5EF4-FFF2-40B4-BE49-F238E27FC236}">
                <a16:creationId xmlns:a16="http://schemas.microsoft.com/office/drawing/2014/main" id="{010D3611-F95A-884B-A0E6-8B6AA05D51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37588" y="2146300"/>
            <a:ext cx="2471737" cy="322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60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5">
            <a:extLst>
              <a:ext uri="{FF2B5EF4-FFF2-40B4-BE49-F238E27FC236}">
                <a16:creationId xmlns:a16="http://schemas.microsoft.com/office/drawing/2014/main" id="{9D6A86DD-35D7-0544-8593-F60A5959AF8F}"/>
              </a:ext>
            </a:extLst>
          </p:cNvPr>
          <p:cNvSpPr>
            <a:spLocks noGrp="1"/>
          </p:cNvSpPr>
          <p:nvPr>
            <p:ph idx="1"/>
          </p:nvPr>
        </p:nvSpPr>
        <p:spPr>
          <a:xfrm>
            <a:off x="630238" y="1844675"/>
            <a:ext cx="9329737" cy="1528763"/>
          </a:xfrm>
        </p:spPr>
        <p:txBody>
          <a:bodyPr/>
          <a:lstStyle/>
          <a:p>
            <a:pPr marL="0" indent="0">
              <a:buFont typeface="Arial" panose="020B0604020202020204" pitchFamily="34" charset="0"/>
              <a:buNone/>
            </a:pPr>
            <a:endParaRPr lang="en-US" altLang="en-US" sz="2400" dirty="0">
              <a:latin typeface="Hind Light" panose="02000000000000000000" pitchFamily="2" charset="77"/>
              <a:ea typeface="Hind Light" panose="02000000000000000000" pitchFamily="2" charset="77"/>
              <a:cs typeface="Hind Light" panose="02000000000000000000" pitchFamily="2" charset="77"/>
            </a:endParaRPr>
          </a:p>
          <a:p>
            <a:pPr marL="0" indent="0">
              <a:buClr>
                <a:schemeClr val="tx1"/>
              </a:buClr>
              <a:buFont typeface="Arial" panose="020B0604020202020204" pitchFamily="34" charset="0"/>
              <a:buNone/>
            </a:pPr>
            <a:r>
              <a:rPr lang="en-US" altLang="en-US" sz="2600" b="0" dirty="0">
                <a:latin typeface="Hind Light" panose="02000000000000000000" pitchFamily="2" charset="77"/>
                <a:ea typeface="Hind Light" panose="02000000000000000000" pitchFamily="2" charset="77"/>
                <a:cs typeface="Hind Light" panose="02000000000000000000" pitchFamily="2" charset="77"/>
              </a:rPr>
              <a:t>Zigbee devices can be tested at any of its five authorized test service providers, at any of their worldwide locations</a:t>
            </a:r>
          </a:p>
        </p:txBody>
      </p:sp>
      <p:sp>
        <p:nvSpPr>
          <p:cNvPr id="32771" name="Title 1">
            <a:extLst>
              <a:ext uri="{FF2B5EF4-FFF2-40B4-BE49-F238E27FC236}">
                <a16:creationId xmlns:a16="http://schemas.microsoft.com/office/drawing/2014/main" id="{E8E570F5-1CB3-DA4B-9DD8-35AF53D00A5E}"/>
              </a:ext>
            </a:extLst>
          </p:cNvPr>
          <p:cNvSpPr txBox="1">
            <a:spLocks/>
          </p:cNvSpPr>
          <p:nvPr/>
        </p:nvSpPr>
        <p:spPr bwMode="auto">
          <a:xfrm>
            <a:off x="630238" y="522288"/>
            <a:ext cx="10342562"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b="1">
                <a:solidFill>
                  <a:schemeClr val="tx1"/>
                </a:solidFill>
                <a:latin typeface="Hind" panose="02000000000000000000" pitchFamily="2" charset="77"/>
                <a:ea typeface="Hind" panose="02000000000000000000" pitchFamily="2" charset="77"/>
                <a:cs typeface="Hind" panose="02000000000000000000"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Hind Light" panose="02000000000000000000" pitchFamily="2" charset="77"/>
                <a:ea typeface="Hind Light" panose="02000000000000000000" pitchFamily="2" charset="77"/>
                <a:cs typeface="Hind Light" panose="02000000000000000000"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Hind Light" panose="02000000000000000000" pitchFamily="2" charset="77"/>
                <a:ea typeface="Hind Light" panose="02000000000000000000" pitchFamily="2" charset="77"/>
                <a:cs typeface="Hind Light" panose="02000000000000000000"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9pPr>
          </a:lstStyle>
          <a:p>
            <a:pPr eaLnBrk="1" hangingPunct="1">
              <a:lnSpc>
                <a:spcPct val="100000"/>
              </a:lnSpc>
              <a:spcBef>
                <a:spcPct val="0"/>
              </a:spcBef>
              <a:buFontTx/>
              <a:buNone/>
              <a:defRPr/>
            </a:pPr>
            <a:r>
              <a:rPr lang="en-US" altLang="en-US" sz="4000" dirty="0">
                <a:latin typeface="Montserrat" pitchFamily="2" charset="77"/>
              </a:rPr>
              <a:t>2. Testing </a:t>
            </a:r>
            <a:br>
              <a:rPr lang="en-US" altLang="en-US" sz="4000" dirty="0">
                <a:latin typeface="Montserrat" pitchFamily="2" charset="77"/>
              </a:rPr>
            </a:br>
            <a:r>
              <a:rPr lang="en-US" altLang="en-US" sz="4000" dirty="0">
                <a:solidFill>
                  <a:schemeClr val="tx1">
                    <a:lumMod val="50000"/>
                    <a:lumOff val="50000"/>
                  </a:schemeClr>
                </a:solidFill>
                <a:latin typeface="Montserrat" pitchFamily="2" charset="77"/>
              </a:rPr>
              <a:t>Authorized test service providers</a:t>
            </a:r>
          </a:p>
        </p:txBody>
      </p:sp>
      <p:grpSp>
        <p:nvGrpSpPr>
          <p:cNvPr id="35844" name="Group 1">
            <a:extLst>
              <a:ext uri="{FF2B5EF4-FFF2-40B4-BE49-F238E27FC236}">
                <a16:creationId xmlns:a16="http://schemas.microsoft.com/office/drawing/2014/main" id="{CDCB7412-0866-BE43-B1A9-80BC6597F398}"/>
              </a:ext>
            </a:extLst>
          </p:cNvPr>
          <p:cNvGrpSpPr>
            <a:grpSpLocks/>
          </p:cNvGrpSpPr>
          <p:nvPr/>
        </p:nvGrpSpPr>
        <p:grpSpPr bwMode="auto">
          <a:xfrm>
            <a:off x="2249488" y="3789363"/>
            <a:ext cx="7759700" cy="2287587"/>
            <a:chOff x="2200770" y="3789718"/>
            <a:chExt cx="7759460" cy="2287032"/>
          </a:xfrm>
        </p:grpSpPr>
        <p:pic>
          <p:nvPicPr>
            <p:cNvPr id="35845" name="Picture 4">
              <a:extLst>
                <a:ext uri="{FF2B5EF4-FFF2-40B4-BE49-F238E27FC236}">
                  <a16:creationId xmlns:a16="http://schemas.microsoft.com/office/drawing/2014/main" id="{89E34A67-9AB8-BF4E-A280-635F4F8245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3979" y="5016755"/>
              <a:ext cx="1059995" cy="1059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5">
              <a:extLst>
                <a:ext uri="{FF2B5EF4-FFF2-40B4-BE49-F238E27FC236}">
                  <a16:creationId xmlns:a16="http://schemas.microsoft.com/office/drawing/2014/main" id="{C0A4126F-D967-624B-A514-3C1E97D56D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6264" y="5016754"/>
              <a:ext cx="2973622" cy="951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7" name="Picture 7">
              <a:extLst>
                <a:ext uri="{FF2B5EF4-FFF2-40B4-BE49-F238E27FC236}">
                  <a16:creationId xmlns:a16="http://schemas.microsoft.com/office/drawing/2014/main" id="{F78CE7A2-6650-3E45-8A1D-537F0A86DE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8760" y="4074107"/>
              <a:ext cx="2201470" cy="660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Picture 8">
              <a:extLst>
                <a:ext uri="{FF2B5EF4-FFF2-40B4-BE49-F238E27FC236}">
                  <a16:creationId xmlns:a16="http://schemas.microsoft.com/office/drawing/2014/main" id="{2B446664-9F89-FE44-BD30-F0F6D3EB732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45148" y="4141173"/>
              <a:ext cx="2772557" cy="628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9" name="Picture 9">
              <a:extLst>
                <a:ext uri="{FF2B5EF4-FFF2-40B4-BE49-F238E27FC236}">
                  <a16:creationId xmlns:a16="http://schemas.microsoft.com/office/drawing/2014/main" id="{46A6DE09-7124-5D48-A603-68822568735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00770" y="3789718"/>
              <a:ext cx="1229220" cy="1229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063127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5">
            <a:extLst>
              <a:ext uri="{FF2B5EF4-FFF2-40B4-BE49-F238E27FC236}">
                <a16:creationId xmlns:a16="http://schemas.microsoft.com/office/drawing/2014/main" id="{59CAE38E-46A4-5449-8B1C-66407C09E8FE}"/>
              </a:ext>
            </a:extLst>
          </p:cNvPr>
          <p:cNvSpPr>
            <a:spLocks noGrp="1"/>
          </p:cNvSpPr>
          <p:nvPr>
            <p:ph idx="1"/>
          </p:nvPr>
        </p:nvSpPr>
        <p:spPr>
          <a:xfrm>
            <a:off x="630238" y="1844675"/>
            <a:ext cx="6091237" cy="4524375"/>
          </a:xfrm>
        </p:spPr>
        <p:txBody>
          <a:bodyPr/>
          <a:lstStyle/>
          <a:p>
            <a:pPr marL="0" indent="0">
              <a:buFont typeface="Arial" panose="020B0604020202020204" pitchFamily="34" charset="0"/>
              <a:buNone/>
            </a:pPr>
            <a:endParaRPr lang="en-US" altLang="en-US" sz="2400" dirty="0">
              <a:latin typeface="Hind Light" panose="02000000000000000000" pitchFamily="2" charset="77"/>
              <a:ea typeface="Hind Light" panose="02000000000000000000" pitchFamily="2" charset="77"/>
              <a:cs typeface="Hind Light" panose="02000000000000000000" pitchFamily="2" charset="77"/>
            </a:endParaRPr>
          </a:p>
          <a:p>
            <a:pPr marL="0" indent="0">
              <a:buClr>
                <a:schemeClr val="tx1"/>
              </a:buClr>
              <a:buFont typeface="Arial" panose="020B0604020202020204" pitchFamily="34" charset="0"/>
              <a:buNone/>
            </a:pPr>
            <a:r>
              <a:rPr lang="en-US" altLang="en-US" sz="2600" b="0" dirty="0">
                <a:latin typeface="Hind Light" panose="02000000000000000000" pitchFamily="2" charset="77"/>
                <a:ea typeface="Hind Light" panose="02000000000000000000" pitchFamily="2" charset="77"/>
                <a:cs typeface="Hind Light" panose="02000000000000000000" pitchFamily="2" charset="77"/>
              </a:rPr>
              <a:t>After testing, the Zigbee Alliance will review submissions. </a:t>
            </a:r>
          </a:p>
          <a:p>
            <a:pPr marL="0" indent="0">
              <a:buClr>
                <a:schemeClr val="tx1"/>
              </a:buClr>
              <a:buFont typeface="Arial" panose="020B0604020202020204" pitchFamily="34" charset="0"/>
              <a:buNone/>
            </a:pPr>
            <a:r>
              <a:rPr lang="en-US" altLang="en-US" sz="2600" b="0" dirty="0">
                <a:latin typeface="Hind Light" panose="02000000000000000000" pitchFamily="2" charset="77"/>
                <a:ea typeface="Hind Light" panose="02000000000000000000" pitchFamily="2" charset="77"/>
                <a:cs typeface="Hind Light" panose="02000000000000000000" pitchFamily="2" charset="77"/>
              </a:rPr>
              <a:t>Approved devices will then be able to display the Zigbee Certified logo, and </a:t>
            </a:r>
            <a:br>
              <a:rPr lang="en-US" altLang="en-US" sz="2600" b="0" dirty="0">
                <a:latin typeface="Hind Light" panose="02000000000000000000" pitchFamily="2" charset="77"/>
                <a:ea typeface="Hind Light" panose="02000000000000000000" pitchFamily="2" charset="77"/>
                <a:cs typeface="Hind Light" panose="02000000000000000000" pitchFamily="2" charset="77"/>
              </a:rPr>
            </a:br>
            <a:r>
              <a:rPr lang="en-US" altLang="en-US" sz="2600" dirty="0">
                <a:latin typeface="Hind" panose="02000000000000000000" pitchFamily="2" charset="77"/>
                <a:ea typeface="Hind Light" panose="02000000000000000000" pitchFamily="2" charset="77"/>
                <a:cs typeface="Hind Light" panose="02000000000000000000" pitchFamily="2" charset="77"/>
              </a:rPr>
              <a:t>join the global ecosystem of half a billion Zigbee devices with confidence that the device will be interoperable.</a:t>
            </a:r>
          </a:p>
        </p:txBody>
      </p:sp>
      <p:sp>
        <p:nvSpPr>
          <p:cNvPr id="32771" name="Title 1">
            <a:extLst>
              <a:ext uri="{FF2B5EF4-FFF2-40B4-BE49-F238E27FC236}">
                <a16:creationId xmlns:a16="http://schemas.microsoft.com/office/drawing/2014/main" id="{E8E570F5-1CB3-DA4B-9DD8-35AF53D00A5E}"/>
              </a:ext>
            </a:extLst>
          </p:cNvPr>
          <p:cNvSpPr txBox="1">
            <a:spLocks/>
          </p:cNvSpPr>
          <p:nvPr/>
        </p:nvSpPr>
        <p:spPr bwMode="auto">
          <a:xfrm>
            <a:off x="630238" y="522288"/>
            <a:ext cx="8229600"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b="1">
                <a:solidFill>
                  <a:schemeClr val="tx1"/>
                </a:solidFill>
                <a:latin typeface="Hind" panose="02000000000000000000" pitchFamily="2" charset="77"/>
                <a:ea typeface="Hind" panose="02000000000000000000" pitchFamily="2" charset="77"/>
                <a:cs typeface="Hind" panose="02000000000000000000"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Hind Light" panose="02000000000000000000" pitchFamily="2" charset="77"/>
                <a:ea typeface="Hind Light" panose="02000000000000000000" pitchFamily="2" charset="77"/>
                <a:cs typeface="Hind Light" panose="02000000000000000000"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Hind Light" panose="02000000000000000000" pitchFamily="2" charset="77"/>
                <a:ea typeface="Hind Light" panose="02000000000000000000" pitchFamily="2" charset="77"/>
                <a:cs typeface="Hind Light" panose="02000000000000000000"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Hind Light" panose="02000000000000000000" pitchFamily="2" charset="77"/>
                <a:ea typeface="Hind Light" panose="02000000000000000000" pitchFamily="2" charset="77"/>
                <a:cs typeface="Hind Light" panose="02000000000000000000" pitchFamily="2" charset="77"/>
              </a:defRPr>
            </a:lvl9pPr>
          </a:lstStyle>
          <a:p>
            <a:pPr eaLnBrk="1" hangingPunct="1">
              <a:lnSpc>
                <a:spcPct val="100000"/>
              </a:lnSpc>
              <a:spcBef>
                <a:spcPct val="0"/>
              </a:spcBef>
              <a:buFontTx/>
              <a:buNone/>
              <a:defRPr/>
            </a:pPr>
            <a:r>
              <a:rPr lang="en-US" altLang="en-US" sz="4000" dirty="0">
                <a:latin typeface="Montserrat" pitchFamily="2" charset="77"/>
              </a:rPr>
              <a:t>3. Certification</a:t>
            </a:r>
            <a:br>
              <a:rPr lang="en-US" altLang="en-US" sz="4000" dirty="0">
                <a:latin typeface="Montserrat" pitchFamily="2" charset="77"/>
              </a:rPr>
            </a:br>
            <a:r>
              <a:rPr lang="en-US" altLang="en-US" sz="4000" dirty="0">
                <a:solidFill>
                  <a:schemeClr val="tx1">
                    <a:lumMod val="50000"/>
                    <a:lumOff val="50000"/>
                  </a:schemeClr>
                </a:solidFill>
                <a:latin typeface="Montserrat" pitchFamily="2" charset="77"/>
              </a:rPr>
              <a:t>Certification Programs</a:t>
            </a:r>
          </a:p>
        </p:txBody>
      </p:sp>
      <p:pic>
        <p:nvPicPr>
          <p:cNvPr id="36868" name="Picture 2">
            <a:extLst>
              <a:ext uri="{FF2B5EF4-FFF2-40B4-BE49-F238E27FC236}">
                <a16:creationId xmlns:a16="http://schemas.microsoft.com/office/drawing/2014/main" id="{A87FB844-B6E3-394E-A1B0-9349B1B200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2913" y="942975"/>
            <a:ext cx="3009900" cy="488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84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a:extLst>
              <a:ext uri="{FF2B5EF4-FFF2-40B4-BE49-F238E27FC236}">
                <a16:creationId xmlns:a16="http://schemas.microsoft.com/office/drawing/2014/main" id="{B8BFA7E1-3DF9-D743-98F0-FD621E776EE2}"/>
              </a:ext>
            </a:extLst>
          </p:cNvPr>
          <p:cNvSpPr>
            <a:spLocks noGrp="1"/>
          </p:cNvSpPr>
          <p:nvPr>
            <p:ph type="ctrTitle"/>
          </p:nvPr>
        </p:nvSpPr>
        <p:spPr>
          <a:xfrm>
            <a:off x="899466" y="1573203"/>
            <a:ext cx="7334250" cy="2387600"/>
          </a:xfrm>
        </p:spPr>
        <p:txBody>
          <a:bodyPr/>
          <a:lstStyle/>
          <a:p>
            <a:r>
              <a:rPr lang="en-US" altLang="en-US" dirty="0">
                <a:latin typeface="Montserrat" pitchFamily="2" charset="77"/>
                <a:ea typeface="Montserrat" pitchFamily="2" charset="77"/>
                <a:cs typeface="Montserrat" pitchFamily="2" charset="77"/>
              </a:rPr>
              <a:t>Thank you.</a:t>
            </a:r>
          </a:p>
        </p:txBody>
      </p:sp>
      <p:sp>
        <p:nvSpPr>
          <p:cNvPr id="2" name="TextBox 1">
            <a:extLst>
              <a:ext uri="{FF2B5EF4-FFF2-40B4-BE49-F238E27FC236}">
                <a16:creationId xmlns:a16="http://schemas.microsoft.com/office/drawing/2014/main" id="{BC610851-682D-754B-A2DA-CC5FE2CAF2FC}"/>
              </a:ext>
            </a:extLst>
          </p:cNvPr>
          <p:cNvSpPr txBox="1"/>
          <p:nvPr/>
        </p:nvSpPr>
        <p:spPr>
          <a:xfrm>
            <a:off x="7121471" y="5063062"/>
            <a:ext cx="4192622" cy="646331"/>
          </a:xfrm>
          <a:prstGeom prst="rect">
            <a:avLst/>
          </a:prstGeom>
          <a:noFill/>
        </p:spPr>
        <p:txBody>
          <a:bodyPr wrap="square" rtlCol="0">
            <a:spAutoFit/>
          </a:bodyPr>
          <a:lstStyle/>
          <a:p>
            <a:pPr algn="r"/>
            <a:r>
              <a:rPr lang="en-US" dirty="0">
                <a:solidFill>
                  <a:schemeClr val="bg1"/>
                </a:solidFill>
                <a:latin typeface="Hind" panose="02000000000000000000" pitchFamily="2" charset="77"/>
                <a:cs typeface="Hind" panose="02000000000000000000" pitchFamily="2" charset="77"/>
              </a:rPr>
              <a:t>For more information, please contact </a:t>
            </a:r>
            <a:r>
              <a:rPr lang="en-US" dirty="0">
                <a:solidFill>
                  <a:srgbClr val="ED0544"/>
                </a:solidFill>
                <a:latin typeface="Hind" panose="02000000000000000000" pitchFamily="2" charset="77"/>
                <a:cs typeface="Hind" panose="02000000000000000000" pitchFamily="2" charset="77"/>
                <a:hlinkClick r:id="rId2">
                  <a:extLst>
                    <a:ext uri="{A12FA001-AC4F-418D-AE19-62706E023703}">
                      <ahyp:hlinkClr xmlns:ahyp="http://schemas.microsoft.com/office/drawing/2018/hyperlinkcolor" val="tx"/>
                    </a:ext>
                  </a:extLst>
                </a:hlinkClick>
              </a:rPr>
              <a:t>help@zigbee.org</a:t>
            </a:r>
            <a:r>
              <a:rPr lang="en-US" dirty="0">
                <a:solidFill>
                  <a:srgbClr val="ED0544"/>
                </a:solidFill>
                <a:latin typeface="Hind" panose="02000000000000000000" pitchFamily="2" charset="77"/>
                <a:cs typeface="Hind" panose="02000000000000000000" pitchFamily="2" charset="77"/>
              </a:rPr>
              <a:t> </a:t>
            </a:r>
          </a:p>
        </p:txBody>
      </p:sp>
    </p:spTree>
    <p:extLst>
      <p:ext uri="{BB962C8B-B14F-4D97-AF65-F5344CB8AC3E}">
        <p14:creationId xmlns:p14="http://schemas.microsoft.com/office/powerpoint/2010/main" val="1438387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B7CF31B-A7A3-4A78-8F98-92A952F8F393}"/>
              </a:ext>
            </a:extLst>
          </p:cNvPr>
          <p:cNvSpPr>
            <a:spLocks noGrp="1"/>
          </p:cNvSpPr>
          <p:nvPr>
            <p:ph type="ctrTitle"/>
          </p:nvPr>
        </p:nvSpPr>
        <p:spPr/>
        <p:txBody>
          <a:bodyPr/>
          <a:lstStyle/>
          <a:p>
            <a:r>
              <a:rPr lang="en-US" dirty="0"/>
              <a:t>How Zigbee works</a:t>
            </a:r>
          </a:p>
        </p:txBody>
      </p:sp>
      <p:sp>
        <p:nvSpPr>
          <p:cNvPr id="6" name="Subtitle 5">
            <a:extLst>
              <a:ext uri="{FF2B5EF4-FFF2-40B4-BE49-F238E27FC236}">
                <a16:creationId xmlns:a16="http://schemas.microsoft.com/office/drawing/2014/main" id="{290FB0F2-B3C3-4FDE-B283-9ACF6BFE7A51}"/>
              </a:ext>
            </a:extLst>
          </p:cNvPr>
          <p:cNvSpPr>
            <a:spLocks noGrp="1"/>
          </p:cNvSpPr>
          <p:nvPr>
            <p:ph type="subTitle" idx="1"/>
          </p:nvPr>
        </p:nvSpPr>
        <p:spPr/>
        <p:txBody>
          <a:bodyPr/>
          <a:lstStyle/>
          <a:p>
            <a:endParaRPr lang="en-US" dirty="0"/>
          </a:p>
        </p:txBody>
      </p:sp>
      <p:sp>
        <p:nvSpPr>
          <p:cNvPr id="4" name="Footer Placeholder 3">
            <a:extLst>
              <a:ext uri="{FF2B5EF4-FFF2-40B4-BE49-F238E27FC236}">
                <a16:creationId xmlns:a16="http://schemas.microsoft.com/office/drawing/2014/main" id="{7AE3E4AB-F303-4898-9AAC-0867DD893E21}"/>
              </a:ext>
            </a:extLst>
          </p:cNvPr>
          <p:cNvSpPr>
            <a:spLocks noGrp="1"/>
          </p:cNvSpPr>
          <p:nvPr>
            <p:ph type="ftr" sz="quarter" idx="11"/>
          </p:nvPr>
        </p:nvSpPr>
        <p:spPr/>
        <p:txBody>
          <a:bodyPr/>
          <a:lstStyle/>
          <a:p>
            <a:r>
              <a:rPr lang="en-US" dirty="0"/>
              <a:t>© zigbee alliance. All rights reserved. CONFIDENTIAL</a:t>
            </a:r>
          </a:p>
        </p:txBody>
      </p:sp>
    </p:spTree>
    <p:extLst>
      <p:ext uri="{BB962C8B-B14F-4D97-AF65-F5344CB8AC3E}">
        <p14:creationId xmlns:p14="http://schemas.microsoft.com/office/powerpoint/2010/main" val="4050206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LORSETCLASSNAME" val="ColorSet1"/>
  <p:tag name="COLORS" val="-2;-2;-2;-2;-1;-2"/>
</p:tagLst>
</file>

<file path=ppt/tags/tag2.xml><?xml version="1.0" encoding="utf-8"?>
<p:tagLst xmlns:a="http://schemas.openxmlformats.org/drawingml/2006/main" xmlns:r="http://schemas.openxmlformats.org/officeDocument/2006/relationships" xmlns:p="http://schemas.openxmlformats.org/presentationml/2006/main">
  <p:tag name="COLORSETCLASSNAME" val="ColorSet1"/>
  <p:tag name="COLORS" val="-2;-2;Scheme2;Scheme1;-1;-2"/>
</p:tagLst>
</file>

<file path=ppt/tags/tag3.xml><?xml version="1.0" encoding="utf-8"?>
<p:tagLst xmlns:a="http://schemas.openxmlformats.org/drawingml/2006/main" xmlns:r="http://schemas.openxmlformats.org/officeDocument/2006/relationships" xmlns:p="http://schemas.openxmlformats.org/presentationml/2006/main">
  <p:tag name="COLORSETCLASSNAME" val="ColorSet1"/>
  <p:tag name="COLORS" val="-2;-2;-2;-2;-1;-2"/>
</p:tagLst>
</file>

<file path=ppt/tags/tag4.xml><?xml version="1.0" encoding="utf-8"?>
<p:tagLst xmlns:a="http://schemas.openxmlformats.org/drawingml/2006/main" xmlns:r="http://schemas.openxmlformats.org/officeDocument/2006/relationships" xmlns:p="http://schemas.openxmlformats.org/presentationml/2006/main">
  <p:tag name="COLORSETCLASSNAME" val="ColorSet1"/>
  <p:tag name="COLORS" val="-2;-2;-2;-2;-1;-2"/>
</p:tagLst>
</file>

<file path=ppt/tags/tag5.xml><?xml version="1.0" encoding="utf-8"?>
<p:tagLst xmlns:a="http://schemas.openxmlformats.org/drawingml/2006/main" xmlns:r="http://schemas.openxmlformats.org/officeDocument/2006/relationships" xmlns:p="http://schemas.openxmlformats.org/presentationml/2006/main">
  <p:tag name="COLORSETCLASSNAME" val="ColorSet1"/>
  <p:tag name="COLORS" val="-2;-2;-2;-2;-1;-2"/>
</p:tagLst>
</file>

<file path=ppt/tags/tag6.xml><?xml version="1.0" encoding="utf-8"?>
<p:tagLst xmlns:a="http://schemas.openxmlformats.org/drawingml/2006/main" xmlns:r="http://schemas.openxmlformats.org/officeDocument/2006/relationships" xmlns:p="http://schemas.openxmlformats.org/presentationml/2006/main">
  <p:tag name="COLORSETCLASSNAME" val="ColorSet1"/>
  <p:tag name="COLORS" val="-2;-2;-2;-2;-1;-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alyst Briefing_DM Edit" id="{FCE7FAD8-8774-9641-9FEA-722C99130CF5}" vid="{D713DBE7-7A20-194B-A792-C7E7B0D1CF8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MWG Powerpoint Template_NEW</Template>
  <TotalTime>8577</TotalTime>
  <Words>3734</Words>
  <Application>Microsoft Office PowerPoint</Application>
  <PresentationFormat>Widescreen</PresentationFormat>
  <Paragraphs>723</Paragraphs>
  <Slides>88</Slides>
  <Notes>31</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88</vt:i4>
      </vt:variant>
    </vt:vector>
  </HeadingPairs>
  <TitlesOfParts>
    <vt:vector size="100" baseType="lpstr">
      <vt:lpstr>Arial</vt:lpstr>
      <vt:lpstr>Arial Rounded MT Bold</vt:lpstr>
      <vt:lpstr>Avenir Light</vt:lpstr>
      <vt:lpstr>Calibri</vt:lpstr>
      <vt:lpstr>Dax-Light</vt:lpstr>
      <vt:lpstr>Dax-Medium</vt:lpstr>
      <vt:lpstr>Garamond</vt:lpstr>
      <vt:lpstr>Hind</vt:lpstr>
      <vt:lpstr>Hind Light</vt:lpstr>
      <vt:lpstr>Montserrat</vt:lpstr>
      <vt:lpstr>Office Theme</vt:lpstr>
      <vt:lpstr>Chart</vt:lpstr>
      <vt:lpstr>PowerPoint Presentation</vt:lpstr>
      <vt:lpstr>Our vision: We believe all objects can work together in a way that enhances the way we live, work, and play</vt:lpstr>
      <vt:lpstr>We are the standard bearer of the open IoT</vt:lpstr>
      <vt:lpstr>Our Board of Directors</vt:lpstr>
      <vt:lpstr>What we do</vt:lpstr>
      <vt:lpstr>PowerPoint Presentation</vt:lpstr>
      <vt:lpstr>PowerPoint Presentation</vt:lpstr>
      <vt:lpstr>Zigbee leading the industry</vt:lpstr>
      <vt:lpstr>How Zigbee works</vt:lpstr>
      <vt:lpstr>IEEE 802.15.4</vt:lpstr>
      <vt:lpstr>IEEE 802.15.4 Data Frame Format</vt:lpstr>
      <vt:lpstr>IEEE 802.15.4 Device Types</vt:lpstr>
      <vt:lpstr>Network Topology Models</vt:lpstr>
      <vt:lpstr>Network Topology Models</vt:lpstr>
      <vt:lpstr>Network Topology Models</vt:lpstr>
      <vt:lpstr>Standardized at all Layers</vt:lpstr>
      <vt:lpstr>Zigbee – PAN Coordinator</vt:lpstr>
      <vt:lpstr>Zigbee - Router</vt:lpstr>
      <vt:lpstr>Zigbee – End Device</vt:lpstr>
      <vt:lpstr>Zigbee PRO Network Communication Model – Centralized Security </vt:lpstr>
      <vt:lpstr>Zigbee PRO Network Communication Model – Distributed Security </vt:lpstr>
      <vt:lpstr>The Power of the Mesh</vt:lpstr>
      <vt:lpstr>The Power of the Mesh: Self Healing</vt:lpstr>
      <vt:lpstr>The Power of the Mesh: Self Healing</vt:lpstr>
      <vt:lpstr> Zigbee Wireless Networking Basics</vt:lpstr>
      <vt:lpstr>Zigbee Stack Architecture Basics</vt:lpstr>
      <vt:lpstr>Zigbee Stack Architecture Basics</vt:lpstr>
      <vt:lpstr>Zigbee PRO Communications Model</vt:lpstr>
      <vt:lpstr>PowerPoint Presentation</vt:lpstr>
      <vt:lpstr>Incorporation of legacy profiles</vt:lpstr>
      <vt:lpstr>Zigbee Base Device Behavior:  Uniform mandatory commissioning method</vt:lpstr>
      <vt:lpstr>Zigbee Base Device Behavior:  Supported network security models</vt:lpstr>
      <vt:lpstr>PowerPoint Presentation</vt:lpstr>
      <vt:lpstr>PowerPoint Presentation</vt:lpstr>
      <vt:lpstr>Zigbee: aligning the application</vt:lpstr>
      <vt:lpstr>Zigbee: automated testing</vt:lpstr>
      <vt:lpstr>Zigbee Green Power</vt:lpstr>
      <vt:lpstr>PowerPoint Presentation</vt:lpstr>
      <vt:lpstr>Evolution of our Application Layer</vt:lpstr>
      <vt:lpstr>Evolution of our Application Layer</vt:lpstr>
      <vt:lpstr>Evolution of our Application Layer</vt:lpstr>
      <vt:lpstr>Evolution of our Application Layer</vt:lpstr>
      <vt:lpstr>PowerPoint Presentation</vt:lpstr>
      <vt:lpstr>Green Power</vt:lpstr>
      <vt:lpstr>What is Green Power? </vt:lpstr>
      <vt:lpstr>Green Power applications</vt:lpstr>
      <vt:lpstr>Green Power Device (GPD)</vt:lpstr>
      <vt:lpstr>Green Power &amp; Zigbee PRO: Proxy &amp; Sink</vt:lpstr>
      <vt:lpstr>Green Power: Proxy functionality</vt:lpstr>
      <vt:lpstr>Green Power: Commissioning</vt:lpstr>
      <vt:lpstr>Green Power: Management</vt:lpstr>
      <vt:lpstr>Zigbee Green Power where mains and battery are impractical or for lifelong battery life</vt:lpstr>
      <vt:lpstr>Zigbee Green Power explained</vt:lpstr>
      <vt:lpstr>Green Power in Zigbee 3.0</vt:lpstr>
      <vt:lpstr>Security Considerations</vt:lpstr>
      <vt:lpstr>Standardized at all Layers</vt:lpstr>
      <vt:lpstr>Zigbee PRO Communications Model</vt:lpstr>
      <vt:lpstr>Location Awareness</vt:lpstr>
      <vt:lpstr>Zigbee Service Information</vt:lpstr>
      <vt:lpstr>Store Heat Maps</vt:lpstr>
      <vt:lpstr>Wireless Coexistence</vt:lpstr>
      <vt:lpstr>The Challenge</vt:lpstr>
      <vt:lpstr>IEEE 802.15.4 Pedigree</vt:lpstr>
      <vt:lpstr>IEEE 802.15.4 Spectrum Usage</vt:lpstr>
      <vt:lpstr>IEEE 802.15.4 CSMA-CA</vt:lpstr>
      <vt:lpstr>Network Level Enhancements</vt:lpstr>
      <vt:lpstr>Testing the Theory</vt:lpstr>
      <vt:lpstr>No Interference</vt:lpstr>
      <vt:lpstr>No Interference Results</vt:lpstr>
      <vt:lpstr>Bluetooth Interference</vt:lpstr>
      <vt:lpstr>Bluetooth Interference Results</vt:lpstr>
      <vt:lpstr>Wi-Fi N &amp; AppleTV Interference Setup</vt:lpstr>
      <vt:lpstr>Wi-Fi N &amp; AppleTV Interference Results</vt:lpstr>
      <vt:lpstr>Zigbee: A toolbox</vt:lpstr>
      <vt:lpstr>Zigbee 3.0: flexibility of Zigbee PRO A toolbox for many needs</vt:lpstr>
      <vt:lpstr>Applications</vt:lpstr>
      <vt:lpstr>Applications</vt:lpstr>
      <vt:lpstr>Summary</vt:lpstr>
      <vt:lpstr>PowerPoint Presentation</vt:lpstr>
      <vt:lpstr>PowerPoint Presentation</vt:lpstr>
      <vt:lpstr>The Alliance has  made building Zigbee devices easy</vt:lpstr>
      <vt:lpstr>PowerPoint Presentation</vt:lpstr>
      <vt:lpstr>1. Development Zigbee Compliant Platforms</vt:lpstr>
      <vt:lpstr>1. Development Technical Specifications</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Analyst Pre-Briefings</dc:title>
  <dc:creator>Daniel Moneta</dc:creator>
  <cp:lastModifiedBy>Brendan Carroll</cp:lastModifiedBy>
  <cp:revision>187</cp:revision>
  <dcterms:created xsi:type="dcterms:W3CDTF">2016-12-17T17:33:34Z</dcterms:created>
  <dcterms:modified xsi:type="dcterms:W3CDTF">2019-11-08T20:24:36Z</dcterms:modified>
</cp:coreProperties>
</file>